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350" r:id="rId3"/>
    <p:sldId id="351" r:id="rId4"/>
    <p:sldId id="352" r:id="rId5"/>
    <p:sldId id="353" r:id="rId6"/>
    <p:sldId id="366" r:id="rId7"/>
    <p:sldId id="355" r:id="rId8"/>
    <p:sldId id="339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7" r:id="rId1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754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orient="horz" pos="2795" userDrawn="1">
          <p15:clr>
            <a:srgbClr val="A4A3A4"/>
          </p15:clr>
        </p15:guide>
        <p15:guide id="8" orient="horz" pos="3158">
          <p15:clr>
            <a:srgbClr val="A4A3A4"/>
          </p15:clr>
        </p15:guide>
        <p15:guide id="9" orient="horz" pos="1752">
          <p15:clr>
            <a:srgbClr val="A4A3A4"/>
          </p15:clr>
        </p15:guide>
        <p15:guide id="10" pos="158">
          <p15:clr>
            <a:srgbClr val="A4A3A4"/>
          </p15:clr>
        </p15:guide>
        <p15:guide id="11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37"/>
    <a:srgbClr val="E60000"/>
    <a:srgbClr val="9966FF"/>
    <a:srgbClr val="119B56"/>
    <a:srgbClr val="00CC00"/>
    <a:srgbClr val="FFFF00"/>
    <a:srgbClr val="92AD5B"/>
    <a:srgbClr val="9900FF"/>
    <a:srgbClr val="A1B972"/>
    <a:srgbClr val="46A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053" autoAdjust="0"/>
    <p:restoredTop sz="94148" autoAdjust="0"/>
  </p:normalViewPr>
  <p:slideViewPr>
    <p:cSldViewPr>
      <p:cViewPr varScale="1">
        <p:scale>
          <a:sx n="69" d="100"/>
          <a:sy n="69" d="100"/>
        </p:scale>
        <p:origin x="1716" y="48"/>
      </p:cViewPr>
      <p:guideLst>
        <p:guide orient="horz" pos="2160"/>
        <p:guide pos="2880"/>
        <p:guide orient="horz" pos="618"/>
        <p:guide orient="horz" pos="754"/>
        <p:guide orient="horz" pos="4110"/>
        <p:guide orient="horz" pos="210"/>
        <p:guide orient="horz" pos="2795"/>
        <p:guide orient="horz" pos="3158"/>
        <p:guide orient="horz" pos="1752"/>
        <p:guide pos="158"/>
        <p:guide pos="5602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-3134" y="-77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orge%20Nuno\AppData\Local\Microsoft\Windows\INetCache\Content.Outlook\OH5RMCKJ\Indicadores_2010_201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rge%20Nuno\AppData\Local\Microsoft\Windows\INetCache\Content.Outlook\OH5RMCKJ\Indicadores_2010_2017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rge%20Nuno\AppData\Local\Microsoft\Windows\INetCache\Content.Outlook\OH5RMCKJ\Producci&#243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'Tipo de cambio'!$B$1</c:f>
              <c:strCache>
                <c:ptCount val="1"/>
                <c:pt idx="0">
                  <c:v>Tipo de cambio mensual FIX</c:v>
                </c:pt>
              </c:strCache>
            </c:strRef>
          </c:tx>
          <c:marker>
            <c:symbol val="none"/>
          </c:marker>
          <c:cat>
            <c:numRef>
              <c:f>'Tipo de cambio'!$A$26:$A$86</c:f>
              <c:numCache>
                <c:formatCode>m/d/yyyy</c:formatCode>
                <c:ptCount val="61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</c:numCache>
            </c:numRef>
          </c:cat>
          <c:val>
            <c:numRef>
              <c:f>'Tipo de cambio'!$B$26:$B$86</c:f>
              <c:numCache>
                <c:formatCode>General</c:formatCode>
                <c:ptCount val="61"/>
                <c:pt idx="0">
                  <c:v>13.4178</c:v>
                </c:pt>
                <c:pt idx="1">
                  <c:v>12.783099999999999</c:v>
                </c:pt>
                <c:pt idx="2">
                  <c:v>12.7567</c:v>
                </c:pt>
                <c:pt idx="3">
                  <c:v>13.069699999999999</c:v>
                </c:pt>
                <c:pt idx="4">
                  <c:v>13.663399999999999</c:v>
                </c:pt>
                <c:pt idx="5">
                  <c:v>13.9192</c:v>
                </c:pt>
                <c:pt idx="6">
                  <c:v>13.366099999999999</c:v>
                </c:pt>
                <c:pt idx="7">
                  <c:v>13.1845</c:v>
                </c:pt>
                <c:pt idx="8">
                  <c:v>12.939399999999999</c:v>
                </c:pt>
                <c:pt idx="9">
                  <c:v>12.891</c:v>
                </c:pt>
                <c:pt idx="10">
                  <c:v>13.0746</c:v>
                </c:pt>
                <c:pt idx="11">
                  <c:v>12.8705</c:v>
                </c:pt>
                <c:pt idx="12">
                  <c:v>12.699</c:v>
                </c:pt>
                <c:pt idx="13">
                  <c:v>12.722899999999999</c:v>
                </c:pt>
                <c:pt idx="14">
                  <c:v>12.524699999999999</c:v>
                </c:pt>
                <c:pt idx="15">
                  <c:v>12.205</c:v>
                </c:pt>
                <c:pt idx="16">
                  <c:v>12.311500000000001</c:v>
                </c:pt>
                <c:pt idx="17">
                  <c:v>12.9596</c:v>
                </c:pt>
                <c:pt idx="18">
                  <c:v>12.7659</c:v>
                </c:pt>
                <c:pt idx="19">
                  <c:v>12.9178</c:v>
                </c:pt>
                <c:pt idx="20">
                  <c:v>13.075900000000001</c:v>
                </c:pt>
                <c:pt idx="21">
                  <c:v>12.9992</c:v>
                </c:pt>
                <c:pt idx="22">
                  <c:v>13.079599999999999</c:v>
                </c:pt>
                <c:pt idx="23">
                  <c:v>13.0076</c:v>
                </c:pt>
                <c:pt idx="24">
                  <c:v>13.223000000000001</c:v>
                </c:pt>
                <c:pt idx="25">
                  <c:v>13.280799999999999</c:v>
                </c:pt>
                <c:pt idx="26">
                  <c:v>13.1951</c:v>
                </c:pt>
                <c:pt idx="27">
                  <c:v>13.0708</c:v>
                </c:pt>
                <c:pt idx="28">
                  <c:v>12.9247</c:v>
                </c:pt>
                <c:pt idx="29">
                  <c:v>12.995799999999999</c:v>
                </c:pt>
                <c:pt idx="30">
                  <c:v>12.990399999999999</c:v>
                </c:pt>
                <c:pt idx="31">
                  <c:v>13.140599999999999</c:v>
                </c:pt>
                <c:pt idx="32">
                  <c:v>13.235200000000001</c:v>
                </c:pt>
                <c:pt idx="33">
                  <c:v>13.4763</c:v>
                </c:pt>
                <c:pt idx="34">
                  <c:v>13.621600000000001</c:v>
                </c:pt>
                <c:pt idx="35">
                  <c:v>14.5129</c:v>
                </c:pt>
                <c:pt idx="36">
                  <c:v>14.692600000000001</c:v>
                </c:pt>
                <c:pt idx="37">
                  <c:v>14.9213</c:v>
                </c:pt>
                <c:pt idx="38">
                  <c:v>15.228300000000001</c:v>
                </c:pt>
                <c:pt idx="39">
                  <c:v>15.2262</c:v>
                </c:pt>
                <c:pt idx="40">
                  <c:v>15.2645</c:v>
                </c:pt>
                <c:pt idx="41">
                  <c:v>15.483000000000001</c:v>
                </c:pt>
                <c:pt idx="42">
                  <c:v>15.9396</c:v>
                </c:pt>
                <c:pt idx="43">
                  <c:v>16.536799999999999</c:v>
                </c:pt>
                <c:pt idx="44">
                  <c:v>16.857800000000001</c:v>
                </c:pt>
                <c:pt idx="45">
                  <c:v>16.564</c:v>
                </c:pt>
                <c:pt idx="46">
                  <c:v>16.6357</c:v>
                </c:pt>
                <c:pt idx="47">
                  <c:v>17.066600000000001</c:v>
                </c:pt>
                <c:pt idx="48">
                  <c:v>18.072800000000001</c:v>
                </c:pt>
                <c:pt idx="49">
                  <c:v>18.473099999999999</c:v>
                </c:pt>
                <c:pt idx="50">
                  <c:v>17.649000000000001</c:v>
                </c:pt>
                <c:pt idx="51">
                  <c:v>17.4877</c:v>
                </c:pt>
                <c:pt idx="52">
                  <c:v>18.154199999999999</c:v>
                </c:pt>
                <c:pt idx="53">
                  <c:v>18.652999999999999</c:v>
                </c:pt>
                <c:pt idx="54">
                  <c:v>18.601400000000002</c:v>
                </c:pt>
                <c:pt idx="55">
                  <c:v>18.474900000000002</c:v>
                </c:pt>
                <c:pt idx="56">
                  <c:v>19.192399999999999</c:v>
                </c:pt>
                <c:pt idx="57">
                  <c:v>18.892399999999999</c:v>
                </c:pt>
                <c:pt idx="58">
                  <c:v>20.118500000000001</c:v>
                </c:pt>
                <c:pt idx="59">
                  <c:v>20.520600000000002</c:v>
                </c:pt>
                <c:pt idx="60">
                  <c:v>21.385300000000001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6A-4368-B348-9C504D7DB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601344"/>
        <c:axId val="92763264"/>
      </c:lineChart>
      <c:dateAx>
        <c:axId val="92601344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92763264"/>
        <c:crosses val="autoZero"/>
        <c:auto val="1"/>
        <c:lblOffset val="100"/>
        <c:baseTimeUnit val="months"/>
      </c:dateAx>
      <c:valAx>
        <c:axId val="92763264"/>
        <c:scaling>
          <c:orientation val="minMax"/>
          <c:min val="10"/>
        </c:scaling>
        <c:delete val="0"/>
        <c:axPos val="l"/>
        <c:numFmt formatCode="General" sourceLinked="1"/>
        <c:majorTickMark val="none"/>
        <c:minorTickMark val="none"/>
        <c:tickLblPos val="nextTo"/>
        <c:crossAx val="92601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PrecioMM!$F$5</c:f>
              <c:strCache>
                <c:ptCount val="1"/>
                <c:pt idx="0">
                  <c:v>PRECIO (USD/Bbl) MME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PrecioMM!$C$30:$C$90</c:f>
              <c:strCache>
                <c:ptCount val="61"/>
                <c:pt idx="0">
                  <c:v>2012-01</c:v>
                </c:pt>
                <c:pt idx="1">
                  <c:v>2012-02</c:v>
                </c:pt>
                <c:pt idx="2">
                  <c:v>2012-03</c:v>
                </c:pt>
                <c:pt idx="3">
                  <c:v>2012-04</c:v>
                </c:pt>
                <c:pt idx="4">
                  <c:v>2012-05</c:v>
                </c:pt>
                <c:pt idx="5">
                  <c:v>2012-06</c:v>
                </c:pt>
                <c:pt idx="6">
                  <c:v>2012-07</c:v>
                </c:pt>
                <c:pt idx="7">
                  <c:v>2012-08</c:v>
                </c:pt>
                <c:pt idx="8">
                  <c:v>2012-09</c:v>
                </c:pt>
                <c:pt idx="9">
                  <c:v>2012-10</c:v>
                </c:pt>
                <c:pt idx="10">
                  <c:v>2012-11</c:v>
                </c:pt>
                <c:pt idx="11">
                  <c:v>2012-12</c:v>
                </c:pt>
                <c:pt idx="12">
                  <c:v>2013-01</c:v>
                </c:pt>
                <c:pt idx="13">
                  <c:v>2013-02</c:v>
                </c:pt>
                <c:pt idx="14">
                  <c:v>2013-03</c:v>
                </c:pt>
                <c:pt idx="15">
                  <c:v>2013-04</c:v>
                </c:pt>
                <c:pt idx="16">
                  <c:v>2013-05</c:v>
                </c:pt>
                <c:pt idx="17">
                  <c:v>2013-06</c:v>
                </c:pt>
                <c:pt idx="18">
                  <c:v>2013-07</c:v>
                </c:pt>
                <c:pt idx="19">
                  <c:v>2013-08</c:v>
                </c:pt>
                <c:pt idx="20">
                  <c:v>2013-09</c:v>
                </c:pt>
                <c:pt idx="21">
                  <c:v>2013-10</c:v>
                </c:pt>
                <c:pt idx="22">
                  <c:v>2013-11</c:v>
                </c:pt>
                <c:pt idx="23">
                  <c:v>2013-12</c:v>
                </c:pt>
                <c:pt idx="24">
                  <c:v>2014-01</c:v>
                </c:pt>
                <c:pt idx="25">
                  <c:v>2014-02</c:v>
                </c:pt>
                <c:pt idx="26">
                  <c:v>2014-03</c:v>
                </c:pt>
                <c:pt idx="27">
                  <c:v>2014-04</c:v>
                </c:pt>
                <c:pt idx="28">
                  <c:v>2014-05</c:v>
                </c:pt>
                <c:pt idx="29">
                  <c:v>2014-06</c:v>
                </c:pt>
                <c:pt idx="30">
                  <c:v>2014-07</c:v>
                </c:pt>
                <c:pt idx="31">
                  <c:v>2014-08</c:v>
                </c:pt>
                <c:pt idx="32">
                  <c:v>2014-09</c:v>
                </c:pt>
                <c:pt idx="33">
                  <c:v>2014-10</c:v>
                </c:pt>
                <c:pt idx="34">
                  <c:v>2014-11</c:v>
                </c:pt>
                <c:pt idx="35">
                  <c:v>2014-12</c:v>
                </c:pt>
                <c:pt idx="36">
                  <c:v>2015-01</c:v>
                </c:pt>
                <c:pt idx="37">
                  <c:v>2015-02</c:v>
                </c:pt>
                <c:pt idx="38">
                  <c:v>2015-03</c:v>
                </c:pt>
                <c:pt idx="39">
                  <c:v>2015-04</c:v>
                </c:pt>
                <c:pt idx="40">
                  <c:v>2015-05</c:v>
                </c:pt>
                <c:pt idx="41">
                  <c:v>2015-06</c:v>
                </c:pt>
                <c:pt idx="42">
                  <c:v>2015-07</c:v>
                </c:pt>
                <c:pt idx="43">
                  <c:v>2015-08</c:v>
                </c:pt>
                <c:pt idx="44">
                  <c:v>2015-09</c:v>
                </c:pt>
                <c:pt idx="45">
                  <c:v>2015-10</c:v>
                </c:pt>
                <c:pt idx="46">
                  <c:v>2015-11</c:v>
                </c:pt>
                <c:pt idx="47">
                  <c:v>2015-12</c:v>
                </c:pt>
                <c:pt idx="48">
                  <c:v>2016-01</c:v>
                </c:pt>
                <c:pt idx="49">
                  <c:v>2016-02</c:v>
                </c:pt>
                <c:pt idx="50">
                  <c:v>2016-03</c:v>
                </c:pt>
                <c:pt idx="51">
                  <c:v>2016-04</c:v>
                </c:pt>
                <c:pt idx="52">
                  <c:v>2016-05</c:v>
                </c:pt>
                <c:pt idx="53">
                  <c:v>2016-06</c:v>
                </c:pt>
                <c:pt idx="54">
                  <c:v>2016-07</c:v>
                </c:pt>
                <c:pt idx="55">
                  <c:v>2016-08</c:v>
                </c:pt>
                <c:pt idx="56">
                  <c:v>2016-09</c:v>
                </c:pt>
                <c:pt idx="57">
                  <c:v>2016-10</c:v>
                </c:pt>
                <c:pt idx="58">
                  <c:v>2016-11</c:v>
                </c:pt>
                <c:pt idx="59">
                  <c:v>2016-12</c:v>
                </c:pt>
                <c:pt idx="60">
                  <c:v>2017-01</c:v>
                </c:pt>
              </c:strCache>
            </c:strRef>
          </c:cat>
          <c:val>
            <c:numRef>
              <c:f>PrecioMM!$F$30:$F$90</c:f>
              <c:numCache>
                <c:formatCode>"$"#,##0.00_);[Red]\("$"#,##0.00\)</c:formatCode>
                <c:ptCount val="61"/>
                <c:pt idx="0">
                  <c:v>108.54300000000001</c:v>
                </c:pt>
                <c:pt idx="1">
                  <c:v>110.233</c:v>
                </c:pt>
                <c:pt idx="2">
                  <c:v>112.82</c:v>
                </c:pt>
                <c:pt idx="3">
                  <c:v>108.044</c:v>
                </c:pt>
                <c:pt idx="4">
                  <c:v>102.23699999999999</c:v>
                </c:pt>
                <c:pt idx="5">
                  <c:v>91.393000000000001</c:v>
                </c:pt>
                <c:pt idx="6">
                  <c:v>95.364999999999995</c:v>
                </c:pt>
                <c:pt idx="7">
                  <c:v>101.532</c:v>
                </c:pt>
                <c:pt idx="8">
                  <c:v>102.10299999999999</c:v>
                </c:pt>
                <c:pt idx="9">
                  <c:v>99.096000000000004</c:v>
                </c:pt>
                <c:pt idx="10">
                  <c:v>95.388999999999996</c:v>
                </c:pt>
                <c:pt idx="11">
                  <c:v>96.668000000000006</c:v>
                </c:pt>
                <c:pt idx="12">
                  <c:v>100.601</c:v>
                </c:pt>
                <c:pt idx="13">
                  <c:v>105.426</c:v>
                </c:pt>
                <c:pt idx="14">
                  <c:v>102.97799999999999</c:v>
                </c:pt>
                <c:pt idx="15">
                  <c:v>99.116</c:v>
                </c:pt>
                <c:pt idx="16">
                  <c:v>98.673000000000002</c:v>
                </c:pt>
                <c:pt idx="17">
                  <c:v>97.86</c:v>
                </c:pt>
                <c:pt idx="18">
                  <c:v>100.996</c:v>
                </c:pt>
                <c:pt idx="19">
                  <c:v>100.84399999999999</c:v>
                </c:pt>
                <c:pt idx="20">
                  <c:v>99.741</c:v>
                </c:pt>
                <c:pt idx="21">
                  <c:v>94.953000000000003</c:v>
                </c:pt>
                <c:pt idx="22">
                  <c:v>89.540999999999997</c:v>
                </c:pt>
                <c:pt idx="23">
                  <c:v>91.650999999999996</c:v>
                </c:pt>
                <c:pt idx="24">
                  <c:v>90.65</c:v>
                </c:pt>
                <c:pt idx="25">
                  <c:v>93.093000000000004</c:v>
                </c:pt>
                <c:pt idx="26">
                  <c:v>93.480999999999995</c:v>
                </c:pt>
                <c:pt idx="27">
                  <c:v>95.683999999999997</c:v>
                </c:pt>
                <c:pt idx="28">
                  <c:v>96.793999999999997</c:v>
                </c:pt>
                <c:pt idx="29">
                  <c:v>98.787999999999997</c:v>
                </c:pt>
                <c:pt idx="30">
                  <c:v>94.647000000000006</c:v>
                </c:pt>
                <c:pt idx="31">
                  <c:v>90.802999999999997</c:v>
                </c:pt>
                <c:pt idx="32">
                  <c:v>85.822000000000003</c:v>
                </c:pt>
                <c:pt idx="33">
                  <c:v>75.233000000000004</c:v>
                </c:pt>
                <c:pt idx="34">
                  <c:v>71.388999999999996</c:v>
                </c:pt>
                <c:pt idx="35">
                  <c:v>52.363999999999997</c:v>
                </c:pt>
                <c:pt idx="36">
                  <c:v>41.698</c:v>
                </c:pt>
                <c:pt idx="37">
                  <c:v>47.256999999999998</c:v>
                </c:pt>
                <c:pt idx="38">
                  <c:v>47.359000000000002</c:v>
                </c:pt>
                <c:pt idx="39">
                  <c:v>50.694000000000003</c:v>
                </c:pt>
                <c:pt idx="40">
                  <c:v>54.061</c:v>
                </c:pt>
                <c:pt idx="41">
                  <c:v>53.869</c:v>
                </c:pt>
                <c:pt idx="42">
                  <c:v>46.558</c:v>
                </c:pt>
                <c:pt idx="43">
                  <c:v>39.704999999999998</c:v>
                </c:pt>
                <c:pt idx="44">
                  <c:v>37.933999999999997</c:v>
                </c:pt>
                <c:pt idx="45">
                  <c:v>37.457999999999998</c:v>
                </c:pt>
                <c:pt idx="46">
                  <c:v>35.429000000000002</c:v>
                </c:pt>
                <c:pt idx="47">
                  <c:v>28.684000000000001</c:v>
                </c:pt>
                <c:pt idx="48">
                  <c:v>23.911000000000001</c:v>
                </c:pt>
                <c:pt idx="49">
                  <c:v>24.48</c:v>
                </c:pt>
                <c:pt idx="50">
                  <c:v>29.445</c:v>
                </c:pt>
                <c:pt idx="51">
                  <c:v>32.277999999999999</c:v>
                </c:pt>
                <c:pt idx="52">
                  <c:v>37.268999999999998</c:v>
                </c:pt>
                <c:pt idx="53">
                  <c:v>40.052</c:v>
                </c:pt>
                <c:pt idx="54">
                  <c:v>38.746000000000002</c:v>
                </c:pt>
                <c:pt idx="55">
                  <c:v>38.402999999999999</c:v>
                </c:pt>
                <c:pt idx="56">
                  <c:v>37.758000000000003</c:v>
                </c:pt>
                <c:pt idx="57">
                  <c:v>40.539000000000001</c:v>
                </c:pt>
                <c:pt idx="58">
                  <c:v>38.201000000000001</c:v>
                </c:pt>
                <c:pt idx="59">
                  <c:v>46.3</c:v>
                </c:pt>
                <c:pt idx="60">
                  <c:v>45.7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73-412D-943C-6FDAE4438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189056"/>
        <c:axId val="94190592"/>
      </c:lineChart>
      <c:catAx>
        <c:axId val="94189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190592"/>
        <c:crosses val="autoZero"/>
        <c:auto val="1"/>
        <c:lblAlgn val="ctr"/>
        <c:lblOffset val="100"/>
        <c:noMultiLvlLbl val="0"/>
      </c:catAx>
      <c:valAx>
        <c:axId val="94190592"/>
        <c:scaling>
          <c:orientation val="minMax"/>
          <c:min val="20"/>
        </c:scaling>
        <c:delete val="0"/>
        <c:axPos val="l"/>
        <c:numFmt formatCode="#,##0" sourceLinked="0"/>
        <c:majorTickMark val="out"/>
        <c:minorTickMark val="none"/>
        <c:tickLblPos val="nextTo"/>
        <c:crossAx val="94189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Producción!$B$3</c:f>
              <c:strCache>
                <c:ptCount val="1"/>
                <c:pt idx="0">
                  <c:v>Producción de Crudo mensual Mbd</c:v>
                </c:pt>
              </c:strCache>
            </c:strRef>
          </c:tx>
          <c:marker>
            <c:symbol val="none"/>
          </c:marker>
          <c:cat>
            <c:strRef>
              <c:f>Producción!$A$28:$A$87</c:f>
              <c:strCache>
                <c:ptCount val="60"/>
                <c:pt idx="0">
                  <c:v>Ene/2012</c:v>
                </c:pt>
                <c:pt idx="1">
                  <c:v>Feb/2012</c:v>
                </c:pt>
                <c:pt idx="2">
                  <c:v>Mar/2012</c:v>
                </c:pt>
                <c:pt idx="3">
                  <c:v>Abr/2012</c:v>
                </c:pt>
                <c:pt idx="4">
                  <c:v>May/2012</c:v>
                </c:pt>
                <c:pt idx="5">
                  <c:v>Jun/2012</c:v>
                </c:pt>
                <c:pt idx="6">
                  <c:v>Jul/2012</c:v>
                </c:pt>
                <c:pt idx="7">
                  <c:v>Ago/2012</c:v>
                </c:pt>
                <c:pt idx="8">
                  <c:v>Sep/2012</c:v>
                </c:pt>
                <c:pt idx="9">
                  <c:v>Oct/2012</c:v>
                </c:pt>
                <c:pt idx="10">
                  <c:v>Nov/2012</c:v>
                </c:pt>
                <c:pt idx="11">
                  <c:v>Dic/2012</c:v>
                </c:pt>
                <c:pt idx="12">
                  <c:v>Ene/2013</c:v>
                </c:pt>
                <c:pt idx="13">
                  <c:v>Feb/2013</c:v>
                </c:pt>
                <c:pt idx="14">
                  <c:v>Mar/2013</c:v>
                </c:pt>
                <c:pt idx="15">
                  <c:v>Abr/2013</c:v>
                </c:pt>
                <c:pt idx="16">
                  <c:v>May/2013</c:v>
                </c:pt>
                <c:pt idx="17">
                  <c:v>Jun/2013</c:v>
                </c:pt>
                <c:pt idx="18">
                  <c:v>Jul/2013</c:v>
                </c:pt>
                <c:pt idx="19">
                  <c:v>Ago/2013</c:v>
                </c:pt>
                <c:pt idx="20">
                  <c:v>Sep/2013</c:v>
                </c:pt>
                <c:pt idx="21">
                  <c:v>Oct/2013</c:v>
                </c:pt>
                <c:pt idx="22">
                  <c:v>Nov/2013</c:v>
                </c:pt>
                <c:pt idx="23">
                  <c:v>Dic/2013</c:v>
                </c:pt>
                <c:pt idx="24">
                  <c:v>Ene/2014</c:v>
                </c:pt>
                <c:pt idx="25">
                  <c:v>Feb/2014</c:v>
                </c:pt>
                <c:pt idx="26">
                  <c:v>Mar/2014</c:v>
                </c:pt>
                <c:pt idx="27">
                  <c:v>Abr/2014</c:v>
                </c:pt>
                <c:pt idx="28">
                  <c:v>May/2014</c:v>
                </c:pt>
                <c:pt idx="29">
                  <c:v>Jun/2014</c:v>
                </c:pt>
                <c:pt idx="30">
                  <c:v>Jul/2014</c:v>
                </c:pt>
                <c:pt idx="31">
                  <c:v>Ago/2014</c:v>
                </c:pt>
                <c:pt idx="32">
                  <c:v>Sep/2014</c:v>
                </c:pt>
                <c:pt idx="33">
                  <c:v>Oct/2014</c:v>
                </c:pt>
                <c:pt idx="34">
                  <c:v>Nov/2014</c:v>
                </c:pt>
                <c:pt idx="35">
                  <c:v>Dic/2014</c:v>
                </c:pt>
                <c:pt idx="36">
                  <c:v>Ene/2015</c:v>
                </c:pt>
                <c:pt idx="37">
                  <c:v>Feb/2015</c:v>
                </c:pt>
                <c:pt idx="38">
                  <c:v>Mar/2015</c:v>
                </c:pt>
                <c:pt idx="39">
                  <c:v>Abr/2015</c:v>
                </c:pt>
                <c:pt idx="40">
                  <c:v>May/2015</c:v>
                </c:pt>
                <c:pt idx="41">
                  <c:v>Jun/2015</c:v>
                </c:pt>
                <c:pt idx="42">
                  <c:v>Jul/2015</c:v>
                </c:pt>
                <c:pt idx="43">
                  <c:v>Ago/2015</c:v>
                </c:pt>
                <c:pt idx="44">
                  <c:v>Sep/2015</c:v>
                </c:pt>
                <c:pt idx="45">
                  <c:v>Oct/2015</c:v>
                </c:pt>
                <c:pt idx="46">
                  <c:v>Nov/2015</c:v>
                </c:pt>
                <c:pt idx="47">
                  <c:v>Dic/2015</c:v>
                </c:pt>
                <c:pt idx="48">
                  <c:v>Ene/2016</c:v>
                </c:pt>
                <c:pt idx="49">
                  <c:v>Feb/2016</c:v>
                </c:pt>
                <c:pt idx="50">
                  <c:v>Mar/2016</c:v>
                </c:pt>
                <c:pt idx="51">
                  <c:v>Abr/2016</c:v>
                </c:pt>
                <c:pt idx="52">
                  <c:v>May/2016</c:v>
                </c:pt>
                <c:pt idx="53">
                  <c:v>Jun/2016</c:v>
                </c:pt>
                <c:pt idx="54">
                  <c:v>Jul/2016</c:v>
                </c:pt>
                <c:pt idx="55">
                  <c:v>Ago/2016</c:v>
                </c:pt>
                <c:pt idx="56">
                  <c:v>Sep/2016</c:v>
                </c:pt>
                <c:pt idx="57">
                  <c:v>Oct/2016</c:v>
                </c:pt>
                <c:pt idx="58">
                  <c:v>Nov/2016</c:v>
                </c:pt>
                <c:pt idx="59">
                  <c:v>Dic/2016</c:v>
                </c:pt>
              </c:strCache>
            </c:strRef>
          </c:cat>
          <c:val>
            <c:numRef>
              <c:f>Producción!$B$28:$B$87</c:f>
              <c:numCache>
                <c:formatCode>General</c:formatCode>
                <c:ptCount val="60"/>
                <c:pt idx="0">
                  <c:v>2521.5195939999999</c:v>
                </c:pt>
                <c:pt idx="1">
                  <c:v>2547.3194960000001</c:v>
                </c:pt>
                <c:pt idx="2">
                  <c:v>2552.7970890000001</c:v>
                </c:pt>
                <c:pt idx="3">
                  <c:v>2544.4718750000002</c:v>
                </c:pt>
                <c:pt idx="4">
                  <c:v>2546.3523230000001</c:v>
                </c:pt>
                <c:pt idx="5">
                  <c:v>2542.9507170000002</c:v>
                </c:pt>
                <c:pt idx="6">
                  <c:v>2527.608123</c:v>
                </c:pt>
                <c:pt idx="7">
                  <c:v>2555.4165149999999</c:v>
                </c:pt>
                <c:pt idx="8">
                  <c:v>2554.7044580000002</c:v>
                </c:pt>
                <c:pt idx="9">
                  <c:v>2541.508628</c:v>
                </c:pt>
                <c:pt idx="10">
                  <c:v>2576.8061090000001</c:v>
                </c:pt>
                <c:pt idx="11">
                  <c:v>2564.3281229999998</c:v>
                </c:pt>
                <c:pt idx="12">
                  <c:v>2561.8997119999999</c:v>
                </c:pt>
                <c:pt idx="13">
                  <c:v>2555.3348489999998</c:v>
                </c:pt>
                <c:pt idx="14">
                  <c:v>2515.901625</c:v>
                </c:pt>
                <c:pt idx="15">
                  <c:v>2518.171758</c:v>
                </c:pt>
                <c:pt idx="16">
                  <c:v>2510.1412380000002</c:v>
                </c:pt>
                <c:pt idx="17">
                  <c:v>2518.5316079999998</c:v>
                </c:pt>
                <c:pt idx="18">
                  <c:v>2481.6163660000002</c:v>
                </c:pt>
                <c:pt idx="19">
                  <c:v>2514.1391669999998</c:v>
                </c:pt>
                <c:pt idx="20">
                  <c:v>2522.9129039999998</c:v>
                </c:pt>
                <c:pt idx="21">
                  <c:v>2539.7963020000002</c:v>
                </c:pt>
                <c:pt idx="22">
                  <c:v>2512.7131049999998</c:v>
                </c:pt>
                <c:pt idx="23">
                  <c:v>2517.0583769999998</c:v>
                </c:pt>
                <c:pt idx="24">
                  <c:v>2505.7860310000001</c:v>
                </c:pt>
                <c:pt idx="25">
                  <c:v>2501.0466609999999</c:v>
                </c:pt>
                <c:pt idx="26">
                  <c:v>2469.039644</c:v>
                </c:pt>
                <c:pt idx="27">
                  <c:v>2477.9034120000001</c:v>
                </c:pt>
                <c:pt idx="28">
                  <c:v>2489.7451590000001</c:v>
                </c:pt>
                <c:pt idx="29">
                  <c:v>2435.77034</c:v>
                </c:pt>
                <c:pt idx="30">
                  <c:v>2388.124049</c:v>
                </c:pt>
                <c:pt idx="31">
                  <c:v>2414.7932860000001</c:v>
                </c:pt>
                <c:pt idx="32">
                  <c:v>2389.7386550000001</c:v>
                </c:pt>
                <c:pt idx="33">
                  <c:v>2362.6502740000001</c:v>
                </c:pt>
                <c:pt idx="34">
                  <c:v>2362.8117820000002</c:v>
                </c:pt>
                <c:pt idx="35">
                  <c:v>2353.2201089999999</c:v>
                </c:pt>
                <c:pt idx="36">
                  <c:v>2251.4961960000005</c:v>
                </c:pt>
                <c:pt idx="37">
                  <c:v>2331.7720140000001</c:v>
                </c:pt>
                <c:pt idx="38">
                  <c:v>2319.2119710000002</c:v>
                </c:pt>
                <c:pt idx="39">
                  <c:v>2201.4594849999999</c:v>
                </c:pt>
                <c:pt idx="40">
                  <c:v>2227.0486639999999</c:v>
                </c:pt>
                <c:pt idx="41">
                  <c:v>2246.7575440000001</c:v>
                </c:pt>
                <c:pt idx="42">
                  <c:v>2271.8903889999997</c:v>
                </c:pt>
                <c:pt idx="43">
                  <c:v>2254.8631850000002</c:v>
                </c:pt>
                <c:pt idx="44">
                  <c:v>2271.0138590000001</c:v>
                </c:pt>
                <c:pt idx="45">
                  <c:v>2278.5713380000002</c:v>
                </c:pt>
                <c:pt idx="46">
                  <c:v>2276.8796090000001</c:v>
                </c:pt>
                <c:pt idx="47">
                  <c:v>2275.0000810000001</c:v>
                </c:pt>
                <c:pt idx="48">
                  <c:v>2258.882251</c:v>
                </c:pt>
                <c:pt idx="49">
                  <c:v>2214.4636390000001</c:v>
                </c:pt>
                <c:pt idx="50">
                  <c:v>2216.7595350000001</c:v>
                </c:pt>
                <c:pt idx="51">
                  <c:v>2176.584906</c:v>
                </c:pt>
                <c:pt idx="52">
                  <c:v>2174.4775650000001</c:v>
                </c:pt>
                <c:pt idx="53">
                  <c:v>2177.9600209999999</c:v>
                </c:pt>
                <c:pt idx="54">
                  <c:v>2157.3517179999999</c:v>
                </c:pt>
                <c:pt idx="55">
                  <c:v>2143.6151289999998</c:v>
                </c:pt>
                <c:pt idx="56">
                  <c:v>2113.3866389999998</c:v>
                </c:pt>
                <c:pt idx="57">
                  <c:v>2103.1349639999999</c:v>
                </c:pt>
                <c:pt idx="58">
                  <c:v>2071.9820500000001</c:v>
                </c:pt>
                <c:pt idx="59">
                  <c:v>2035.253637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36-4228-B2F2-4DC76D200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214784"/>
        <c:axId val="94220672"/>
      </c:lineChart>
      <c:catAx>
        <c:axId val="942147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4220672"/>
        <c:crosses val="autoZero"/>
        <c:auto val="1"/>
        <c:lblAlgn val="ctr"/>
        <c:lblOffset val="100"/>
        <c:noMultiLvlLbl val="0"/>
      </c:catAx>
      <c:valAx>
        <c:axId val="94220672"/>
        <c:scaling>
          <c:orientation val="minMax"/>
          <c:min val="2000"/>
        </c:scaling>
        <c:delete val="0"/>
        <c:axPos val="l"/>
        <c:numFmt formatCode="General" sourceLinked="1"/>
        <c:majorTickMark val="out"/>
        <c:minorTickMark val="none"/>
        <c:tickLblPos val="nextTo"/>
        <c:crossAx val="94214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F9D50-BC05-4B5F-B144-3D4D23617F7F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362439EF-F9A5-4573-AE73-C2DB734600ED}">
      <dgm:prSet phldrT="[Texto]" custT="1"/>
      <dgm:spPr>
        <a:solidFill>
          <a:srgbClr val="A62A3C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600" dirty="0">
              <a:latin typeface="Sunset-Serial DB" pitchFamily="2" charset="0"/>
            </a:rPr>
            <a:t>VI. Contenido Nacional y Desarrollo de Proveedores </a:t>
          </a:r>
        </a:p>
      </dgm:t>
    </dgm:pt>
    <dgm:pt modelId="{F685FAAC-3F43-468B-8FE7-ABDC818F9388}" type="parTrans" cxnId="{26C069CF-FD31-4250-A6BD-DC031960C207}">
      <dgm:prSet/>
      <dgm:spPr/>
      <dgm:t>
        <a:bodyPr/>
        <a:lstStyle/>
        <a:p>
          <a:endParaRPr lang="es-MX" sz="1600">
            <a:latin typeface="Sunset-Serial DB" pitchFamily="2" charset="0"/>
          </a:endParaRPr>
        </a:p>
      </dgm:t>
    </dgm:pt>
    <dgm:pt modelId="{AF8AF151-8A16-4620-AD5F-C7E0F25BBDED}" type="sibTrans" cxnId="{26C069CF-FD31-4250-A6BD-DC031960C207}">
      <dgm:prSet/>
      <dgm:spPr/>
      <dgm:t>
        <a:bodyPr/>
        <a:lstStyle/>
        <a:p>
          <a:endParaRPr lang="es-MX" sz="1600">
            <a:latin typeface="Sunset-Serial DB" pitchFamily="2" charset="0"/>
          </a:endParaRPr>
        </a:p>
      </dgm:t>
    </dgm:pt>
    <dgm:pt modelId="{E1E5925E-823F-4C89-A0A3-C85ACF165BF7}">
      <dgm:prSet phldrT="[Texto]" custT="1"/>
      <dgm:spPr>
        <a:solidFill>
          <a:srgbClr val="A62A3C"/>
        </a:solidFill>
      </dgm:spPr>
      <dgm:t>
        <a:bodyPr/>
        <a:lstStyle/>
        <a:p>
          <a:r>
            <a:rPr lang="es-MX" sz="1600" dirty="0">
              <a:latin typeface="Sunset-Serial DB" pitchFamily="2" charset="0"/>
            </a:rPr>
            <a:t>VII. Sinergias con Proyectos de  Electricidad </a:t>
          </a:r>
        </a:p>
      </dgm:t>
    </dgm:pt>
    <dgm:pt modelId="{C98678F5-5E12-4992-AD6C-270B48F249AB}" type="parTrans" cxnId="{AA25F32A-CFF4-4371-B3C1-1D208F424A1C}">
      <dgm:prSet/>
      <dgm:spPr/>
      <dgm:t>
        <a:bodyPr/>
        <a:lstStyle/>
        <a:p>
          <a:endParaRPr lang="es-MX" sz="1600">
            <a:latin typeface="Sunset-Serial DB" pitchFamily="2" charset="0"/>
          </a:endParaRPr>
        </a:p>
      </dgm:t>
    </dgm:pt>
    <dgm:pt modelId="{16DA781E-D3F8-4679-AFC2-CA0A00CEEB35}" type="sibTrans" cxnId="{AA25F32A-CFF4-4371-B3C1-1D208F424A1C}">
      <dgm:prSet/>
      <dgm:spPr/>
      <dgm:t>
        <a:bodyPr/>
        <a:lstStyle/>
        <a:p>
          <a:endParaRPr lang="es-MX" sz="1600">
            <a:latin typeface="Sunset-Serial DB" pitchFamily="2" charset="0"/>
          </a:endParaRPr>
        </a:p>
      </dgm:t>
    </dgm:pt>
    <dgm:pt modelId="{5DC07E9B-04C9-4B37-A991-202294189BDF}">
      <dgm:prSet phldrT="[Texto]" custT="1"/>
      <dgm:spPr>
        <a:solidFill>
          <a:srgbClr val="A62A3C"/>
        </a:solidFill>
      </dgm:spPr>
      <dgm:t>
        <a:bodyPr/>
        <a:lstStyle/>
        <a:p>
          <a:r>
            <a:rPr lang="es-MX" sz="1600" dirty="0">
              <a:latin typeface="Sunset-Serial DB" pitchFamily="2" charset="0"/>
            </a:rPr>
            <a:t>VIII. Energías Limpias</a:t>
          </a:r>
        </a:p>
      </dgm:t>
    </dgm:pt>
    <dgm:pt modelId="{35E47E35-80B0-4302-9445-46FF2A40D5DB}" type="parTrans" cxnId="{E6F9C881-A760-462F-A090-B02528ADDC10}">
      <dgm:prSet/>
      <dgm:spPr/>
      <dgm:t>
        <a:bodyPr/>
        <a:lstStyle/>
        <a:p>
          <a:endParaRPr lang="es-MX" sz="1600">
            <a:latin typeface="Sunset-Serial DB" pitchFamily="2" charset="0"/>
          </a:endParaRPr>
        </a:p>
      </dgm:t>
    </dgm:pt>
    <dgm:pt modelId="{B7A88D8C-7CCF-403B-99EF-546715B4EC4A}" type="sibTrans" cxnId="{E6F9C881-A760-462F-A090-B02528ADDC10}">
      <dgm:prSet/>
      <dgm:spPr/>
      <dgm:t>
        <a:bodyPr/>
        <a:lstStyle/>
        <a:p>
          <a:endParaRPr lang="es-MX" sz="1600">
            <a:latin typeface="Sunset-Serial DB" pitchFamily="2" charset="0"/>
          </a:endParaRPr>
        </a:p>
      </dgm:t>
    </dgm:pt>
    <dgm:pt modelId="{1FDACF09-B264-490D-BFB4-984E1B1ECA8A}">
      <dgm:prSet phldrT="[Texto]" custT="1"/>
      <dgm:spPr>
        <a:solidFill>
          <a:srgbClr val="A62A3C"/>
        </a:solidFill>
      </dgm:spPr>
      <dgm:t>
        <a:bodyPr/>
        <a:lstStyle/>
        <a:p>
          <a:r>
            <a:rPr lang="es-MX" sz="1600" dirty="0">
              <a:latin typeface="Sunset-Serial DB" pitchFamily="2" charset="0"/>
            </a:rPr>
            <a:t>IX. Eficiencia Energética y Protección al Medio Ambiente</a:t>
          </a:r>
        </a:p>
      </dgm:t>
    </dgm:pt>
    <dgm:pt modelId="{A7D36210-2A6C-4EEB-AC8B-83547C09363C}" type="parTrans" cxnId="{EB7206A3-83E7-4702-911F-2E551DD635C0}">
      <dgm:prSet/>
      <dgm:spPr/>
      <dgm:t>
        <a:bodyPr/>
        <a:lstStyle/>
        <a:p>
          <a:endParaRPr lang="es-MX" sz="1600"/>
        </a:p>
      </dgm:t>
    </dgm:pt>
    <dgm:pt modelId="{34B331BC-A53A-4B0B-8E35-AC7B47D24248}" type="sibTrans" cxnId="{EB7206A3-83E7-4702-911F-2E551DD635C0}">
      <dgm:prSet/>
      <dgm:spPr/>
      <dgm:t>
        <a:bodyPr/>
        <a:lstStyle/>
        <a:p>
          <a:endParaRPr lang="es-MX" sz="1600"/>
        </a:p>
      </dgm:t>
    </dgm:pt>
    <dgm:pt modelId="{C7639CBA-88BE-4FDA-859F-0D313EBA9312}">
      <dgm:prSet phldrT="[Texto]" custT="1"/>
      <dgm:spPr>
        <a:solidFill>
          <a:srgbClr val="A62A3C"/>
        </a:solidFill>
      </dgm:spPr>
      <dgm:t>
        <a:bodyPr/>
        <a:lstStyle/>
        <a:p>
          <a:r>
            <a:rPr lang="es-MX" sz="1600" dirty="0">
              <a:latin typeface="Sunset-Serial DB" pitchFamily="2" charset="0"/>
            </a:rPr>
            <a:t>X. Proyectos de Energía en Zonas Económicas Especiales, </a:t>
          </a:r>
          <a:r>
            <a:rPr lang="es-MX" sz="1600" dirty="0" err="1">
              <a:latin typeface="Sunset-Serial DB" pitchFamily="2" charset="0"/>
            </a:rPr>
            <a:t>ZEE</a:t>
          </a:r>
          <a:r>
            <a:rPr lang="es-MX" sz="1600" dirty="0">
              <a:latin typeface="Sunset-Serial DB" pitchFamily="2" charset="0"/>
            </a:rPr>
            <a:t> </a:t>
          </a:r>
        </a:p>
      </dgm:t>
    </dgm:pt>
    <dgm:pt modelId="{4290C5B8-EC6A-46F2-BF1E-7FF1F9218971}" type="parTrans" cxnId="{56E26519-1F81-474F-93B0-EFA7F9BA4A67}">
      <dgm:prSet/>
      <dgm:spPr/>
      <dgm:t>
        <a:bodyPr/>
        <a:lstStyle/>
        <a:p>
          <a:endParaRPr lang="es-MX" sz="1600"/>
        </a:p>
      </dgm:t>
    </dgm:pt>
    <dgm:pt modelId="{64F9C8EB-A514-4C68-82FB-6FA523C91BAD}" type="sibTrans" cxnId="{56E26519-1F81-474F-93B0-EFA7F9BA4A67}">
      <dgm:prSet/>
      <dgm:spPr/>
      <dgm:t>
        <a:bodyPr/>
        <a:lstStyle/>
        <a:p>
          <a:endParaRPr lang="es-MX" sz="1600"/>
        </a:p>
      </dgm:t>
    </dgm:pt>
    <dgm:pt modelId="{28D6006C-5AFC-4225-BAEE-0E9FA01D438A}" type="pres">
      <dgm:prSet presAssocID="{F0FF9D50-BC05-4B5F-B144-3D4D23617F7F}" presName="linear" presStyleCnt="0">
        <dgm:presLayoutVars>
          <dgm:dir/>
          <dgm:animLvl val="lvl"/>
          <dgm:resizeHandles val="exact"/>
        </dgm:presLayoutVars>
      </dgm:prSet>
      <dgm:spPr/>
    </dgm:pt>
    <dgm:pt modelId="{6AE75A09-9D34-4000-B24D-9FD2D394546E}" type="pres">
      <dgm:prSet presAssocID="{362439EF-F9A5-4573-AE73-C2DB734600ED}" presName="parentLin" presStyleCnt="0"/>
      <dgm:spPr/>
    </dgm:pt>
    <dgm:pt modelId="{2CFB78A2-A381-45AF-8D08-8D355A6AC538}" type="pres">
      <dgm:prSet presAssocID="{362439EF-F9A5-4573-AE73-C2DB734600ED}" presName="parentLeftMargin" presStyleLbl="node1" presStyleIdx="0" presStyleCnt="5"/>
      <dgm:spPr/>
    </dgm:pt>
    <dgm:pt modelId="{90B2DB03-48D1-4613-A877-B92C1097F56B}" type="pres">
      <dgm:prSet presAssocID="{362439EF-F9A5-4573-AE73-C2DB734600ED}" presName="parentText" presStyleLbl="node1" presStyleIdx="0" presStyleCnt="5" custScaleX="138393" custLinFactNeighborX="-34486">
        <dgm:presLayoutVars>
          <dgm:chMax val="0"/>
          <dgm:bulletEnabled val="1"/>
        </dgm:presLayoutVars>
      </dgm:prSet>
      <dgm:spPr/>
    </dgm:pt>
    <dgm:pt modelId="{E0161469-E3D4-46ED-8F2A-EC03AFCCA81B}" type="pres">
      <dgm:prSet presAssocID="{362439EF-F9A5-4573-AE73-C2DB734600ED}" presName="negativeSpace" presStyleCnt="0"/>
      <dgm:spPr/>
    </dgm:pt>
    <dgm:pt modelId="{2FD57AA9-6E2B-4BB4-BF41-09A9E9F1D37B}" type="pres">
      <dgm:prSet presAssocID="{362439EF-F9A5-4573-AE73-C2DB734600ED}" presName="childText" presStyleLbl="conFgAcc1" presStyleIdx="0" presStyleCnt="5">
        <dgm:presLayoutVars>
          <dgm:bulletEnabled val="1"/>
        </dgm:presLayoutVars>
      </dgm:prSet>
      <dgm:spPr>
        <a:noFill/>
        <a:ln>
          <a:solidFill>
            <a:srgbClr val="8A742E">
              <a:alpha val="90000"/>
            </a:srgbClr>
          </a:solidFill>
        </a:ln>
      </dgm:spPr>
    </dgm:pt>
    <dgm:pt modelId="{E57DB6E5-C128-49F8-84DB-76404C79FA59}" type="pres">
      <dgm:prSet presAssocID="{AF8AF151-8A16-4620-AD5F-C7E0F25BBDED}" presName="spaceBetweenRectangles" presStyleCnt="0"/>
      <dgm:spPr/>
    </dgm:pt>
    <dgm:pt modelId="{EB19CC80-1350-4F61-BDB2-894E64B02CAE}" type="pres">
      <dgm:prSet presAssocID="{E1E5925E-823F-4C89-A0A3-C85ACF165BF7}" presName="parentLin" presStyleCnt="0"/>
      <dgm:spPr/>
    </dgm:pt>
    <dgm:pt modelId="{6427609A-D0CA-43C5-8129-24ABC6FE35D7}" type="pres">
      <dgm:prSet presAssocID="{E1E5925E-823F-4C89-A0A3-C85ACF165BF7}" presName="parentLeftMargin" presStyleLbl="node1" presStyleIdx="0" presStyleCnt="5"/>
      <dgm:spPr/>
    </dgm:pt>
    <dgm:pt modelId="{036475C9-4E95-4A0B-9C8F-218024968E53}" type="pres">
      <dgm:prSet presAssocID="{E1E5925E-823F-4C89-A0A3-C85ACF165BF7}" presName="parentText" presStyleLbl="node1" presStyleIdx="1" presStyleCnt="5" custScaleX="138393" custLinFactNeighborX="-34486">
        <dgm:presLayoutVars>
          <dgm:chMax val="0"/>
          <dgm:bulletEnabled val="1"/>
        </dgm:presLayoutVars>
      </dgm:prSet>
      <dgm:spPr/>
    </dgm:pt>
    <dgm:pt modelId="{C869B09C-5EB3-462F-A21F-AD5BC7DD78AB}" type="pres">
      <dgm:prSet presAssocID="{E1E5925E-823F-4C89-A0A3-C85ACF165BF7}" presName="negativeSpace" presStyleCnt="0"/>
      <dgm:spPr/>
    </dgm:pt>
    <dgm:pt modelId="{F5C100BA-28F3-41D0-8589-DCC2BB6A1B40}" type="pres">
      <dgm:prSet presAssocID="{E1E5925E-823F-4C89-A0A3-C85ACF165BF7}" presName="childText" presStyleLbl="conFgAcc1" presStyleIdx="1" presStyleCnt="5">
        <dgm:presLayoutVars>
          <dgm:bulletEnabled val="1"/>
        </dgm:presLayoutVars>
      </dgm:prSet>
      <dgm:spPr>
        <a:noFill/>
        <a:ln>
          <a:solidFill>
            <a:srgbClr val="8A742E">
              <a:alpha val="80000"/>
            </a:srgbClr>
          </a:solidFill>
        </a:ln>
      </dgm:spPr>
    </dgm:pt>
    <dgm:pt modelId="{696D0632-769C-431F-8484-43465184645D}" type="pres">
      <dgm:prSet presAssocID="{16DA781E-D3F8-4679-AFC2-CA0A00CEEB35}" presName="spaceBetweenRectangles" presStyleCnt="0"/>
      <dgm:spPr/>
    </dgm:pt>
    <dgm:pt modelId="{44DBBD76-2EC2-465B-904B-E00F26A10D51}" type="pres">
      <dgm:prSet presAssocID="{5DC07E9B-04C9-4B37-A991-202294189BDF}" presName="parentLin" presStyleCnt="0"/>
      <dgm:spPr/>
    </dgm:pt>
    <dgm:pt modelId="{6C0F6EE7-ACFF-4D44-8A8B-9A4696EBF9B7}" type="pres">
      <dgm:prSet presAssocID="{5DC07E9B-04C9-4B37-A991-202294189BDF}" presName="parentLeftMargin" presStyleLbl="node1" presStyleIdx="1" presStyleCnt="5"/>
      <dgm:spPr/>
    </dgm:pt>
    <dgm:pt modelId="{38B58F56-5157-4DDB-B752-4CDCD11FF0E7}" type="pres">
      <dgm:prSet presAssocID="{5DC07E9B-04C9-4B37-A991-202294189BDF}" presName="parentText" presStyleLbl="node1" presStyleIdx="2" presStyleCnt="5" custScaleX="138393" custLinFactNeighborX="-34486">
        <dgm:presLayoutVars>
          <dgm:chMax val="0"/>
          <dgm:bulletEnabled val="1"/>
        </dgm:presLayoutVars>
      </dgm:prSet>
      <dgm:spPr/>
    </dgm:pt>
    <dgm:pt modelId="{E6E26F1E-CABF-4351-9D01-311BDF91033B}" type="pres">
      <dgm:prSet presAssocID="{5DC07E9B-04C9-4B37-A991-202294189BDF}" presName="negativeSpace" presStyleCnt="0"/>
      <dgm:spPr/>
    </dgm:pt>
    <dgm:pt modelId="{DC98F12A-2F8C-4D0B-A6EA-4C445113636C}" type="pres">
      <dgm:prSet presAssocID="{5DC07E9B-04C9-4B37-A991-202294189BDF}" presName="childText" presStyleLbl="conFgAcc1" presStyleIdx="2" presStyleCnt="5">
        <dgm:presLayoutVars>
          <dgm:bulletEnabled val="1"/>
        </dgm:presLayoutVars>
      </dgm:prSet>
      <dgm:spPr>
        <a:noFill/>
        <a:ln>
          <a:solidFill>
            <a:srgbClr val="8A742E">
              <a:alpha val="70000"/>
            </a:srgbClr>
          </a:solidFill>
        </a:ln>
      </dgm:spPr>
    </dgm:pt>
    <dgm:pt modelId="{994D0F6C-05EB-4603-AA96-9CE74F94E54B}" type="pres">
      <dgm:prSet presAssocID="{B7A88D8C-7CCF-403B-99EF-546715B4EC4A}" presName="spaceBetweenRectangles" presStyleCnt="0"/>
      <dgm:spPr/>
    </dgm:pt>
    <dgm:pt modelId="{7B244F25-5F6A-4108-81E2-F98926B7846B}" type="pres">
      <dgm:prSet presAssocID="{1FDACF09-B264-490D-BFB4-984E1B1ECA8A}" presName="parentLin" presStyleCnt="0"/>
      <dgm:spPr/>
    </dgm:pt>
    <dgm:pt modelId="{9454361A-063C-4920-B5AB-A4A9F67738EC}" type="pres">
      <dgm:prSet presAssocID="{1FDACF09-B264-490D-BFB4-984E1B1ECA8A}" presName="parentLeftMargin" presStyleLbl="node1" presStyleIdx="2" presStyleCnt="5"/>
      <dgm:spPr/>
    </dgm:pt>
    <dgm:pt modelId="{A796DAEB-96A0-4727-839F-BE5D49830EB2}" type="pres">
      <dgm:prSet presAssocID="{1FDACF09-B264-490D-BFB4-984E1B1ECA8A}" presName="parentText" presStyleLbl="node1" presStyleIdx="3" presStyleCnt="5" custScaleX="138393" custLinFactNeighborX="-34486">
        <dgm:presLayoutVars>
          <dgm:chMax val="0"/>
          <dgm:bulletEnabled val="1"/>
        </dgm:presLayoutVars>
      </dgm:prSet>
      <dgm:spPr/>
    </dgm:pt>
    <dgm:pt modelId="{5E2B0175-12B9-419D-8CDA-37B86DA163EB}" type="pres">
      <dgm:prSet presAssocID="{1FDACF09-B264-490D-BFB4-984E1B1ECA8A}" presName="negativeSpace" presStyleCnt="0"/>
      <dgm:spPr/>
    </dgm:pt>
    <dgm:pt modelId="{782A78AA-55D9-4865-8C1B-5167BF0E78C5}" type="pres">
      <dgm:prSet presAssocID="{1FDACF09-B264-490D-BFB4-984E1B1ECA8A}" presName="childText" presStyleLbl="conFgAcc1" presStyleIdx="3" presStyleCnt="5">
        <dgm:presLayoutVars>
          <dgm:bulletEnabled val="1"/>
        </dgm:presLayoutVars>
      </dgm:prSet>
      <dgm:spPr>
        <a:noFill/>
        <a:ln>
          <a:solidFill>
            <a:srgbClr val="8A742E">
              <a:alpha val="60000"/>
            </a:srgbClr>
          </a:solidFill>
        </a:ln>
      </dgm:spPr>
    </dgm:pt>
    <dgm:pt modelId="{5E7E84E1-3AA5-49D1-AFE0-8D1CD2D1759B}" type="pres">
      <dgm:prSet presAssocID="{34B331BC-A53A-4B0B-8E35-AC7B47D24248}" presName="spaceBetweenRectangles" presStyleCnt="0"/>
      <dgm:spPr/>
    </dgm:pt>
    <dgm:pt modelId="{48546F3D-66CB-4F82-8969-36EEEC156244}" type="pres">
      <dgm:prSet presAssocID="{C7639CBA-88BE-4FDA-859F-0D313EBA9312}" presName="parentLin" presStyleCnt="0"/>
      <dgm:spPr/>
    </dgm:pt>
    <dgm:pt modelId="{0C24D052-6F13-47D7-8925-32222E153AB8}" type="pres">
      <dgm:prSet presAssocID="{C7639CBA-88BE-4FDA-859F-0D313EBA9312}" presName="parentLeftMargin" presStyleLbl="node1" presStyleIdx="3" presStyleCnt="5"/>
      <dgm:spPr/>
    </dgm:pt>
    <dgm:pt modelId="{ED08EF7B-BE4B-4999-8708-8D679ACE147F}" type="pres">
      <dgm:prSet presAssocID="{C7639CBA-88BE-4FDA-859F-0D313EBA9312}" presName="parentText" presStyleLbl="node1" presStyleIdx="4" presStyleCnt="5" custScaleX="138393" custLinFactNeighborX="-34486">
        <dgm:presLayoutVars>
          <dgm:chMax val="0"/>
          <dgm:bulletEnabled val="1"/>
        </dgm:presLayoutVars>
      </dgm:prSet>
      <dgm:spPr/>
    </dgm:pt>
    <dgm:pt modelId="{832F2685-C01B-4D38-95FC-83B73007AE84}" type="pres">
      <dgm:prSet presAssocID="{C7639CBA-88BE-4FDA-859F-0D313EBA9312}" presName="negativeSpace" presStyleCnt="0"/>
      <dgm:spPr/>
    </dgm:pt>
    <dgm:pt modelId="{956753FF-7411-4E91-860F-BEFD2AD90EA9}" type="pres">
      <dgm:prSet presAssocID="{C7639CBA-88BE-4FDA-859F-0D313EBA9312}" presName="childText" presStyleLbl="conFgAcc1" presStyleIdx="4" presStyleCnt="5">
        <dgm:presLayoutVars>
          <dgm:bulletEnabled val="1"/>
        </dgm:presLayoutVars>
      </dgm:prSet>
      <dgm:spPr>
        <a:noFill/>
        <a:ln>
          <a:solidFill>
            <a:srgbClr val="8A742E">
              <a:alpha val="50000"/>
            </a:srgbClr>
          </a:solidFill>
        </a:ln>
      </dgm:spPr>
    </dgm:pt>
  </dgm:ptLst>
  <dgm:cxnLst>
    <dgm:cxn modelId="{5C8F33D0-56DE-4B61-BA77-776A23EE99DD}" type="presOf" srcId="{E1E5925E-823F-4C89-A0A3-C85ACF165BF7}" destId="{036475C9-4E95-4A0B-9C8F-218024968E53}" srcOrd="1" destOrd="0" presId="urn:microsoft.com/office/officeart/2005/8/layout/list1"/>
    <dgm:cxn modelId="{2539D4D6-0D9C-4600-AFC3-8E9CC411DE5A}" type="presOf" srcId="{E1E5925E-823F-4C89-A0A3-C85ACF165BF7}" destId="{6427609A-D0CA-43C5-8129-24ABC6FE35D7}" srcOrd="0" destOrd="0" presId="urn:microsoft.com/office/officeart/2005/8/layout/list1"/>
    <dgm:cxn modelId="{244ADDC6-6A04-4659-BCC6-A0BF4E844326}" type="presOf" srcId="{C7639CBA-88BE-4FDA-859F-0D313EBA9312}" destId="{ED08EF7B-BE4B-4999-8708-8D679ACE147F}" srcOrd="1" destOrd="0" presId="urn:microsoft.com/office/officeart/2005/8/layout/list1"/>
    <dgm:cxn modelId="{AA25F32A-CFF4-4371-B3C1-1D208F424A1C}" srcId="{F0FF9D50-BC05-4B5F-B144-3D4D23617F7F}" destId="{E1E5925E-823F-4C89-A0A3-C85ACF165BF7}" srcOrd="1" destOrd="0" parTransId="{C98678F5-5E12-4992-AD6C-270B48F249AB}" sibTransId="{16DA781E-D3F8-4679-AFC2-CA0A00CEEB35}"/>
    <dgm:cxn modelId="{C8740D53-2D07-4DC6-B3A6-E34CE2E68BD0}" type="presOf" srcId="{5DC07E9B-04C9-4B37-A991-202294189BDF}" destId="{38B58F56-5157-4DDB-B752-4CDCD11FF0E7}" srcOrd="1" destOrd="0" presId="urn:microsoft.com/office/officeart/2005/8/layout/list1"/>
    <dgm:cxn modelId="{56E26519-1F81-474F-93B0-EFA7F9BA4A67}" srcId="{F0FF9D50-BC05-4B5F-B144-3D4D23617F7F}" destId="{C7639CBA-88BE-4FDA-859F-0D313EBA9312}" srcOrd="4" destOrd="0" parTransId="{4290C5B8-EC6A-46F2-BF1E-7FF1F9218971}" sibTransId="{64F9C8EB-A514-4C68-82FB-6FA523C91BAD}"/>
    <dgm:cxn modelId="{E6F9C881-A760-462F-A090-B02528ADDC10}" srcId="{F0FF9D50-BC05-4B5F-B144-3D4D23617F7F}" destId="{5DC07E9B-04C9-4B37-A991-202294189BDF}" srcOrd="2" destOrd="0" parTransId="{35E47E35-80B0-4302-9445-46FF2A40D5DB}" sibTransId="{B7A88D8C-7CCF-403B-99EF-546715B4EC4A}"/>
    <dgm:cxn modelId="{E9C30B08-5BBF-4609-8627-4CCD4A961A2D}" type="presOf" srcId="{F0FF9D50-BC05-4B5F-B144-3D4D23617F7F}" destId="{28D6006C-5AFC-4225-BAEE-0E9FA01D438A}" srcOrd="0" destOrd="0" presId="urn:microsoft.com/office/officeart/2005/8/layout/list1"/>
    <dgm:cxn modelId="{4EA80B48-33A5-4028-AD15-D3B4E496A902}" type="presOf" srcId="{5DC07E9B-04C9-4B37-A991-202294189BDF}" destId="{6C0F6EE7-ACFF-4D44-8A8B-9A4696EBF9B7}" srcOrd="0" destOrd="0" presId="urn:microsoft.com/office/officeart/2005/8/layout/list1"/>
    <dgm:cxn modelId="{F7BDC5AC-481A-4081-8C3C-9CB4CA0EB714}" type="presOf" srcId="{C7639CBA-88BE-4FDA-859F-0D313EBA9312}" destId="{0C24D052-6F13-47D7-8925-32222E153AB8}" srcOrd="0" destOrd="0" presId="urn:microsoft.com/office/officeart/2005/8/layout/list1"/>
    <dgm:cxn modelId="{4BD05A03-03A7-40DB-88B8-B333EBE478C7}" type="presOf" srcId="{362439EF-F9A5-4573-AE73-C2DB734600ED}" destId="{2CFB78A2-A381-45AF-8D08-8D355A6AC538}" srcOrd="0" destOrd="0" presId="urn:microsoft.com/office/officeart/2005/8/layout/list1"/>
    <dgm:cxn modelId="{AFDA0DBA-57D6-4F19-A6E6-156E1CD9435A}" type="presOf" srcId="{1FDACF09-B264-490D-BFB4-984E1B1ECA8A}" destId="{A796DAEB-96A0-4727-839F-BE5D49830EB2}" srcOrd="1" destOrd="0" presId="urn:microsoft.com/office/officeart/2005/8/layout/list1"/>
    <dgm:cxn modelId="{26C069CF-FD31-4250-A6BD-DC031960C207}" srcId="{F0FF9D50-BC05-4B5F-B144-3D4D23617F7F}" destId="{362439EF-F9A5-4573-AE73-C2DB734600ED}" srcOrd="0" destOrd="0" parTransId="{F685FAAC-3F43-468B-8FE7-ABDC818F9388}" sibTransId="{AF8AF151-8A16-4620-AD5F-C7E0F25BBDED}"/>
    <dgm:cxn modelId="{43600E64-FD91-4821-82F6-F6177DED5B2A}" type="presOf" srcId="{362439EF-F9A5-4573-AE73-C2DB734600ED}" destId="{90B2DB03-48D1-4613-A877-B92C1097F56B}" srcOrd="1" destOrd="0" presId="urn:microsoft.com/office/officeart/2005/8/layout/list1"/>
    <dgm:cxn modelId="{EB7206A3-83E7-4702-911F-2E551DD635C0}" srcId="{F0FF9D50-BC05-4B5F-B144-3D4D23617F7F}" destId="{1FDACF09-B264-490D-BFB4-984E1B1ECA8A}" srcOrd="3" destOrd="0" parTransId="{A7D36210-2A6C-4EEB-AC8B-83547C09363C}" sibTransId="{34B331BC-A53A-4B0B-8E35-AC7B47D24248}"/>
    <dgm:cxn modelId="{A19F0F25-6E9F-4E55-A180-9C2275C4E510}" type="presOf" srcId="{1FDACF09-B264-490D-BFB4-984E1B1ECA8A}" destId="{9454361A-063C-4920-B5AB-A4A9F67738EC}" srcOrd="0" destOrd="0" presId="urn:microsoft.com/office/officeart/2005/8/layout/list1"/>
    <dgm:cxn modelId="{B30B2D2A-A7CE-4DD7-8155-C62EE9898D8B}" type="presParOf" srcId="{28D6006C-5AFC-4225-BAEE-0E9FA01D438A}" destId="{6AE75A09-9D34-4000-B24D-9FD2D394546E}" srcOrd="0" destOrd="0" presId="urn:microsoft.com/office/officeart/2005/8/layout/list1"/>
    <dgm:cxn modelId="{1C1D139C-192C-4232-ABB2-CC0B522B5663}" type="presParOf" srcId="{6AE75A09-9D34-4000-B24D-9FD2D394546E}" destId="{2CFB78A2-A381-45AF-8D08-8D355A6AC538}" srcOrd="0" destOrd="0" presId="urn:microsoft.com/office/officeart/2005/8/layout/list1"/>
    <dgm:cxn modelId="{6A63128D-7E47-4822-9788-0681E562A4AF}" type="presParOf" srcId="{6AE75A09-9D34-4000-B24D-9FD2D394546E}" destId="{90B2DB03-48D1-4613-A877-B92C1097F56B}" srcOrd="1" destOrd="0" presId="urn:microsoft.com/office/officeart/2005/8/layout/list1"/>
    <dgm:cxn modelId="{B546345F-F8FA-4480-AF0D-3992FD26846E}" type="presParOf" srcId="{28D6006C-5AFC-4225-BAEE-0E9FA01D438A}" destId="{E0161469-E3D4-46ED-8F2A-EC03AFCCA81B}" srcOrd="1" destOrd="0" presId="urn:microsoft.com/office/officeart/2005/8/layout/list1"/>
    <dgm:cxn modelId="{92B73592-EC31-4B66-96AC-63BD16FFDA69}" type="presParOf" srcId="{28D6006C-5AFC-4225-BAEE-0E9FA01D438A}" destId="{2FD57AA9-6E2B-4BB4-BF41-09A9E9F1D37B}" srcOrd="2" destOrd="0" presId="urn:microsoft.com/office/officeart/2005/8/layout/list1"/>
    <dgm:cxn modelId="{95487293-BDB1-425E-8B6A-FA9C0AF21E05}" type="presParOf" srcId="{28D6006C-5AFC-4225-BAEE-0E9FA01D438A}" destId="{E57DB6E5-C128-49F8-84DB-76404C79FA59}" srcOrd="3" destOrd="0" presId="urn:microsoft.com/office/officeart/2005/8/layout/list1"/>
    <dgm:cxn modelId="{7D1DB8F0-3665-4824-88EF-017F00771FC2}" type="presParOf" srcId="{28D6006C-5AFC-4225-BAEE-0E9FA01D438A}" destId="{EB19CC80-1350-4F61-BDB2-894E64B02CAE}" srcOrd="4" destOrd="0" presId="urn:microsoft.com/office/officeart/2005/8/layout/list1"/>
    <dgm:cxn modelId="{68DAE90A-5B55-4909-B6CA-E66240E69748}" type="presParOf" srcId="{EB19CC80-1350-4F61-BDB2-894E64B02CAE}" destId="{6427609A-D0CA-43C5-8129-24ABC6FE35D7}" srcOrd="0" destOrd="0" presId="urn:microsoft.com/office/officeart/2005/8/layout/list1"/>
    <dgm:cxn modelId="{384C265B-B12D-458D-BF6F-7741EF51A84A}" type="presParOf" srcId="{EB19CC80-1350-4F61-BDB2-894E64B02CAE}" destId="{036475C9-4E95-4A0B-9C8F-218024968E53}" srcOrd="1" destOrd="0" presId="urn:microsoft.com/office/officeart/2005/8/layout/list1"/>
    <dgm:cxn modelId="{5803890D-72CE-4B43-B4B3-17B5C1672A70}" type="presParOf" srcId="{28D6006C-5AFC-4225-BAEE-0E9FA01D438A}" destId="{C869B09C-5EB3-462F-A21F-AD5BC7DD78AB}" srcOrd="5" destOrd="0" presId="urn:microsoft.com/office/officeart/2005/8/layout/list1"/>
    <dgm:cxn modelId="{0556C4FB-A5C1-413E-8F2C-3736E1D88FCF}" type="presParOf" srcId="{28D6006C-5AFC-4225-BAEE-0E9FA01D438A}" destId="{F5C100BA-28F3-41D0-8589-DCC2BB6A1B40}" srcOrd="6" destOrd="0" presId="urn:microsoft.com/office/officeart/2005/8/layout/list1"/>
    <dgm:cxn modelId="{B4396A7B-ED6C-4742-A25F-C227307376EA}" type="presParOf" srcId="{28D6006C-5AFC-4225-BAEE-0E9FA01D438A}" destId="{696D0632-769C-431F-8484-43465184645D}" srcOrd="7" destOrd="0" presId="urn:microsoft.com/office/officeart/2005/8/layout/list1"/>
    <dgm:cxn modelId="{988448A5-AF1E-4E50-83E7-813FCB062C36}" type="presParOf" srcId="{28D6006C-5AFC-4225-BAEE-0E9FA01D438A}" destId="{44DBBD76-2EC2-465B-904B-E00F26A10D51}" srcOrd="8" destOrd="0" presId="urn:microsoft.com/office/officeart/2005/8/layout/list1"/>
    <dgm:cxn modelId="{CD01D2F0-30F3-49DB-91FB-E0039CAE95BC}" type="presParOf" srcId="{44DBBD76-2EC2-465B-904B-E00F26A10D51}" destId="{6C0F6EE7-ACFF-4D44-8A8B-9A4696EBF9B7}" srcOrd="0" destOrd="0" presId="urn:microsoft.com/office/officeart/2005/8/layout/list1"/>
    <dgm:cxn modelId="{6CDBEA8F-C7F3-4DEE-9F0B-F59F6B74F806}" type="presParOf" srcId="{44DBBD76-2EC2-465B-904B-E00F26A10D51}" destId="{38B58F56-5157-4DDB-B752-4CDCD11FF0E7}" srcOrd="1" destOrd="0" presId="urn:microsoft.com/office/officeart/2005/8/layout/list1"/>
    <dgm:cxn modelId="{7ECDDA33-FDCA-48B0-A50E-3073E57F8F9C}" type="presParOf" srcId="{28D6006C-5AFC-4225-BAEE-0E9FA01D438A}" destId="{E6E26F1E-CABF-4351-9D01-311BDF91033B}" srcOrd="9" destOrd="0" presId="urn:microsoft.com/office/officeart/2005/8/layout/list1"/>
    <dgm:cxn modelId="{778CD046-CD2D-4521-8E38-BDC9E62A4832}" type="presParOf" srcId="{28D6006C-5AFC-4225-BAEE-0E9FA01D438A}" destId="{DC98F12A-2F8C-4D0B-A6EA-4C445113636C}" srcOrd="10" destOrd="0" presId="urn:microsoft.com/office/officeart/2005/8/layout/list1"/>
    <dgm:cxn modelId="{3BF268E2-4C72-40D1-B28F-206E34F9D777}" type="presParOf" srcId="{28D6006C-5AFC-4225-BAEE-0E9FA01D438A}" destId="{994D0F6C-05EB-4603-AA96-9CE74F94E54B}" srcOrd="11" destOrd="0" presId="urn:microsoft.com/office/officeart/2005/8/layout/list1"/>
    <dgm:cxn modelId="{28E88B80-8FE4-4C17-9EA4-69B6266E778C}" type="presParOf" srcId="{28D6006C-5AFC-4225-BAEE-0E9FA01D438A}" destId="{7B244F25-5F6A-4108-81E2-F98926B7846B}" srcOrd="12" destOrd="0" presId="urn:microsoft.com/office/officeart/2005/8/layout/list1"/>
    <dgm:cxn modelId="{74057982-E544-4A71-988E-0EDA96DD12B2}" type="presParOf" srcId="{7B244F25-5F6A-4108-81E2-F98926B7846B}" destId="{9454361A-063C-4920-B5AB-A4A9F67738EC}" srcOrd="0" destOrd="0" presId="urn:microsoft.com/office/officeart/2005/8/layout/list1"/>
    <dgm:cxn modelId="{21652CDF-17B2-4BD7-A205-A04137BA9B91}" type="presParOf" srcId="{7B244F25-5F6A-4108-81E2-F98926B7846B}" destId="{A796DAEB-96A0-4727-839F-BE5D49830EB2}" srcOrd="1" destOrd="0" presId="urn:microsoft.com/office/officeart/2005/8/layout/list1"/>
    <dgm:cxn modelId="{F963D6A2-3197-4E27-ADD8-86E38CAD0F69}" type="presParOf" srcId="{28D6006C-5AFC-4225-BAEE-0E9FA01D438A}" destId="{5E2B0175-12B9-419D-8CDA-37B86DA163EB}" srcOrd="13" destOrd="0" presId="urn:microsoft.com/office/officeart/2005/8/layout/list1"/>
    <dgm:cxn modelId="{C7EB3DFE-03F8-43F2-B5AD-1936CFF8A478}" type="presParOf" srcId="{28D6006C-5AFC-4225-BAEE-0E9FA01D438A}" destId="{782A78AA-55D9-4865-8C1B-5167BF0E78C5}" srcOrd="14" destOrd="0" presId="urn:microsoft.com/office/officeart/2005/8/layout/list1"/>
    <dgm:cxn modelId="{8460AF88-029B-40D5-96A2-C95F1BACED14}" type="presParOf" srcId="{28D6006C-5AFC-4225-BAEE-0E9FA01D438A}" destId="{5E7E84E1-3AA5-49D1-AFE0-8D1CD2D1759B}" srcOrd="15" destOrd="0" presId="urn:microsoft.com/office/officeart/2005/8/layout/list1"/>
    <dgm:cxn modelId="{E35EFB6F-BFD5-40AC-9CD5-961B7F60C9CF}" type="presParOf" srcId="{28D6006C-5AFC-4225-BAEE-0E9FA01D438A}" destId="{48546F3D-66CB-4F82-8969-36EEEC156244}" srcOrd="16" destOrd="0" presId="urn:microsoft.com/office/officeart/2005/8/layout/list1"/>
    <dgm:cxn modelId="{4C88962F-4B09-4F8F-AEA1-A3D76E8D33F7}" type="presParOf" srcId="{48546F3D-66CB-4F82-8969-36EEEC156244}" destId="{0C24D052-6F13-47D7-8925-32222E153AB8}" srcOrd="0" destOrd="0" presId="urn:microsoft.com/office/officeart/2005/8/layout/list1"/>
    <dgm:cxn modelId="{8C53CD69-CC86-4A14-AB00-17529A1A78BA}" type="presParOf" srcId="{48546F3D-66CB-4F82-8969-36EEEC156244}" destId="{ED08EF7B-BE4B-4999-8708-8D679ACE147F}" srcOrd="1" destOrd="0" presId="urn:microsoft.com/office/officeart/2005/8/layout/list1"/>
    <dgm:cxn modelId="{4840EB2D-BFB5-4588-8CD9-0FD97C7DAF38}" type="presParOf" srcId="{28D6006C-5AFC-4225-BAEE-0E9FA01D438A}" destId="{832F2685-C01B-4D38-95FC-83B73007AE84}" srcOrd="17" destOrd="0" presId="urn:microsoft.com/office/officeart/2005/8/layout/list1"/>
    <dgm:cxn modelId="{375B2F8B-0BF2-44FE-9AAF-83524AC0B053}" type="presParOf" srcId="{28D6006C-5AFC-4225-BAEE-0E9FA01D438A}" destId="{956753FF-7411-4E91-860F-BEFD2AD90EA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F9D50-BC05-4B5F-B144-3D4D23617F7F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362439EF-F9A5-4573-AE73-C2DB734600ED}">
      <dgm:prSet phldrT="[Texto]" custT="1"/>
      <dgm:spPr>
        <a:solidFill>
          <a:srgbClr val="A62A3C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600" dirty="0">
              <a:latin typeface="Sunset-Serial DB" pitchFamily="2" charset="0"/>
            </a:rPr>
            <a:t>I. Liberación de Precios de los  Energéticos</a:t>
          </a:r>
        </a:p>
      </dgm:t>
    </dgm:pt>
    <dgm:pt modelId="{F685FAAC-3F43-468B-8FE7-ABDC818F9388}" type="parTrans" cxnId="{26C069CF-FD31-4250-A6BD-DC031960C207}">
      <dgm:prSet/>
      <dgm:spPr/>
      <dgm:t>
        <a:bodyPr/>
        <a:lstStyle/>
        <a:p>
          <a:endParaRPr lang="es-MX" sz="1600">
            <a:latin typeface="Sunset-Serial DB" pitchFamily="2" charset="0"/>
          </a:endParaRPr>
        </a:p>
      </dgm:t>
    </dgm:pt>
    <dgm:pt modelId="{AF8AF151-8A16-4620-AD5F-C7E0F25BBDED}" type="sibTrans" cxnId="{26C069CF-FD31-4250-A6BD-DC031960C207}">
      <dgm:prSet/>
      <dgm:spPr/>
      <dgm:t>
        <a:bodyPr/>
        <a:lstStyle/>
        <a:p>
          <a:endParaRPr lang="es-MX" sz="1600">
            <a:latin typeface="Sunset-Serial DB" pitchFamily="2" charset="0"/>
          </a:endParaRPr>
        </a:p>
      </dgm:t>
    </dgm:pt>
    <dgm:pt modelId="{E1E5925E-823F-4C89-A0A3-C85ACF165BF7}">
      <dgm:prSet phldrT="[Texto]" custT="1"/>
      <dgm:spPr>
        <a:solidFill>
          <a:srgbClr val="A62A3C"/>
        </a:solidFill>
      </dgm:spPr>
      <dgm:t>
        <a:bodyPr/>
        <a:lstStyle/>
        <a:p>
          <a:r>
            <a:rPr lang="es-MX" sz="1600" dirty="0">
              <a:latin typeface="Sunset-Serial DB" pitchFamily="2" charset="0"/>
            </a:rPr>
            <a:t>II. Seguridad de Suministro</a:t>
          </a:r>
        </a:p>
      </dgm:t>
    </dgm:pt>
    <dgm:pt modelId="{C98678F5-5E12-4992-AD6C-270B48F249AB}" type="parTrans" cxnId="{AA25F32A-CFF4-4371-B3C1-1D208F424A1C}">
      <dgm:prSet/>
      <dgm:spPr/>
      <dgm:t>
        <a:bodyPr/>
        <a:lstStyle/>
        <a:p>
          <a:endParaRPr lang="es-MX" sz="1600">
            <a:latin typeface="Sunset-Serial DB" pitchFamily="2" charset="0"/>
          </a:endParaRPr>
        </a:p>
      </dgm:t>
    </dgm:pt>
    <dgm:pt modelId="{16DA781E-D3F8-4679-AFC2-CA0A00CEEB35}" type="sibTrans" cxnId="{AA25F32A-CFF4-4371-B3C1-1D208F424A1C}">
      <dgm:prSet/>
      <dgm:spPr/>
      <dgm:t>
        <a:bodyPr/>
        <a:lstStyle/>
        <a:p>
          <a:endParaRPr lang="es-MX" sz="1600">
            <a:latin typeface="Sunset-Serial DB" pitchFamily="2" charset="0"/>
          </a:endParaRPr>
        </a:p>
      </dgm:t>
    </dgm:pt>
    <dgm:pt modelId="{5DC07E9B-04C9-4B37-A991-202294189BDF}">
      <dgm:prSet phldrT="[Texto]" custT="1"/>
      <dgm:spPr>
        <a:solidFill>
          <a:srgbClr val="A62A3C"/>
        </a:solidFill>
      </dgm:spPr>
      <dgm:t>
        <a:bodyPr/>
        <a:lstStyle/>
        <a:p>
          <a:r>
            <a:rPr lang="es-MX" sz="1600" dirty="0">
              <a:latin typeface="Sunset-Serial DB" pitchFamily="2" charset="0"/>
            </a:rPr>
            <a:t>III. Temporadas Abiertas de Capacidad de almacenamiento y transporte</a:t>
          </a:r>
        </a:p>
      </dgm:t>
    </dgm:pt>
    <dgm:pt modelId="{35E47E35-80B0-4302-9445-46FF2A40D5DB}" type="parTrans" cxnId="{E6F9C881-A760-462F-A090-B02528ADDC10}">
      <dgm:prSet/>
      <dgm:spPr/>
      <dgm:t>
        <a:bodyPr/>
        <a:lstStyle/>
        <a:p>
          <a:endParaRPr lang="es-MX" sz="1600">
            <a:latin typeface="Sunset-Serial DB" pitchFamily="2" charset="0"/>
          </a:endParaRPr>
        </a:p>
      </dgm:t>
    </dgm:pt>
    <dgm:pt modelId="{B7A88D8C-7CCF-403B-99EF-546715B4EC4A}" type="sibTrans" cxnId="{E6F9C881-A760-462F-A090-B02528ADDC10}">
      <dgm:prSet/>
      <dgm:spPr/>
      <dgm:t>
        <a:bodyPr/>
        <a:lstStyle/>
        <a:p>
          <a:endParaRPr lang="es-MX" sz="1600">
            <a:latin typeface="Sunset-Serial DB" pitchFamily="2" charset="0"/>
          </a:endParaRPr>
        </a:p>
      </dgm:t>
    </dgm:pt>
    <dgm:pt modelId="{1FDACF09-B264-490D-BFB4-984E1B1ECA8A}">
      <dgm:prSet phldrT="[Texto]" custT="1"/>
      <dgm:spPr>
        <a:solidFill>
          <a:srgbClr val="A62A3C"/>
        </a:solidFill>
      </dgm:spPr>
      <dgm:t>
        <a:bodyPr/>
        <a:lstStyle/>
        <a:p>
          <a:r>
            <a:rPr lang="es-MX" sz="1600">
              <a:latin typeface="Sunset-Serial DB" pitchFamily="2" charset="0"/>
            </a:rPr>
            <a:t>IV. Nueva Infraestructura Energética</a:t>
          </a:r>
          <a:endParaRPr lang="es-MX" sz="1600" dirty="0">
            <a:latin typeface="Sunset-Serial DB" pitchFamily="2" charset="0"/>
          </a:endParaRPr>
        </a:p>
      </dgm:t>
    </dgm:pt>
    <dgm:pt modelId="{A7D36210-2A6C-4EEB-AC8B-83547C09363C}" type="parTrans" cxnId="{EB7206A3-83E7-4702-911F-2E551DD635C0}">
      <dgm:prSet/>
      <dgm:spPr/>
      <dgm:t>
        <a:bodyPr/>
        <a:lstStyle/>
        <a:p>
          <a:endParaRPr lang="es-MX" sz="1600"/>
        </a:p>
      </dgm:t>
    </dgm:pt>
    <dgm:pt modelId="{34B331BC-A53A-4B0B-8E35-AC7B47D24248}" type="sibTrans" cxnId="{EB7206A3-83E7-4702-911F-2E551DD635C0}">
      <dgm:prSet/>
      <dgm:spPr/>
      <dgm:t>
        <a:bodyPr/>
        <a:lstStyle/>
        <a:p>
          <a:endParaRPr lang="es-MX" sz="1600"/>
        </a:p>
      </dgm:t>
    </dgm:pt>
    <dgm:pt modelId="{C7639CBA-88BE-4FDA-859F-0D313EBA9312}">
      <dgm:prSet phldrT="[Texto]" custT="1"/>
      <dgm:spPr>
        <a:solidFill>
          <a:srgbClr val="A62A3C"/>
        </a:solidFill>
      </dgm:spPr>
      <dgm:t>
        <a:bodyPr/>
        <a:lstStyle/>
        <a:p>
          <a:r>
            <a:rPr lang="es-MX" sz="1600">
              <a:latin typeface="Sunset-Serial DB" pitchFamily="2" charset="0"/>
            </a:rPr>
            <a:t>V. Asignaciones y Contratos de Exploración y Extracción</a:t>
          </a:r>
          <a:endParaRPr lang="es-MX" sz="1600" dirty="0">
            <a:latin typeface="Sunset-Serial DB" pitchFamily="2" charset="0"/>
          </a:endParaRPr>
        </a:p>
      </dgm:t>
    </dgm:pt>
    <dgm:pt modelId="{4290C5B8-EC6A-46F2-BF1E-7FF1F9218971}" type="parTrans" cxnId="{56E26519-1F81-474F-93B0-EFA7F9BA4A67}">
      <dgm:prSet/>
      <dgm:spPr/>
      <dgm:t>
        <a:bodyPr/>
        <a:lstStyle/>
        <a:p>
          <a:endParaRPr lang="es-MX" sz="1600"/>
        </a:p>
      </dgm:t>
    </dgm:pt>
    <dgm:pt modelId="{64F9C8EB-A514-4C68-82FB-6FA523C91BAD}" type="sibTrans" cxnId="{56E26519-1F81-474F-93B0-EFA7F9BA4A67}">
      <dgm:prSet/>
      <dgm:spPr/>
      <dgm:t>
        <a:bodyPr/>
        <a:lstStyle/>
        <a:p>
          <a:endParaRPr lang="es-MX" sz="1600"/>
        </a:p>
      </dgm:t>
    </dgm:pt>
    <dgm:pt modelId="{28D6006C-5AFC-4225-BAEE-0E9FA01D438A}" type="pres">
      <dgm:prSet presAssocID="{F0FF9D50-BC05-4B5F-B144-3D4D23617F7F}" presName="linear" presStyleCnt="0">
        <dgm:presLayoutVars>
          <dgm:dir/>
          <dgm:animLvl val="lvl"/>
          <dgm:resizeHandles val="exact"/>
        </dgm:presLayoutVars>
      </dgm:prSet>
      <dgm:spPr/>
    </dgm:pt>
    <dgm:pt modelId="{6AE75A09-9D34-4000-B24D-9FD2D394546E}" type="pres">
      <dgm:prSet presAssocID="{362439EF-F9A5-4573-AE73-C2DB734600ED}" presName="parentLin" presStyleCnt="0"/>
      <dgm:spPr/>
    </dgm:pt>
    <dgm:pt modelId="{2CFB78A2-A381-45AF-8D08-8D355A6AC538}" type="pres">
      <dgm:prSet presAssocID="{362439EF-F9A5-4573-AE73-C2DB734600ED}" presName="parentLeftMargin" presStyleLbl="node1" presStyleIdx="0" presStyleCnt="5"/>
      <dgm:spPr/>
    </dgm:pt>
    <dgm:pt modelId="{90B2DB03-48D1-4613-A877-B92C1097F56B}" type="pres">
      <dgm:prSet presAssocID="{362439EF-F9A5-4573-AE73-C2DB734600ED}" presName="parentText" presStyleLbl="node1" presStyleIdx="0" presStyleCnt="5" custScaleX="138393" custLinFactNeighborX="-34486">
        <dgm:presLayoutVars>
          <dgm:chMax val="0"/>
          <dgm:bulletEnabled val="1"/>
        </dgm:presLayoutVars>
      </dgm:prSet>
      <dgm:spPr/>
    </dgm:pt>
    <dgm:pt modelId="{E0161469-E3D4-46ED-8F2A-EC03AFCCA81B}" type="pres">
      <dgm:prSet presAssocID="{362439EF-F9A5-4573-AE73-C2DB734600ED}" presName="negativeSpace" presStyleCnt="0"/>
      <dgm:spPr/>
    </dgm:pt>
    <dgm:pt modelId="{2FD57AA9-6E2B-4BB4-BF41-09A9E9F1D37B}" type="pres">
      <dgm:prSet presAssocID="{362439EF-F9A5-4573-AE73-C2DB734600ED}" presName="childText" presStyleLbl="conFgAcc1" presStyleIdx="0" presStyleCnt="5">
        <dgm:presLayoutVars>
          <dgm:bulletEnabled val="1"/>
        </dgm:presLayoutVars>
      </dgm:prSet>
      <dgm:spPr>
        <a:noFill/>
        <a:ln>
          <a:solidFill>
            <a:srgbClr val="8A742E">
              <a:alpha val="90000"/>
            </a:srgbClr>
          </a:solidFill>
        </a:ln>
      </dgm:spPr>
    </dgm:pt>
    <dgm:pt modelId="{E57DB6E5-C128-49F8-84DB-76404C79FA59}" type="pres">
      <dgm:prSet presAssocID="{AF8AF151-8A16-4620-AD5F-C7E0F25BBDED}" presName="spaceBetweenRectangles" presStyleCnt="0"/>
      <dgm:spPr/>
    </dgm:pt>
    <dgm:pt modelId="{EB19CC80-1350-4F61-BDB2-894E64B02CAE}" type="pres">
      <dgm:prSet presAssocID="{E1E5925E-823F-4C89-A0A3-C85ACF165BF7}" presName="parentLin" presStyleCnt="0"/>
      <dgm:spPr/>
    </dgm:pt>
    <dgm:pt modelId="{6427609A-D0CA-43C5-8129-24ABC6FE35D7}" type="pres">
      <dgm:prSet presAssocID="{E1E5925E-823F-4C89-A0A3-C85ACF165BF7}" presName="parentLeftMargin" presStyleLbl="node1" presStyleIdx="0" presStyleCnt="5"/>
      <dgm:spPr/>
    </dgm:pt>
    <dgm:pt modelId="{036475C9-4E95-4A0B-9C8F-218024968E53}" type="pres">
      <dgm:prSet presAssocID="{E1E5925E-823F-4C89-A0A3-C85ACF165BF7}" presName="parentText" presStyleLbl="node1" presStyleIdx="1" presStyleCnt="5" custScaleX="138393" custLinFactNeighborX="-34486">
        <dgm:presLayoutVars>
          <dgm:chMax val="0"/>
          <dgm:bulletEnabled val="1"/>
        </dgm:presLayoutVars>
      </dgm:prSet>
      <dgm:spPr/>
    </dgm:pt>
    <dgm:pt modelId="{C869B09C-5EB3-462F-A21F-AD5BC7DD78AB}" type="pres">
      <dgm:prSet presAssocID="{E1E5925E-823F-4C89-A0A3-C85ACF165BF7}" presName="negativeSpace" presStyleCnt="0"/>
      <dgm:spPr/>
    </dgm:pt>
    <dgm:pt modelId="{F5C100BA-28F3-41D0-8589-DCC2BB6A1B40}" type="pres">
      <dgm:prSet presAssocID="{E1E5925E-823F-4C89-A0A3-C85ACF165BF7}" presName="childText" presStyleLbl="conFgAcc1" presStyleIdx="1" presStyleCnt="5">
        <dgm:presLayoutVars>
          <dgm:bulletEnabled val="1"/>
        </dgm:presLayoutVars>
      </dgm:prSet>
      <dgm:spPr>
        <a:noFill/>
        <a:ln>
          <a:solidFill>
            <a:srgbClr val="8A742E">
              <a:alpha val="80000"/>
            </a:srgbClr>
          </a:solidFill>
        </a:ln>
      </dgm:spPr>
    </dgm:pt>
    <dgm:pt modelId="{696D0632-769C-431F-8484-43465184645D}" type="pres">
      <dgm:prSet presAssocID="{16DA781E-D3F8-4679-AFC2-CA0A00CEEB35}" presName="spaceBetweenRectangles" presStyleCnt="0"/>
      <dgm:spPr/>
    </dgm:pt>
    <dgm:pt modelId="{44DBBD76-2EC2-465B-904B-E00F26A10D51}" type="pres">
      <dgm:prSet presAssocID="{5DC07E9B-04C9-4B37-A991-202294189BDF}" presName="parentLin" presStyleCnt="0"/>
      <dgm:spPr/>
    </dgm:pt>
    <dgm:pt modelId="{6C0F6EE7-ACFF-4D44-8A8B-9A4696EBF9B7}" type="pres">
      <dgm:prSet presAssocID="{5DC07E9B-04C9-4B37-A991-202294189BDF}" presName="parentLeftMargin" presStyleLbl="node1" presStyleIdx="1" presStyleCnt="5"/>
      <dgm:spPr/>
    </dgm:pt>
    <dgm:pt modelId="{38B58F56-5157-4DDB-B752-4CDCD11FF0E7}" type="pres">
      <dgm:prSet presAssocID="{5DC07E9B-04C9-4B37-A991-202294189BDF}" presName="parentText" presStyleLbl="node1" presStyleIdx="2" presStyleCnt="5" custScaleX="138393" custLinFactNeighborX="-34486">
        <dgm:presLayoutVars>
          <dgm:chMax val="0"/>
          <dgm:bulletEnabled val="1"/>
        </dgm:presLayoutVars>
      </dgm:prSet>
      <dgm:spPr/>
    </dgm:pt>
    <dgm:pt modelId="{E6E26F1E-CABF-4351-9D01-311BDF91033B}" type="pres">
      <dgm:prSet presAssocID="{5DC07E9B-04C9-4B37-A991-202294189BDF}" presName="negativeSpace" presStyleCnt="0"/>
      <dgm:spPr/>
    </dgm:pt>
    <dgm:pt modelId="{DC98F12A-2F8C-4D0B-A6EA-4C445113636C}" type="pres">
      <dgm:prSet presAssocID="{5DC07E9B-04C9-4B37-A991-202294189BDF}" presName="childText" presStyleLbl="conFgAcc1" presStyleIdx="2" presStyleCnt="5">
        <dgm:presLayoutVars>
          <dgm:bulletEnabled val="1"/>
        </dgm:presLayoutVars>
      </dgm:prSet>
      <dgm:spPr>
        <a:noFill/>
        <a:ln>
          <a:solidFill>
            <a:srgbClr val="8A742E">
              <a:alpha val="70000"/>
            </a:srgbClr>
          </a:solidFill>
        </a:ln>
      </dgm:spPr>
    </dgm:pt>
    <dgm:pt modelId="{994D0F6C-05EB-4603-AA96-9CE74F94E54B}" type="pres">
      <dgm:prSet presAssocID="{B7A88D8C-7CCF-403B-99EF-546715B4EC4A}" presName="spaceBetweenRectangles" presStyleCnt="0"/>
      <dgm:spPr/>
    </dgm:pt>
    <dgm:pt modelId="{7B244F25-5F6A-4108-81E2-F98926B7846B}" type="pres">
      <dgm:prSet presAssocID="{1FDACF09-B264-490D-BFB4-984E1B1ECA8A}" presName="parentLin" presStyleCnt="0"/>
      <dgm:spPr/>
    </dgm:pt>
    <dgm:pt modelId="{9454361A-063C-4920-B5AB-A4A9F67738EC}" type="pres">
      <dgm:prSet presAssocID="{1FDACF09-B264-490D-BFB4-984E1B1ECA8A}" presName="parentLeftMargin" presStyleLbl="node1" presStyleIdx="2" presStyleCnt="5"/>
      <dgm:spPr/>
    </dgm:pt>
    <dgm:pt modelId="{A796DAEB-96A0-4727-839F-BE5D49830EB2}" type="pres">
      <dgm:prSet presAssocID="{1FDACF09-B264-490D-BFB4-984E1B1ECA8A}" presName="parentText" presStyleLbl="node1" presStyleIdx="3" presStyleCnt="5" custScaleX="138393" custLinFactNeighborX="-34486">
        <dgm:presLayoutVars>
          <dgm:chMax val="0"/>
          <dgm:bulletEnabled val="1"/>
        </dgm:presLayoutVars>
      </dgm:prSet>
      <dgm:spPr/>
    </dgm:pt>
    <dgm:pt modelId="{5E2B0175-12B9-419D-8CDA-37B86DA163EB}" type="pres">
      <dgm:prSet presAssocID="{1FDACF09-B264-490D-BFB4-984E1B1ECA8A}" presName="negativeSpace" presStyleCnt="0"/>
      <dgm:spPr/>
    </dgm:pt>
    <dgm:pt modelId="{782A78AA-55D9-4865-8C1B-5167BF0E78C5}" type="pres">
      <dgm:prSet presAssocID="{1FDACF09-B264-490D-BFB4-984E1B1ECA8A}" presName="childText" presStyleLbl="conFgAcc1" presStyleIdx="3" presStyleCnt="5">
        <dgm:presLayoutVars>
          <dgm:bulletEnabled val="1"/>
        </dgm:presLayoutVars>
      </dgm:prSet>
      <dgm:spPr>
        <a:noFill/>
        <a:ln>
          <a:solidFill>
            <a:srgbClr val="8A742E">
              <a:alpha val="60000"/>
            </a:srgbClr>
          </a:solidFill>
        </a:ln>
      </dgm:spPr>
    </dgm:pt>
    <dgm:pt modelId="{5E7E84E1-3AA5-49D1-AFE0-8D1CD2D1759B}" type="pres">
      <dgm:prSet presAssocID="{34B331BC-A53A-4B0B-8E35-AC7B47D24248}" presName="spaceBetweenRectangles" presStyleCnt="0"/>
      <dgm:spPr/>
    </dgm:pt>
    <dgm:pt modelId="{48546F3D-66CB-4F82-8969-36EEEC156244}" type="pres">
      <dgm:prSet presAssocID="{C7639CBA-88BE-4FDA-859F-0D313EBA9312}" presName="parentLin" presStyleCnt="0"/>
      <dgm:spPr/>
    </dgm:pt>
    <dgm:pt modelId="{0C24D052-6F13-47D7-8925-32222E153AB8}" type="pres">
      <dgm:prSet presAssocID="{C7639CBA-88BE-4FDA-859F-0D313EBA9312}" presName="parentLeftMargin" presStyleLbl="node1" presStyleIdx="3" presStyleCnt="5"/>
      <dgm:spPr/>
    </dgm:pt>
    <dgm:pt modelId="{ED08EF7B-BE4B-4999-8708-8D679ACE147F}" type="pres">
      <dgm:prSet presAssocID="{C7639CBA-88BE-4FDA-859F-0D313EBA9312}" presName="parentText" presStyleLbl="node1" presStyleIdx="4" presStyleCnt="5" custScaleX="138393" custLinFactNeighborX="-34486">
        <dgm:presLayoutVars>
          <dgm:chMax val="0"/>
          <dgm:bulletEnabled val="1"/>
        </dgm:presLayoutVars>
      </dgm:prSet>
      <dgm:spPr/>
    </dgm:pt>
    <dgm:pt modelId="{832F2685-C01B-4D38-95FC-83B73007AE84}" type="pres">
      <dgm:prSet presAssocID="{C7639CBA-88BE-4FDA-859F-0D313EBA9312}" presName="negativeSpace" presStyleCnt="0"/>
      <dgm:spPr/>
    </dgm:pt>
    <dgm:pt modelId="{956753FF-7411-4E91-860F-BEFD2AD90EA9}" type="pres">
      <dgm:prSet presAssocID="{C7639CBA-88BE-4FDA-859F-0D313EBA9312}" presName="childText" presStyleLbl="conFgAcc1" presStyleIdx="4" presStyleCnt="5">
        <dgm:presLayoutVars>
          <dgm:bulletEnabled val="1"/>
        </dgm:presLayoutVars>
      </dgm:prSet>
      <dgm:spPr>
        <a:noFill/>
        <a:ln>
          <a:solidFill>
            <a:srgbClr val="8A742E">
              <a:alpha val="50000"/>
            </a:srgbClr>
          </a:solidFill>
        </a:ln>
      </dgm:spPr>
    </dgm:pt>
  </dgm:ptLst>
  <dgm:cxnLst>
    <dgm:cxn modelId="{E6F9C881-A760-462F-A090-B02528ADDC10}" srcId="{F0FF9D50-BC05-4B5F-B144-3D4D23617F7F}" destId="{5DC07E9B-04C9-4B37-A991-202294189BDF}" srcOrd="2" destOrd="0" parTransId="{35E47E35-80B0-4302-9445-46FF2A40D5DB}" sibTransId="{B7A88D8C-7CCF-403B-99EF-546715B4EC4A}"/>
    <dgm:cxn modelId="{B1AD4A91-5BE7-4AEE-A7B4-8E4024A48282}" type="presOf" srcId="{F0FF9D50-BC05-4B5F-B144-3D4D23617F7F}" destId="{28D6006C-5AFC-4225-BAEE-0E9FA01D438A}" srcOrd="0" destOrd="0" presId="urn:microsoft.com/office/officeart/2005/8/layout/list1"/>
    <dgm:cxn modelId="{D03C5866-1BBD-4D80-A593-22490AF79035}" type="presOf" srcId="{1FDACF09-B264-490D-BFB4-984E1B1ECA8A}" destId="{9454361A-063C-4920-B5AB-A4A9F67738EC}" srcOrd="0" destOrd="0" presId="urn:microsoft.com/office/officeart/2005/8/layout/list1"/>
    <dgm:cxn modelId="{EB7206A3-83E7-4702-911F-2E551DD635C0}" srcId="{F0FF9D50-BC05-4B5F-B144-3D4D23617F7F}" destId="{1FDACF09-B264-490D-BFB4-984E1B1ECA8A}" srcOrd="3" destOrd="0" parTransId="{A7D36210-2A6C-4EEB-AC8B-83547C09363C}" sibTransId="{34B331BC-A53A-4B0B-8E35-AC7B47D24248}"/>
    <dgm:cxn modelId="{8C6BB0CB-44C9-4522-9E4D-B237BB4478CF}" type="presOf" srcId="{C7639CBA-88BE-4FDA-859F-0D313EBA9312}" destId="{0C24D052-6F13-47D7-8925-32222E153AB8}" srcOrd="0" destOrd="0" presId="urn:microsoft.com/office/officeart/2005/8/layout/list1"/>
    <dgm:cxn modelId="{F7B342A6-8B20-43D6-90A5-6AD35D729E88}" type="presOf" srcId="{E1E5925E-823F-4C89-A0A3-C85ACF165BF7}" destId="{036475C9-4E95-4A0B-9C8F-218024968E53}" srcOrd="1" destOrd="0" presId="urn:microsoft.com/office/officeart/2005/8/layout/list1"/>
    <dgm:cxn modelId="{AA25F32A-CFF4-4371-B3C1-1D208F424A1C}" srcId="{F0FF9D50-BC05-4B5F-B144-3D4D23617F7F}" destId="{E1E5925E-823F-4C89-A0A3-C85ACF165BF7}" srcOrd="1" destOrd="0" parTransId="{C98678F5-5E12-4992-AD6C-270B48F249AB}" sibTransId="{16DA781E-D3F8-4679-AFC2-CA0A00CEEB35}"/>
    <dgm:cxn modelId="{2D42D61D-BD05-47B4-87CD-12137FC34F58}" type="presOf" srcId="{E1E5925E-823F-4C89-A0A3-C85ACF165BF7}" destId="{6427609A-D0CA-43C5-8129-24ABC6FE35D7}" srcOrd="0" destOrd="0" presId="urn:microsoft.com/office/officeart/2005/8/layout/list1"/>
    <dgm:cxn modelId="{75ADEFEA-76F5-40B6-B096-EA5E6A9F4735}" type="presOf" srcId="{5DC07E9B-04C9-4B37-A991-202294189BDF}" destId="{38B58F56-5157-4DDB-B752-4CDCD11FF0E7}" srcOrd="1" destOrd="0" presId="urn:microsoft.com/office/officeart/2005/8/layout/list1"/>
    <dgm:cxn modelId="{26C069CF-FD31-4250-A6BD-DC031960C207}" srcId="{F0FF9D50-BC05-4B5F-B144-3D4D23617F7F}" destId="{362439EF-F9A5-4573-AE73-C2DB734600ED}" srcOrd="0" destOrd="0" parTransId="{F685FAAC-3F43-468B-8FE7-ABDC818F9388}" sibTransId="{AF8AF151-8A16-4620-AD5F-C7E0F25BBDED}"/>
    <dgm:cxn modelId="{0E3912FF-AEAA-48AA-B8A7-C120227555A5}" type="presOf" srcId="{1FDACF09-B264-490D-BFB4-984E1B1ECA8A}" destId="{A796DAEB-96A0-4727-839F-BE5D49830EB2}" srcOrd="1" destOrd="0" presId="urn:microsoft.com/office/officeart/2005/8/layout/list1"/>
    <dgm:cxn modelId="{FF413721-D3DE-4F0E-BDB5-A98E3962EF6D}" type="presOf" srcId="{362439EF-F9A5-4573-AE73-C2DB734600ED}" destId="{90B2DB03-48D1-4613-A877-B92C1097F56B}" srcOrd="1" destOrd="0" presId="urn:microsoft.com/office/officeart/2005/8/layout/list1"/>
    <dgm:cxn modelId="{56E26519-1F81-474F-93B0-EFA7F9BA4A67}" srcId="{F0FF9D50-BC05-4B5F-B144-3D4D23617F7F}" destId="{C7639CBA-88BE-4FDA-859F-0D313EBA9312}" srcOrd="4" destOrd="0" parTransId="{4290C5B8-EC6A-46F2-BF1E-7FF1F9218971}" sibTransId="{64F9C8EB-A514-4C68-82FB-6FA523C91BAD}"/>
    <dgm:cxn modelId="{2314F0A1-D7FE-404F-A8DA-3BB4D9626D36}" type="presOf" srcId="{362439EF-F9A5-4573-AE73-C2DB734600ED}" destId="{2CFB78A2-A381-45AF-8D08-8D355A6AC538}" srcOrd="0" destOrd="0" presId="urn:microsoft.com/office/officeart/2005/8/layout/list1"/>
    <dgm:cxn modelId="{12E9A50D-40BC-439B-93B9-6DE82D182610}" type="presOf" srcId="{5DC07E9B-04C9-4B37-A991-202294189BDF}" destId="{6C0F6EE7-ACFF-4D44-8A8B-9A4696EBF9B7}" srcOrd="0" destOrd="0" presId="urn:microsoft.com/office/officeart/2005/8/layout/list1"/>
    <dgm:cxn modelId="{350BD64B-FBD2-41AC-865A-5A660FBAC5E8}" type="presOf" srcId="{C7639CBA-88BE-4FDA-859F-0D313EBA9312}" destId="{ED08EF7B-BE4B-4999-8708-8D679ACE147F}" srcOrd="1" destOrd="0" presId="urn:microsoft.com/office/officeart/2005/8/layout/list1"/>
    <dgm:cxn modelId="{36983A48-ABC8-4B5B-B28E-727329272E39}" type="presParOf" srcId="{28D6006C-5AFC-4225-BAEE-0E9FA01D438A}" destId="{6AE75A09-9D34-4000-B24D-9FD2D394546E}" srcOrd="0" destOrd="0" presId="urn:microsoft.com/office/officeart/2005/8/layout/list1"/>
    <dgm:cxn modelId="{F86EC5E9-0C13-4AAA-B3FC-5BD9F34FDD89}" type="presParOf" srcId="{6AE75A09-9D34-4000-B24D-9FD2D394546E}" destId="{2CFB78A2-A381-45AF-8D08-8D355A6AC538}" srcOrd="0" destOrd="0" presId="urn:microsoft.com/office/officeart/2005/8/layout/list1"/>
    <dgm:cxn modelId="{BAE30032-F488-4F96-B07B-EDC78B51AD7D}" type="presParOf" srcId="{6AE75A09-9D34-4000-B24D-9FD2D394546E}" destId="{90B2DB03-48D1-4613-A877-B92C1097F56B}" srcOrd="1" destOrd="0" presId="urn:microsoft.com/office/officeart/2005/8/layout/list1"/>
    <dgm:cxn modelId="{CE65577F-A4F8-4A98-88CD-FE10D9EC055F}" type="presParOf" srcId="{28D6006C-5AFC-4225-BAEE-0E9FA01D438A}" destId="{E0161469-E3D4-46ED-8F2A-EC03AFCCA81B}" srcOrd="1" destOrd="0" presId="urn:microsoft.com/office/officeart/2005/8/layout/list1"/>
    <dgm:cxn modelId="{B1B98C7B-7F27-4595-9D80-DC91F33627F3}" type="presParOf" srcId="{28D6006C-5AFC-4225-BAEE-0E9FA01D438A}" destId="{2FD57AA9-6E2B-4BB4-BF41-09A9E9F1D37B}" srcOrd="2" destOrd="0" presId="urn:microsoft.com/office/officeart/2005/8/layout/list1"/>
    <dgm:cxn modelId="{8025B139-2329-4706-82C5-74BD5ECE521D}" type="presParOf" srcId="{28D6006C-5AFC-4225-BAEE-0E9FA01D438A}" destId="{E57DB6E5-C128-49F8-84DB-76404C79FA59}" srcOrd="3" destOrd="0" presId="urn:microsoft.com/office/officeart/2005/8/layout/list1"/>
    <dgm:cxn modelId="{A4C9836A-3D19-49F4-A0D9-60B1B26E756A}" type="presParOf" srcId="{28D6006C-5AFC-4225-BAEE-0E9FA01D438A}" destId="{EB19CC80-1350-4F61-BDB2-894E64B02CAE}" srcOrd="4" destOrd="0" presId="urn:microsoft.com/office/officeart/2005/8/layout/list1"/>
    <dgm:cxn modelId="{FC465D74-3B6C-4EF7-8367-9371A7C1069E}" type="presParOf" srcId="{EB19CC80-1350-4F61-BDB2-894E64B02CAE}" destId="{6427609A-D0CA-43C5-8129-24ABC6FE35D7}" srcOrd="0" destOrd="0" presId="urn:microsoft.com/office/officeart/2005/8/layout/list1"/>
    <dgm:cxn modelId="{1BA1B419-258B-4B3B-9A52-ABCB3AF520E3}" type="presParOf" srcId="{EB19CC80-1350-4F61-BDB2-894E64B02CAE}" destId="{036475C9-4E95-4A0B-9C8F-218024968E53}" srcOrd="1" destOrd="0" presId="urn:microsoft.com/office/officeart/2005/8/layout/list1"/>
    <dgm:cxn modelId="{F67FC418-0DA5-468D-9BEE-524632115738}" type="presParOf" srcId="{28D6006C-5AFC-4225-BAEE-0E9FA01D438A}" destId="{C869B09C-5EB3-462F-A21F-AD5BC7DD78AB}" srcOrd="5" destOrd="0" presId="urn:microsoft.com/office/officeart/2005/8/layout/list1"/>
    <dgm:cxn modelId="{2B28B56B-048F-4437-9E52-0AA020CB2044}" type="presParOf" srcId="{28D6006C-5AFC-4225-BAEE-0E9FA01D438A}" destId="{F5C100BA-28F3-41D0-8589-DCC2BB6A1B40}" srcOrd="6" destOrd="0" presId="urn:microsoft.com/office/officeart/2005/8/layout/list1"/>
    <dgm:cxn modelId="{476F2B52-1975-4004-93F9-8924F9B5B94C}" type="presParOf" srcId="{28D6006C-5AFC-4225-BAEE-0E9FA01D438A}" destId="{696D0632-769C-431F-8484-43465184645D}" srcOrd="7" destOrd="0" presId="urn:microsoft.com/office/officeart/2005/8/layout/list1"/>
    <dgm:cxn modelId="{D8436E30-DFBA-4B44-8B34-D82B039B8CFB}" type="presParOf" srcId="{28D6006C-5AFC-4225-BAEE-0E9FA01D438A}" destId="{44DBBD76-2EC2-465B-904B-E00F26A10D51}" srcOrd="8" destOrd="0" presId="urn:microsoft.com/office/officeart/2005/8/layout/list1"/>
    <dgm:cxn modelId="{F1EA57C9-2A68-4075-ADB2-A32E65828831}" type="presParOf" srcId="{44DBBD76-2EC2-465B-904B-E00F26A10D51}" destId="{6C0F6EE7-ACFF-4D44-8A8B-9A4696EBF9B7}" srcOrd="0" destOrd="0" presId="urn:microsoft.com/office/officeart/2005/8/layout/list1"/>
    <dgm:cxn modelId="{417FCC86-3D8C-4913-B597-A69458D8426F}" type="presParOf" srcId="{44DBBD76-2EC2-465B-904B-E00F26A10D51}" destId="{38B58F56-5157-4DDB-B752-4CDCD11FF0E7}" srcOrd="1" destOrd="0" presId="urn:microsoft.com/office/officeart/2005/8/layout/list1"/>
    <dgm:cxn modelId="{339CCDA8-E43E-4D03-AE8E-6CE2B05C58E8}" type="presParOf" srcId="{28D6006C-5AFC-4225-BAEE-0E9FA01D438A}" destId="{E6E26F1E-CABF-4351-9D01-311BDF91033B}" srcOrd="9" destOrd="0" presId="urn:microsoft.com/office/officeart/2005/8/layout/list1"/>
    <dgm:cxn modelId="{334890EC-496E-42D9-8583-E5A2EE7DC64F}" type="presParOf" srcId="{28D6006C-5AFC-4225-BAEE-0E9FA01D438A}" destId="{DC98F12A-2F8C-4D0B-A6EA-4C445113636C}" srcOrd="10" destOrd="0" presId="urn:microsoft.com/office/officeart/2005/8/layout/list1"/>
    <dgm:cxn modelId="{AF2994B5-0857-4B3C-874E-FE3D8C49CF6B}" type="presParOf" srcId="{28D6006C-5AFC-4225-BAEE-0E9FA01D438A}" destId="{994D0F6C-05EB-4603-AA96-9CE74F94E54B}" srcOrd="11" destOrd="0" presId="urn:microsoft.com/office/officeart/2005/8/layout/list1"/>
    <dgm:cxn modelId="{54784795-D2A0-4D15-A373-6B6E81F3011E}" type="presParOf" srcId="{28D6006C-5AFC-4225-BAEE-0E9FA01D438A}" destId="{7B244F25-5F6A-4108-81E2-F98926B7846B}" srcOrd="12" destOrd="0" presId="urn:microsoft.com/office/officeart/2005/8/layout/list1"/>
    <dgm:cxn modelId="{39AE4584-2D17-4937-885A-53BCF1388092}" type="presParOf" srcId="{7B244F25-5F6A-4108-81E2-F98926B7846B}" destId="{9454361A-063C-4920-B5AB-A4A9F67738EC}" srcOrd="0" destOrd="0" presId="urn:microsoft.com/office/officeart/2005/8/layout/list1"/>
    <dgm:cxn modelId="{D8E04347-83AD-4ABD-A74E-797EDC86A347}" type="presParOf" srcId="{7B244F25-5F6A-4108-81E2-F98926B7846B}" destId="{A796DAEB-96A0-4727-839F-BE5D49830EB2}" srcOrd="1" destOrd="0" presId="urn:microsoft.com/office/officeart/2005/8/layout/list1"/>
    <dgm:cxn modelId="{FD4D5A69-5027-4FA1-BC08-3DF8241F29E1}" type="presParOf" srcId="{28D6006C-5AFC-4225-BAEE-0E9FA01D438A}" destId="{5E2B0175-12B9-419D-8CDA-37B86DA163EB}" srcOrd="13" destOrd="0" presId="urn:microsoft.com/office/officeart/2005/8/layout/list1"/>
    <dgm:cxn modelId="{87D37447-6E82-4C54-B8BB-63CEDB33A29F}" type="presParOf" srcId="{28D6006C-5AFC-4225-BAEE-0E9FA01D438A}" destId="{782A78AA-55D9-4865-8C1B-5167BF0E78C5}" srcOrd="14" destOrd="0" presId="urn:microsoft.com/office/officeart/2005/8/layout/list1"/>
    <dgm:cxn modelId="{267EA9C3-B105-4E59-8C63-FAFD67EB4AE4}" type="presParOf" srcId="{28D6006C-5AFC-4225-BAEE-0E9FA01D438A}" destId="{5E7E84E1-3AA5-49D1-AFE0-8D1CD2D1759B}" srcOrd="15" destOrd="0" presId="urn:microsoft.com/office/officeart/2005/8/layout/list1"/>
    <dgm:cxn modelId="{59744A95-2357-411B-9690-6FBF2ABBA215}" type="presParOf" srcId="{28D6006C-5AFC-4225-BAEE-0E9FA01D438A}" destId="{48546F3D-66CB-4F82-8969-36EEEC156244}" srcOrd="16" destOrd="0" presId="urn:microsoft.com/office/officeart/2005/8/layout/list1"/>
    <dgm:cxn modelId="{2C979E7B-290A-48F4-A0F6-4FC45273C9C9}" type="presParOf" srcId="{48546F3D-66CB-4F82-8969-36EEEC156244}" destId="{0C24D052-6F13-47D7-8925-32222E153AB8}" srcOrd="0" destOrd="0" presId="urn:microsoft.com/office/officeart/2005/8/layout/list1"/>
    <dgm:cxn modelId="{E05A949E-8FF7-443D-81F0-BC93ADC794DA}" type="presParOf" srcId="{48546F3D-66CB-4F82-8969-36EEEC156244}" destId="{ED08EF7B-BE4B-4999-8708-8D679ACE147F}" srcOrd="1" destOrd="0" presId="urn:microsoft.com/office/officeart/2005/8/layout/list1"/>
    <dgm:cxn modelId="{10679166-1EB7-47A8-B70C-DF793E1731A6}" type="presParOf" srcId="{28D6006C-5AFC-4225-BAEE-0E9FA01D438A}" destId="{832F2685-C01B-4D38-95FC-83B73007AE84}" srcOrd="17" destOrd="0" presId="urn:microsoft.com/office/officeart/2005/8/layout/list1"/>
    <dgm:cxn modelId="{7A746B5D-6F8E-4552-92FF-EA6A7CAB9C2B}" type="presParOf" srcId="{28D6006C-5AFC-4225-BAEE-0E9FA01D438A}" destId="{956753FF-7411-4E91-860F-BEFD2AD90EA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57AA9-6E2B-4BB4-BF41-09A9E9F1D37B}">
      <dsp:nvSpPr>
        <dsp:cNvPr id="0" name=""/>
        <dsp:cNvSpPr/>
      </dsp:nvSpPr>
      <dsp:spPr>
        <a:xfrm>
          <a:off x="0" y="371810"/>
          <a:ext cx="4176464" cy="579600"/>
        </a:xfrm>
        <a:prstGeom prst="rect">
          <a:avLst/>
        </a:prstGeom>
        <a:noFill/>
        <a:ln w="25400" cap="flat" cmpd="sng" algn="ctr">
          <a:solidFill>
            <a:srgbClr val="8A742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2DB03-48D1-4613-A877-B92C1097F56B}">
      <dsp:nvSpPr>
        <dsp:cNvPr id="0" name=""/>
        <dsp:cNvSpPr/>
      </dsp:nvSpPr>
      <dsp:spPr>
        <a:xfrm>
          <a:off x="134269" y="32330"/>
          <a:ext cx="3970882" cy="678960"/>
        </a:xfrm>
        <a:prstGeom prst="roundRect">
          <a:avLst/>
        </a:prstGeom>
        <a:solidFill>
          <a:srgbClr val="A62A3C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02" tIns="0" rIns="1105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Sunset-Serial DB" pitchFamily="2" charset="0"/>
            </a:rPr>
            <a:t>VI. Contenido Nacional y Desarrollo de Proveedores </a:t>
          </a:r>
        </a:p>
      </dsp:txBody>
      <dsp:txXfrm>
        <a:off x="167413" y="65474"/>
        <a:ext cx="3904594" cy="612672"/>
      </dsp:txXfrm>
    </dsp:sp>
    <dsp:sp modelId="{F5C100BA-28F3-41D0-8589-DCC2BB6A1B40}">
      <dsp:nvSpPr>
        <dsp:cNvPr id="0" name=""/>
        <dsp:cNvSpPr/>
      </dsp:nvSpPr>
      <dsp:spPr>
        <a:xfrm>
          <a:off x="0" y="1415090"/>
          <a:ext cx="4176464" cy="579600"/>
        </a:xfrm>
        <a:prstGeom prst="rect">
          <a:avLst/>
        </a:prstGeom>
        <a:noFill/>
        <a:ln w="25400" cap="flat" cmpd="sng" algn="ctr">
          <a:solidFill>
            <a:srgbClr val="8A742E">
              <a:alpha val="8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475C9-4E95-4A0B-9C8F-218024968E53}">
      <dsp:nvSpPr>
        <dsp:cNvPr id="0" name=""/>
        <dsp:cNvSpPr/>
      </dsp:nvSpPr>
      <dsp:spPr>
        <a:xfrm>
          <a:off x="134269" y="1075610"/>
          <a:ext cx="3970882" cy="678960"/>
        </a:xfrm>
        <a:prstGeom prst="roundRect">
          <a:avLst/>
        </a:prstGeom>
        <a:solidFill>
          <a:srgbClr val="A62A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02" tIns="0" rIns="1105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Sunset-Serial DB" pitchFamily="2" charset="0"/>
            </a:rPr>
            <a:t>VII. Sinergias con Proyectos de  Electricidad </a:t>
          </a:r>
        </a:p>
      </dsp:txBody>
      <dsp:txXfrm>
        <a:off x="167413" y="1108754"/>
        <a:ext cx="3904594" cy="612672"/>
      </dsp:txXfrm>
    </dsp:sp>
    <dsp:sp modelId="{DC98F12A-2F8C-4D0B-A6EA-4C445113636C}">
      <dsp:nvSpPr>
        <dsp:cNvPr id="0" name=""/>
        <dsp:cNvSpPr/>
      </dsp:nvSpPr>
      <dsp:spPr>
        <a:xfrm>
          <a:off x="0" y="2458370"/>
          <a:ext cx="4176464" cy="579600"/>
        </a:xfrm>
        <a:prstGeom prst="rect">
          <a:avLst/>
        </a:prstGeom>
        <a:noFill/>
        <a:ln w="25400" cap="flat" cmpd="sng" algn="ctr">
          <a:solidFill>
            <a:srgbClr val="8A742E">
              <a:alpha val="7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58F56-5157-4DDB-B752-4CDCD11FF0E7}">
      <dsp:nvSpPr>
        <dsp:cNvPr id="0" name=""/>
        <dsp:cNvSpPr/>
      </dsp:nvSpPr>
      <dsp:spPr>
        <a:xfrm>
          <a:off x="134269" y="2118890"/>
          <a:ext cx="3970882" cy="678960"/>
        </a:xfrm>
        <a:prstGeom prst="roundRect">
          <a:avLst/>
        </a:prstGeom>
        <a:solidFill>
          <a:srgbClr val="A62A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02" tIns="0" rIns="1105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Sunset-Serial DB" pitchFamily="2" charset="0"/>
            </a:rPr>
            <a:t>VIII. Energías Limpias</a:t>
          </a:r>
        </a:p>
      </dsp:txBody>
      <dsp:txXfrm>
        <a:off x="167413" y="2152034"/>
        <a:ext cx="3904594" cy="612672"/>
      </dsp:txXfrm>
    </dsp:sp>
    <dsp:sp modelId="{782A78AA-55D9-4865-8C1B-5167BF0E78C5}">
      <dsp:nvSpPr>
        <dsp:cNvPr id="0" name=""/>
        <dsp:cNvSpPr/>
      </dsp:nvSpPr>
      <dsp:spPr>
        <a:xfrm>
          <a:off x="0" y="3501650"/>
          <a:ext cx="4176464" cy="579600"/>
        </a:xfrm>
        <a:prstGeom prst="rect">
          <a:avLst/>
        </a:prstGeom>
        <a:noFill/>
        <a:ln w="25400" cap="flat" cmpd="sng" algn="ctr">
          <a:solidFill>
            <a:srgbClr val="8A742E">
              <a:alpha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6DAEB-96A0-4727-839F-BE5D49830EB2}">
      <dsp:nvSpPr>
        <dsp:cNvPr id="0" name=""/>
        <dsp:cNvSpPr/>
      </dsp:nvSpPr>
      <dsp:spPr>
        <a:xfrm>
          <a:off x="134269" y="3162170"/>
          <a:ext cx="3970882" cy="678960"/>
        </a:xfrm>
        <a:prstGeom prst="roundRect">
          <a:avLst/>
        </a:prstGeom>
        <a:solidFill>
          <a:srgbClr val="A62A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02" tIns="0" rIns="1105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Sunset-Serial DB" pitchFamily="2" charset="0"/>
            </a:rPr>
            <a:t>IX. Eficiencia Energética y Protección al Medio Ambiente</a:t>
          </a:r>
        </a:p>
      </dsp:txBody>
      <dsp:txXfrm>
        <a:off x="167413" y="3195314"/>
        <a:ext cx="3904594" cy="612672"/>
      </dsp:txXfrm>
    </dsp:sp>
    <dsp:sp modelId="{956753FF-7411-4E91-860F-BEFD2AD90EA9}">
      <dsp:nvSpPr>
        <dsp:cNvPr id="0" name=""/>
        <dsp:cNvSpPr/>
      </dsp:nvSpPr>
      <dsp:spPr>
        <a:xfrm>
          <a:off x="0" y="4544930"/>
          <a:ext cx="4176464" cy="579600"/>
        </a:xfrm>
        <a:prstGeom prst="rect">
          <a:avLst/>
        </a:prstGeom>
        <a:noFill/>
        <a:ln w="25400" cap="flat" cmpd="sng" algn="ctr">
          <a:solidFill>
            <a:srgbClr val="8A742E">
              <a:alpha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8EF7B-BE4B-4999-8708-8D679ACE147F}">
      <dsp:nvSpPr>
        <dsp:cNvPr id="0" name=""/>
        <dsp:cNvSpPr/>
      </dsp:nvSpPr>
      <dsp:spPr>
        <a:xfrm>
          <a:off x="134269" y="4205450"/>
          <a:ext cx="3970882" cy="678960"/>
        </a:xfrm>
        <a:prstGeom prst="roundRect">
          <a:avLst/>
        </a:prstGeom>
        <a:solidFill>
          <a:srgbClr val="A62A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02" tIns="0" rIns="1105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Sunset-Serial DB" pitchFamily="2" charset="0"/>
            </a:rPr>
            <a:t>X. Proyectos de Energía en Zonas Económicas Especiales, </a:t>
          </a:r>
          <a:r>
            <a:rPr lang="es-MX" sz="1600" kern="1200" dirty="0" err="1">
              <a:latin typeface="Sunset-Serial DB" pitchFamily="2" charset="0"/>
            </a:rPr>
            <a:t>ZEE</a:t>
          </a:r>
          <a:r>
            <a:rPr lang="es-MX" sz="1600" kern="1200" dirty="0">
              <a:latin typeface="Sunset-Serial DB" pitchFamily="2" charset="0"/>
            </a:rPr>
            <a:t> </a:t>
          </a:r>
        </a:p>
      </dsp:txBody>
      <dsp:txXfrm>
        <a:off x="167413" y="4238594"/>
        <a:ext cx="3904594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57AA9-6E2B-4BB4-BF41-09A9E9F1D37B}">
      <dsp:nvSpPr>
        <dsp:cNvPr id="0" name=""/>
        <dsp:cNvSpPr/>
      </dsp:nvSpPr>
      <dsp:spPr>
        <a:xfrm>
          <a:off x="0" y="371810"/>
          <a:ext cx="4176464" cy="579600"/>
        </a:xfrm>
        <a:prstGeom prst="rect">
          <a:avLst/>
        </a:prstGeom>
        <a:noFill/>
        <a:ln w="25400" cap="flat" cmpd="sng" algn="ctr">
          <a:solidFill>
            <a:srgbClr val="8A742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2DB03-48D1-4613-A877-B92C1097F56B}">
      <dsp:nvSpPr>
        <dsp:cNvPr id="0" name=""/>
        <dsp:cNvSpPr/>
      </dsp:nvSpPr>
      <dsp:spPr>
        <a:xfrm>
          <a:off x="134269" y="32330"/>
          <a:ext cx="3970882" cy="678960"/>
        </a:xfrm>
        <a:prstGeom prst="roundRect">
          <a:avLst/>
        </a:prstGeom>
        <a:solidFill>
          <a:srgbClr val="A62A3C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02" tIns="0" rIns="1105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Sunset-Serial DB" pitchFamily="2" charset="0"/>
            </a:rPr>
            <a:t>I. Liberación de Precios de los  Energéticos</a:t>
          </a:r>
        </a:p>
      </dsp:txBody>
      <dsp:txXfrm>
        <a:off x="167413" y="65474"/>
        <a:ext cx="3904594" cy="612672"/>
      </dsp:txXfrm>
    </dsp:sp>
    <dsp:sp modelId="{F5C100BA-28F3-41D0-8589-DCC2BB6A1B40}">
      <dsp:nvSpPr>
        <dsp:cNvPr id="0" name=""/>
        <dsp:cNvSpPr/>
      </dsp:nvSpPr>
      <dsp:spPr>
        <a:xfrm>
          <a:off x="0" y="1415090"/>
          <a:ext cx="4176464" cy="579600"/>
        </a:xfrm>
        <a:prstGeom prst="rect">
          <a:avLst/>
        </a:prstGeom>
        <a:noFill/>
        <a:ln w="25400" cap="flat" cmpd="sng" algn="ctr">
          <a:solidFill>
            <a:srgbClr val="8A742E">
              <a:alpha val="8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475C9-4E95-4A0B-9C8F-218024968E53}">
      <dsp:nvSpPr>
        <dsp:cNvPr id="0" name=""/>
        <dsp:cNvSpPr/>
      </dsp:nvSpPr>
      <dsp:spPr>
        <a:xfrm>
          <a:off x="134269" y="1075610"/>
          <a:ext cx="3970882" cy="678960"/>
        </a:xfrm>
        <a:prstGeom prst="roundRect">
          <a:avLst/>
        </a:prstGeom>
        <a:solidFill>
          <a:srgbClr val="A62A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02" tIns="0" rIns="1105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Sunset-Serial DB" pitchFamily="2" charset="0"/>
            </a:rPr>
            <a:t>II. Seguridad de Suministro</a:t>
          </a:r>
        </a:p>
      </dsp:txBody>
      <dsp:txXfrm>
        <a:off x="167413" y="1108754"/>
        <a:ext cx="3904594" cy="612672"/>
      </dsp:txXfrm>
    </dsp:sp>
    <dsp:sp modelId="{DC98F12A-2F8C-4D0B-A6EA-4C445113636C}">
      <dsp:nvSpPr>
        <dsp:cNvPr id="0" name=""/>
        <dsp:cNvSpPr/>
      </dsp:nvSpPr>
      <dsp:spPr>
        <a:xfrm>
          <a:off x="0" y="2458370"/>
          <a:ext cx="4176464" cy="579600"/>
        </a:xfrm>
        <a:prstGeom prst="rect">
          <a:avLst/>
        </a:prstGeom>
        <a:noFill/>
        <a:ln w="25400" cap="flat" cmpd="sng" algn="ctr">
          <a:solidFill>
            <a:srgbClr val="8A742E">
              <a:alpha val="7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58F56-5157-4DDB-B752-4CDCD11FF0E7}">
      <dsp:nvSpPr>
        <dsp:cNvPr id="0" name=""/>
        <dsp:cNvSpPr/>
      </dsp:nvSpPr>
      <dsp:spPr>
        <a:xfrm>
          <a:off x="134269" y="2118890"/>
          <a:ext cx="3970882" cy="678960"/>
        </a:xfrm>
        <a:prstGeom prst="roundRect">
          <a:avLst/>
        </a:prstGeom>
        <a:solidFill>
          <a:srgbClr val="A62A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02" tIns="0" rIns="1105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Sunset-Serial DB" pitchFamily="2" charset="0"/>
            </a:rPr>
            <a:t>III. Temporadas Abiertas de Capacidad de almacenamiento y transporte</a:t>
          </a:r>
        </a:p>
      </dsp:txBody>
      <dsp:txXfrm>
        <a:off x="167413" y="2152034"/>
        <a:ext cx="3904594" cy="612672"/>
      </dsp:txXfrm>
    </dsp:sp>
    <dsp:sp modelId="{782A78AA-55D9-4865-8C1B-5167BF0E78C5}">
      <dsp:nvSpPr>
        <dsp:cNvPr id="0" name=""/>
        <dsp:cNvSpPr/>
      </dsp:nvSpPr>
      <dsp:spPr>
        <a:xfrm>
          <a:off x="0" y="3501650"/>
          <a:ext cx="4176464" cy="579600"/>
        </a:xfrm>
        <a:prstGeom prst="rect">
          <a:avLst/>
        </a:prstGeom>
        <a:noFill/>
        <a:ln w="25400" cap="flat" cmpd="sng" algn="ctr">
          <a:solidFill>
            <a:srgbClr val="8A742E">
              <a:alpha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6DAEB-96A0-4727-839F-BE5D49830EB2}">
      <dsp:nvSpPr>
        <dsp:cNvPr id="0" name=""/>
        <dsp:cNvSpPr/>
      </dsp:nvSpPr>
      <dsp:spPr>
        <a:xfrm>
          <a:off x="134269" y="3162170"/>
          <a:ext cx="3970882" cy="678960"/>
        </a:xfrm>
        <a:prstGeom prst="roundRect">
          <a:avLst/>
        </a:prstGeom>
        <a:solidFill>
          <a:srgbClr val="A62A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02" tIns="0" rIns="1105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latin typeface="Sunset-Serial DB" pitchFamily="2" charset="0"/>
            </a:rPr>
            <a:t>IV. Nueva Infraestructura Energética</a:t>
          </a:r>
          <a:endParaRPr lang="es-MX" sz="1600" kern="1200" dirty="0">
            <a:latin typeface="Sunset-Serial DB" pitchFamily="2" charset="0"/>
          </a:endParaRPr>
        </a:p>
      </dsp:txBody>
      <dsp:txXfrm>
        <a:off x="167413" y="3195314"/>
        <a:ext cx="3904594" cy="612672"/>
      </dsp:txXfrm>
    </dsp:sp>
    <dsp:sp modelId="{956753FF-7411-4E91-860F-BEFD2AD90EA9}">
      <dsp:nvSpPr>
        <dsp:cNvPr id="0" name=""/>
        <dsp:cNvSpPr/>
      </dsp:nvSpPr>
      <dsp:spPr>
        <a:xfrm>
          <a:off x="0" y="4544930"/>
          <a:ext cx="4176464" cy="579600"/>
        </a:xfrm>
        <a:prstGeom prst="rect">
          <a:avLst/>
        </a:prstGeom>
        <a:noFill/>
        <a:ln w="25400" cap="flat" cmpd="sng" algn="ctr">
          <a:solidFill>
            <a:srgbClr val="8A742E">
              <a:alpha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8EF7B-BE4B-4999-8708-8D679ACE147F}">
      <dsp:nvSpPr>
        <dsp:cNvPr id="0" name=""/>
        <dsp:cNvSpPr/>
      </dsp:nvSpPr>
      <dsp:spPr>
        <a:xfrm>
          <a:off x="134269" y="4205450"/>
          <a:ext cx="3970882" cy="678960"/>
        </a:xfrm>
        <a:prstGeom prst="roundRect">
          <a:avLst/>
        </a:prstGeom>
        <a:solidFill>
          <a:srgbClr val="A62A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02" tIns="0" rIns="1105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latin typeface="Sunset-Serial DB" pitchFamily="2" charset="0"/>
            </a:rPr>
            <a:t>V. Asignaciones y Contratos de Exploración y Extracción</a:t>
          </a:r>
          <a:endParaRPr lang="es-MX" sz="1600" kern="1200" dirty="0">
            <a:latin typeface="Sunset-Serial DB" pitchFamily="2" charset="0"/>
          </a:endParaRPr>
        </a:p>
      </dsp:txBody>
      <dsp:txXfrm>
        <a:off x="167413" y="4238594"/>
        <a:ext cx="3904594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0.0881</cdr:x>
      <cdr:y>0.84593</cdr:y>
    </cdr:from>
    <cdr:to>
      <cdr:x>0.34178</cdr:x>
      <cdr:y>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06110" y="933436"/>
          <a:ext cx="881376" cy="17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MX" sz="600" dirty="0"/>
            <a:t>2012</a:t>
          </a:r>
          <a:endParaRPr lang="es-MX" sz="1100" dirty="0"/>
        </a:p>
      </cdr:txBody>
    </cdr:sp>
  </cdr:relSizeAnchor>
  <cdr:relSizeAnchor xmlns:cdr="http://schemas.openxmlformats.org/drawingml/2006/chartDrawing">
    <cdr:from>
      <cdr:x>0.74633</cdr:x>
      <cdr:y>0.84462</cdr:y>
    </cdr:from>
    <cdr:to>
      <cdr:x>1</cdr:x>
      <cdr:y>0.99869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2593086" y="1053625"/>
          <a:ext cx="881376" cy="192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s-MX" sz="600" dirty="0"/>
            <a:t>2017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0D41A-835B-484D-8018-689EDD4A6698}" type="datetimeFigureOut">
              <a:rPr lang="es-MX" smtClean="0"/>
              <a:t>20/02/2017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95B5A-4624-4060-A358-3484C75299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1033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5CBB96-EBAB-49C8-A082-60CFB2C475DA}" type="datetimeFigureOut">
              <a:rPr lang="es-MX" smtClean="0"/>
              <a:t>20/02/2017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C00340-879C-4CFB-9175-21C6AAB709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877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0340-879C-4CFB-9175-21C6AAB70926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382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0340-879C-4CFB-9175-21C6AAB7092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2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477838" y="3008313"/>
            <a:ext cx="8185150" cy="1649412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/>
              <a:t>Haga clic para cambiar el título	</a:t>
            </a:r>
          </a:p>
        </p:txBody>
      </p:sp>
      <p:sp>
        <p:nvSpPr>
          <p:cNvPr id="3118" name="Rectangle 4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7363" y="4856449"/>
            <a:ext cx="8164512" cy="900000"/>
          </a:xfrm>
        </p:spPr>
        <p:txBody>
          <a:bodyPr anchor="ctr"/>
          <a:lstStyle>
            <a:lvl1pPr algn="r"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cambiar el área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4367284" y="5963357"/>
            <a:ext cx="4312691" cy="464739"/>
          </a:xfrm>
        </p:spPr>
        <p:txBody>
          <a:bodyPr anchor="ctr"/>
          <a:lstStyle>
            <a:lvl1pPr algn="r">
              <a:defRPr sz="1600"/>
            </a:lvl1pPr>
          </a:lstStyle>
          <a:p>
            <a:pPr lvl="0"/>
            <a:r>
              <a:rPr lang="es-ES" dirty="0"/>
              <a:t>Haga clic para modificar el</a:t>
            </a:r>
            <a:endParaRPr lang="es-MX" dirty="0"/>
          </a:p>
        </p:txBody>
      </p:sp>
      <p:sp>
        <p:nvSpPr>
          <p:cNvPr id="5" name="4 Rectángulo"/>
          <p:cNvSpPr/>
          <p:nvPr userDrawn="1"/>
        </p:nvSpPr>
        <p:spPr>
          <a:xfrm>
            <a:off x="0" y="2492896"/>
            <a:ext cx="9144600" cy="4365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 userDrawn="1"/>
        </p:nvSpPr>
        <p:spPr>
          <a:xfrm>
            <a:off x="0" y="2348880"/>
            <a:ext cx="9144000" cy="288032"/>
          </a:xfrm>
          <a:prstGeom prst="rect">
            <a:avLst/>
          </a:prstGeom>
          <a:solidFill>
            <a:srgbClr val="A6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44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801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8CAEB5-B66C-4D34-99F2-35630FC72E09}" type="slidenum">
              <a:rPr lang="es-E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9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801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41037B-4B64-4708-A2D0-2CB6074D5965}" type="slidenum">
              <a:rPr lang="es-E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18" y="91231"/>
            <a:ext cx="6390457" cy="514350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unset-Seria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81075"/>
            <a:ext cx="8642350" cy="5543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440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801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E2B13-8C00-45B7-BD24-18BC1EE57862}" type="slidenum">
              <a:rPr lang="es-E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4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1088"/>
            <a:ext cx="4038600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1088"/>
            <a:ext cx="4038600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801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7E186-E43C-4844-BAA4-739AB36A34A0}" type="slidenum">
              <a:rPr lang="es-E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1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801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70783B-6439-48B3-9759-FAC486F73741}" type="slidenum">
              <a:rPr lang="es-E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5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907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801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B20B19-7FA9-47D7-941E-F65E705698D7}" type="slidenum">
              <a:rPr lang="es-E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7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801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A6B678-4768-4F5D-B375-9006F4AFD8B4}" type="slidenum">
              <a:rPr lang="es-E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6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801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8D1F4-D436-4BD9-AD0F-887CFD62BDE6}" type="slidenum">
              <a:rPr lang="es-E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4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 userDrawn="1"/>
        </p:nvSpPr>
        <p:spPr>
          <a:xfrm>
            <a:off x="0" y="548680"/>
            <a:ext cx="9144000" cy="288032"/>
          </a:xfrm>
          <a:prstGeom prst="rect">
            <a:avLst/>
          </a:prstGeom>
          <a:solidFill>
            <a:srgbClr val="A6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3768" y="89173"/>
            <a:ext cx="64008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dirty="0"/>
              <a:t>Haga clic para cambiar el estilo de título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0728"/>
            <a:ext cx="864234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8532440" y="6636102"/>
            <a:ext cx="648000" cy="0"/>
          </a:xfrm>
          <a:prstGeom prst="line">
            <a:avLst/>
          </a:prstGeom>
          <a:noFill/>
          <a:ln w="38100">
            <a:solidFill>
              <a:srgbClr val="8A74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30"/>
          <a:stretch/>
        </p:blipFill>
        <p:spPr>
          <a:xfrm>
            <a:off x="6912768" y="1844824"/>
            <a:ext cx="2231232" cy="3783672"/>
          </a:xfrm>
          <a:prstGeom prst="rect">
            <a:avLst/>
          </a:prstGeom>
        </p:spPr>
      </p:pic>
      <p:sp>
        <p:nvSpPr>
          <p:cNvPr id="6" name="5 CuadroTexto"/>
          <p:cNvSpPr txBox="1"/>
          <p:nvPr userDrawn="1"/>
        </p:nvSpPr>
        <p:spPr>
          <a:xfrm>
            <a:off x="8712472" y="6623774"/>
            <a:ext cx="431528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F9562F0-88F1-437E-A7BB-B6A0122F8957}" type="slidenum">
              <a:rPr lang="es-MX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‹Nº›</a:t>
            </a:fld>
            <a:endParaRPr lang="es-MX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7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>
              <a:lumMod val="75000"/>
              <a:lumOff val="25000"/>
            </a:schemeClr>
          </a:solidFill>
          <a:latin typeface="Sunset-Serial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57225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2pPr>
      <a:lvl3pPr marL="1065213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3pPr>
      <a:lvl4pPr marL="1473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•"/>
        <a:defRPr>
          <a:solidFill>
            <a:schemeClr val="tx1"/>
          </a:solidFill>
          <a:latin typeface="+mn-lt"/>
        </a:defRPr>
      </a:lvl4pPr>
      <a:lvl5pPr marL="1881188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5pPr>
      <a:lvl6pPr marL="2338388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6pPr>
      <a:lvl7pPr marL="2795588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7pPr>
      <a:lvl8pPr marL="3252788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8pPr>
      <a:lvl9pPr marL="3709988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619672" y="332656"/>
            <a:ext cx="7154479" cy="1152128"/>
          </a:xfrm>
        </p:spPr>
        <p:txBody>
          <a:bodyPr/>
          <a:lstStyle/>
          <a:p>
            <a:pPr algn="r"/>
            <a:r>
              <a:rPr lang="es-MX" sz="3000" dirty="0">
                <a:solidFill>
                  <a:srgbClr val="A62A3C"/>
                </a:solidFill>
                <a:latin typeface="Sunset-Serial DB" pitchFamily="2" charset="0"/>
                <a:cs typeface="Arial" panose="020B0604020202020204" pitchFamily="34" charset="0"/>
              </a:rPr>
              <a:t>Conferencia Nacional de Gobernadores </a:t>
            </a:r>
            <a:br>
              <a:rPr lang="es-MX" sz="2400" dirty="0">
                <a:solidFill>
                  <a:srgbClr val="A62A3C"/>
                </a:solidFill>
                <a:latin typeface="Rambla" panose="02000503000000020004" pitchFamily="2" charset="0"/>
                <a:cs typeface="Arial" panose="020B0604020202020204" pitchFamily="34" charset="0"/>
              </a:rPr>
            </a:br>
            <a:r>
              <a:rPr lang="es-MX" sz="2400" b="0" dirty="0">
                <a:solidFill>
                  <a:srgbClr val="A62A3C"/>
                </a:solidFill>
                <a:latin typeface="Sunset-Serial" pitchFamily="2" charset="0"/>
                <a:cs typeface="Arial" panose="020B0604020202020204" pitchFamily="34" charset="0"/>
              </a:rPr>
              <a:t>(CONAGO</a:t>
            </a:r>
            <a:r>
              <a:rPr lang="es-MX" sz="2400" b="0" dirty="0">
                <a:solidFill>
                  <a:srgbClr val="9A0C32"/>
                </a:solidFill>
                <a:latin typeface="Sunset-Serial" pitchFamily="2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4824600" y="5733256"/>
            <a:ext cx="432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940152" y="587727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Miércoles 22 de febrero de 2017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844824" y="3103220"/>
            <a:ext cx="54543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8A742E"/>
                </a:solidFill>
                <a:latin typeface="Sunset-Serial" pitchFamily="2" charset="0"/>
                <a:ea typeface="+mj-ea"/>
                <a:cs typeface="Arial" panose="020B0604020202020204" pitchFamily="34" charset="0"/>
              </a:rPr>
              <a:t>Comisión de Energía</a:t>
            </a:r>
            <a:br>
              <a:rPr lang="es-MX" sz="2800" b="1" dirty="0">
                <a:solidFill>
                  <a:srgbClr val="8A742E"/>
                </a:solidFill>
                <a:latin typeface="Sunset-Serial" pitchFamily="2" charset="0"/>
                <a:ea typeface="+mj-ea"/>
                <a:cs typeface="Arial" panose="020B0604020202020204" pitchFamily="34" charset="0"/>
              </a:rPr>
            </a:br>
            <a:b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unset-Serial DB" pitchFamily="2" charset="0"/>
                <a:ea typeface="+mj-ea"/>
                <a:cs typeface="Arial" panose="020B0604020202020204" pitchFamily="34" charset="0"/>
              </a:rPr>
            </a:b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nset-Serial DB" pitchFamily="2" charset="0"/>
                <a:ea typeface="+mj-ea"/>
                <a:cs typeface="Arial" panose="020B0604020202020204" pitchFamily="34" charset="0"/>
              </a:rPr>
              <a:t>Propuesta de Agenda Temática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" y="38130"/>
            <a:ext cx="1624578" cy="162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0824" y="89173"/>
            <a:ext cx="8633743" cy="504000"/>
          </a:xfrm>
        </p:spPr>
        <p:txBody>
          <a:bodyPr/>
          <a:lstStyle/>
          <a:p>
            <a:pPr algn="ctr"/>
            <a:r>
              <a:rPr lang="es-MX" dirty="0"/>
              <a:t>Tema III. Temporadas Abiertas de  Capacidad de Almacenamiento y Transporte</a:t>
            </a:r>
          </a:p>
        </p:txBody>
      </p:sp>
      <p:sp>
        <p:nvSpPr>
          <p:cNvPr id="31" name="4 Rectángulo"/>
          <p:cNvSpPr/>
          <p:nvPr/>
        </p:nvSpPr>
        <p:spPr>
          <a:xfrm>
            <a:off x="250825" y="5411372"/>
            <a:ext cx="8642350" cy="106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32" name="Pentágono 21"/>
          <p:cNvSpPr/>
          <p:nvPr/>
        </p:nvSpPr>
        <p:spPr>
          <a:xfrm>
            <a:off x="431689" y="5485501"/>
            <a:ext cx="2052079" cy="91379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Autoridades y entidades federales participantes</a:t>
            </a:r>
          </a:p>
        </p:txBody>
      </p:sp>
      <p:sp>
        <p:nvSpPr>
          <p:cNvPr id="33" name="CuadroTexto 22"/>
          <p:cNvSpPr txBox="1"/>
          <p:nvPr/>
        </p:nvSpPr>
        <p:spPr>
          <a:xfrm>
            <a:off x="4855214" y="5506610"/>
            <a:ext cx="158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PEMEX</a:t>
            </a: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CENAGAS</a:t>
            </a: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34" name="CuadroTexto 22"/>
          <p:cNvSpPr txBox="1"/>
          <p:nvPr/>
        </p:nvSpPr>
        <p:spPr>
          <a:xfrm>
            <a:off x="6822968" y="5506610"/>
            <a:ext cx="120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CFE</a:t>
            </a:r>
          </a:p>
        </p:txBody>
      </p:sp>
      <p:sp>
        <p:nvSpPr>
          <p:cNvPr id="35" name="CuadroTexto 22"/>
          <p:cNvSpPr txBox="1"/>
          <p:nvPr/>
        </p:nvSpPr>
        <p:spPr>
          <a:xfrm>
            <a:off x="2887460" y="5506610"/>
            <a:ext cx="120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SENER</a:t>
            </a:r>
            <a:endParaRPr lang="es-MX" dirty="0">
              <a:latin typeface="Arial Narrow" panose="020B0606020202030204" pitchFamily="34" charset="0"/>
            </a:endParaRP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CRE</a:t>
            </a:r>
          </a:p>
        </p:txBody>
      </p:sp>
      <p:sp>
        <p:nvSpPr>
          <p:cNvPr id="36" name="4 Rectángulo"/>
          <p:cNvSpPr/>
          <p:nvPr/>
        </p:nvSpPr>
        <p:spPr>
          <a:xfrm>
            <a:off x="3286997" y="1347687"/>
            <a:ext cx="2553011" cy="3809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37" name="4 Rectángulo"/>
          <p:cNvSpPr/>
          <p:nvPr/>
        </p:nvSpPr>
        <p:spPr>
          <a:xfrm>
            <a:off x="6211819" y="1347687"/>
            <a:ext cx="2553011" cy="3809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38" name="Rectángulo 9"/>
          <p:cNvSpPr/>
          <p:nvPr/>
        </p:nvSpPr>
        <p:spPr>
          <a:xfrm>
            <a:off x="3668767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Objetivo</a:t>
            </a:r>
          </a:p>
        </p:txBody>
      </p:sp>
      <p:sp>
        <p:nvSpPr>
          <p:cNvPr id="39" name="Rectángulo 10"/>
          <p:cNvSpPr/>
          <p:nvPr/>
        </p:nvSpPr>
        <p:spPr>
          <a:xfrm>
            <a:off x="6604933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Acciones</a:t>
            </a:r>
          </a:p>
        </p:txBody>
      </p:sp>
      <p:sp>
        <p:nvSpPr>
          <p:cNvPr id="40" name="CuadroTexto 11"/>
          <p:cNvSpPr txBox="1"/>
          <p:nvPr/>
        </p:nvSpPr>
        <p:spPr>
          <a:xfrm>
            <a:off x="3391736" y="1519184"/>
            <a:ext cx="2448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Lograr la ocupación óptima de infraestructura y elevar la competitividad de los precios </a:t>
            </a: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endParaRPr lang="es-MX" dirty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Aprovechar la disponibilidad de la infraestructura del gas natural para el desarrollo económico e industrial de las entidades federativas</a:t>
            </a:r>
          </a:p>
        </p:txBody>
      </p:sp>
      <p:sp>
        <p:nvSpPr>
          <p:cNvPr id="41" name="CuadroTexto 12"/>
          <p:cNvSpPr txBox="1"/>
          <p:nvPr/>
        </p:nvSpPr>
        <p:spPr>
          <a:xfrm>
            <a:off x="6279508" y="1484784"/>
            <a:ext cx="2485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Apoyar y conocer las temporadas abiertas de la infraestructura de Pemex</a:t>
            </a: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endParaRPr lang="es-MX" dirty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Participar en las temporadas abiertas de </a:t>
            </a:r>
            <a:r>
              <a:rPr lang="es-MX" dirty="0" err="1">
                <a:latin typeface="Arial Narrow" panose="020B0606020202030204" pitchFamily="34" charset="0"/>
              </a:rPr>
              <a:t>CENAGAS</a:t>
            </a:r>
            <a:r>
              <a:rPr lang="es-MX" dirty="0">
                <a:latin typeface="Arial Narrow" panose="020B0606020202030204" pitchFamily="34" charset="0"/>
              </a:rPr>
              <a:t> organizando y consolidando la demanda local de gas</a:t>
            </a:r>
          </a:p>
        </p:txBody>
      </p:sp>
      <p:sp>
        <p:nvSpPr>
          <p:cNvPr id="42" name="CuadroTexto 1"/>
          <p:cNvSpPr txBox="1"/>
          <p:nvPr/>
        </p:nvSpPr>
        <p:spPr>
          <a:xfrm>
            <a:off x="323528" y="1196752"/>
            <a:ext cx="259304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900"/>
              </a:spcAft>
              <a:buBlip>
                <a:blip r:embed="rId2"/>
              </a:buBlip>
            </a:pPr>
            <a:r>
              <a:rPr lang="es-MX" dirty="0">
                <a:solidFill>
                  <a:srgbClr val="000000"/>
                </a:solidFill>
                <a:latin typeface="Arial Narrow" panose="020B0606020202030204" pitchFamily="34" charset="0"/>
              </a:rPr>
              <a:t>Pemex inició la temporada abierta de su infraestructura de ductos y terminales (uso de capacidad de instalaciones)</a:t>
            </a:r>
            <a:endParaRPr lang="es-MX" dirty="0">
              <a:latin typeface="Arial Narrow" panose="020B0606020202030204" pitchFamily="34" charset="0"/>
            </a:endParaRPr>
          </a:p>
          <a:p>
            <a:pPr marL="285750" indent="-285750">
              <a:spcAft>
                <a:spcPts val="900"/>
              </a:spcAft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CENAGAS</a:t>
            </a:r>
            <a:r>
              <a:rPr lang="es-MX" dirty="0">
                <a:latin typeface="Arial Narrow" panose="020B0606020202030204" pitchFamily="34" charset="0"/>
              </a:rPr>
              <a:t> se encuentra en proceso de temporada abierta de su infraestructura de gasoductos</a:t>
            </a:r>
          </a:p>
          <a:p>
            <a:pPr marL="285750" indent="-285750">
              <a:spcAft>
                <a:spcPts val="900"/>
              </a:spcAft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CFE construye una amplia red de Ductos </a:t>
            </a:r>
          </a:p>
        </p:txBody>
      </p:sp>
    </p:spTree>
    <p:extLst>
      <p:ext uri="{BB962C8B-B14F-4D97-AF65-F5344CB8AC3E}">
        <p14:creationId xmlns:p14="http://schemas.microsoft.com/office/powerpoint/2010/main" val="277959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0826" y="91231"/>
            <a:ext cx="8642350" cy="514350"/>
          </a:xfrm>
        </p:spPr>
        <p:txBody>
          <a:bodyPr/>
          <a:lstStyle/>
          <a:p>
            <a:pPr algn="ctr"/>
            <a:r>
              <a:rPr lang="es-MX" dirty="0"/>
              <a:t>Tema IV. Nueva Infraestructura Energética</a:t>
            </a:r>
          </a:p>
        </p:txBody>
      </p:sp>
      <p:sp>
        <p:nvSpPr>
          <p:cNvPr id="31" name="4 Rectángulo"/>
          <p:cNvSpPr/>
          <p:nvPr/>
        </p:nvSpPr>
        <p:spPr>
          <a:xfrm>
            <a:off x="250825" y="5411372"/>
            <a:ext cx="8642350" cy="106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32" name="Pentágono 21"/>
          <p:cNvSpPr/>
          <p:nvPr/>
        </p:nvSpPr>
        <p:spPr>
          <a:xfrm>
            <a:off x="431689" y="5485501"/>
            <a:ext cx="2052079" cy="91379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Autoridades y entidades federales participantes</a:t>
            </a:r>
          </a:p>
        </p:txBody>
      </p:sp>
      <p:sp>
        <p:nvSpPr>
          <p:cNvPr id="33" name="CuadroTexto 22"/>
          <p:cNvSpPr txBox="1"/>
          <p:nvPr/>
        </p:nvSpPr>
        <p:spPr>
          <a:xfrm>
            <a:off x="4855214" y="5506610"/>
            <a:ext cx="1588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SEDATU</a:t>
            </a:r>
            <a:endParaRPr lang="es-MX" dirty="0">
              <a:latin typeface="Arial Narrow" panose="020B0606020202030204" pitchFamily="34" charset="0"/>
            </a:endParaRP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CNH</a:t>
            </a:r>
            <a:endParaRPr lang="es-MX" dirty="0">
              <a:latin typeface="Arial Narrow" panose="020B0606020202030204" pitchFamily="34" charset="0"/>
            </a:endParaRP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PEMEX</a:t>
            </a:r>
          </a:p>
        </p:txBody>
      </p:sp>
      <p:sp>
        <p:nvSpPr>
          <p:cNvPr id="34" name="CuadroTexto 22"/>
          <p:cNvSpPr txBox="1"/>
          <p:nvPr/>
        </p:nvSpPr>
        <p:spPr>
          <a:xfrm>
            <a:off x="6822968" y="5506610"/>
            <a:ext cx="1637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CFE </a:t>
            </a: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CENAGAS</a:t>
            </a:r>
            <a:endParaRPr lang="es-MX" dirty="0">
              <a:latin typeface="Arial Narrow" panose="020B0606020202030204" pitchFamily="34" charset="0"/>
            </a:endParaRPr>
          </a:p>
          <a:p>
            <a:pPr indent="-285750">
              <a:buSzPct val="85000"/>
              <a:buBlip>
                <a:blip r:embed="rId2"/>
              </a:buBlip>
            </a:pP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35" name="CuadroTexto 22"/>
          <p:cNvSpPr txBox="1"/>
          <p:nvPr/>
        </p:nvSpPr>
        <p:spPr>
          <a:xfrm>
            <a:off x="2887460" y="5506610"/>
            <a:ext cx="1612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SENER</a:t>
            </a:r>
            <a:endParaRPr lang="es-MX" dirty="0">
              <a:latin typeface="Arial Narrow" panose="020B0606020202030204" pitchFamily="34" charset="0"/>
            </a:endParaRP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CRE</a:t>
            </a:r>
            <a:endParaRPr lang="es-MX" dirty="0">
              <a:latin typeface="Arial Narrow" panose="020B0606020202030204" pitchFamily="34" charset="0"/>
            </a:endParaRP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SEMARNAT</a:t>
            </a:r>
          </a:p>
        </p:txBody>
      </p:sp>
      <p:sp>
        <p:nvSpPr>
          <p:cNvPr id="41" name="4 Rectángulo"/>
          <p:cNvSpPr/>
          <p:nvPr/>
        </p:nvSpPr>
        <p:spPr>
          <a:xfrm>
            <a:off x="3286997" y="1347687"/>
            <a:ext cx="2553011" cy="3809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42" name="4 Rectángulo"/>
          <p:cNvSpPr/>
          <p:nvPr/>
        </p:nvSpPr>
        <p:spPr>
          <a:xfrm>
            <a:off x="6211819" y="1347687"/>
            <a:ext cx="2553011" cy="3809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43" name="Rectángulo 9"/>
          <p:cNvSpPr/>
          <p:nvPr/>
        </p:nvSpPr>
        <p:spPr>
          <a:xfrm>
            <a:off x="3668767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Objetivo</a:t>
            </a:r>
          </a:p>
        </p:txBody>
      </p:sp>
      <p:sp>
        <p:nvSpPr>
          <p:cNvPr id="44" name="Rectángulo 10"/>
          <p:cNvSpPr/>
          <p:nvPr/>
        </p:nvSpPr>
        <p:spPr>
          <a:xfrm>
            <a:off x="6604933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Acciones</a:t>
            </a:r>
          </a:p>
        </p:txBody>
      </p:sp>
      <p:sp>
        <p:nvSpPr>
          <p:cNvPr id="45" name="CuadroTexto 11"/>
          <p:cNvSpPr txBox="1"/>
          <p:nvPr/>
        </p:nvSpPr>
        <p:spPr>
          <a:xfrm>
            <a:off x="3391736" y="1681276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Desarrollar infraestructura energética para disminuir los costos logísticos y lograr precios competitivos </a:t>
            </a:r>
          </a:p>
        </p:txBody>
      </p:sp>
      <p:sp>
        <p:nvSpPr>
          <p:cNvPr id="46" name="CuadroTexto 12"/>
          <p:cNvSpPr txBox="1"/>
          <p:nvPr/>
        </p:nvSpPr>
        <p:spPr>
          <a:xfrm>
            <a:off x="6181490" y="1655038"/>
            <a:ext cx="2613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Participar desde el origen de los proyectos para </a:t>
            </a:r>
            <a:r>
              <a:rPr lang="es-MX" b="1" dirty="0">
                <a:latin typeface="Arial Narrow" panose="020B0606020202030204" pitchFamily="34" charset="0"/>
              </a:rPr>
              <a:t>conseguir su licencia social.</a:t>
            </a: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endParaRPr lang="es-MX" dirty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Incorporar los proyectos energéticos en los planes de desarrollo regional y ordenamiento territorial y ambiental (reserva de uso de suelo y derechos de vía)</a:t>
            </a:r>
          </a:p>
        </p:txBody>
      </p:sp>
      <p:sp>
        <p:nvSpPr>
          <p:cNvPr id="47" name="CuadroTexto 1"/>
          <p:cNvSpPr txBox="1"/>
          <p:nvPr/>
        </p:nvSpPr>
        <p:spPr>
          <a:xfrm>
            <a:off x="323528" y="1196752"/>
            <a:ext cx="259304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2000" b="1" dirty="0">
                <a:latin typeface="Arial Narrow" panose="020B0606020202030204" pitchFamily="34" charset="0"/>
              </a:rPr>
              <a:t>Contexto</a:t>
            </a:r>
            <a:endParaRPr lang="es-MX" b="1" dirty="0">
              <a:latin typeface="Arial Narrow" panose="020B0606020202030204" pitchFamily="34" charset="0"/>
            </a:endParaRPr>
          </a:p>
          <a:p>
            <a:pPr indent="-285750">
              <a:spcAft>
                <a:spcPts val="1200"/>
              </a:spcAft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Existe un rezago significativo en la infraestructura logística (ductos y terminales)</a:t>
            </a:r>
          </a:p>
          <a:p>
            <a:pPr indent="-285750">
              <a:spcAft>
                <a:spcPts val="1200"/>
              </a:spcAft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La CFE y </a:t>
            </a:r>
            <a:r>
              <a:rPr lang="es-MX" dirty="0" err="1">
                <a:latin typeface="Arial Narrow" panose="020B0606020202030204" pitchFamily="34" charset="0"/>
              </a:rPr>
              <a:t>CENAGAS</a:t>
            </a:r>
            <a:r>
              <a:rPr lang="es-MX" dirty="0">
                <a:latin typeface="Arial Narrow" panose="020B0606020202030204" pitchFamily="34" charset="0"/>
              </a:rPr>
              <a:t> están desarrollando proyectos de ductos de gas</a:t>
            </a:r>
          </a:p>
          <a:p>
            <a:pPr indent="-285750">
              <a:spcAft>
                <a:spcPts val="1200"/>
              </a:spcAft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La </a:t>
            </a:r>
            <a:r>
              <a:rPr lang="es-MX" dirty="0" err="1">
                <a:latin typeface="Arial Narrow" panose="020B0606020202030204" pitchFamily="34" charset="0"/>
              </a:rPr>
              <a:t>SENER</a:t>
            </a:r>
            <a:r>
              <a:rPr lang="es-MX" dirty="0">
                <a:latin typeface="Arial Narrow" panose="020B0606020202030204" pitchFamily="34" charset="0"/>
              </a:rPr>
              <a:t> promueve de manera exitosa proyectos de energías alternativas (eólica, solar, geotérmica)</a:t>
            </a:r>
          </a:p>
        </p:txBody>
      </p:sp>
    </p:spTree>
    <p:extLst>
      <p:ext uri="{BB962C8B-B14F-4D97-AF65-F5344CB8AC3E}">
        <p14:creationId xmlns:p14="http://schemas.microsoft.com/office/powerpoint/2010/main" val="345317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0826" y="91231"/>
            <a:ext cx="8642350" cy="514350"/>
          </a:xfrm>
        </p:spPr>
        <p:txBody>
          <a:bodyPr/>
          <a:lstStyle/>
          <a:p>
            <a:pPr algn="ctr"/>
            <a:r>
              <a:rPr lang="es-MX" dirty="0"/>
              <a:t>Tema V. Contratos de Exploración y Extracción</a:t>
            </a:r>
          </a:p>
        </p:txBody>
      </p:sp>
      <p:sp>
        <p:nvSpPr>
          <p:cNvPr id="31" name="4 Rectángulo"/>
          <p:cNvSpPr/>
          <p:nvPr/>
        </p:nvSpPr>
        <p:spPr>
          <a:xfrm>
            <a:off x="250825" y="5411372"/>
            <a:ext cx="8642350" cy="106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32" name="Pentágono 21"/>
          <p:cNvSpPr/>
          <p:nvPr/>
        </p:nvSpPr>
        <p:spPr>
          <a:xfrm>
            <a:off x="431689" y="5485501"/>
            <a:ext cx="2052079" cy="91379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Autoridades y entidades federales participantes</a:t>
            </a:r>
          </a:p>
        </p:txBody>
      </p:sp>
      <p:sp>
        <p:nvSpPr>
          <p:cNvPr id="33" name="CuadroTexto 22"/>
          <p:cNvSpPr txBox="1"/>
          <p:nvPr/>
        </p:nvSpPr>
        <p:spPr>
          <a:xfrm>
            <a:off x="4855214" y="5506610"/>
            <a:ext cx="23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S. </a:t>
            </a:r>
            <a:r>
              <a:rPr lang="es-MX" dirty="0" err="1">
                <a:latin typeface="Arial Narrow" panose="020B0606020202030204" pitchFamily="34" charset="0"/>
              </a:rPr>
              <a:t>ECONOMIA</a:t>
            </a: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35" name="CuadroTexto 22"/>
          <p:cNvSpPr txBox="1"/>
          <p:nvPr/>
        </p:nvSpPr>
        <p:spPr>
          <a:xfrm>
            <a:off x="2887460" y="5506610"/>
            <a:ext cx="1612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SENER</a:t>
            </a:r>
            <a:endParaRPr lang="es-MX" dirty="0">
              <a:latin typeface="Arial Narrow" panose="020B0606020202030204" pitchFamily="34" charset="0"/>
            </a:endParaRP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CNH</a:t>
            </a:r>
            <a:endParaRPr lang="es-MX" dirty="0">
              <a:latin typeface="Arial Narrow" panose="020B0606020202030204" pitchFamily="34" charset="0"/>
            </a:endParaRP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PEMEX</a:t>
            </a:r>
          </a:p>
        </p:txBody>
      </p:sp>
      <p:sp>
        <p:nvSpPr>
          <p:cNvPr id="36" name="4 Rectángulo"/>
          <p:cNvSpPr/>
          <p:nvPr/>
        </p:nvSpPr>
        <p:spPr>
          <a:xfrm>
            <a:off x="3286997" y="1347687"/>
            <a:ext cx="2553011" cy="3809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37" name="4 Rectángulo"/>
          <p:cNvSpPr/>
          <p:nvPr/>
        </p:nvSpPr>
        <p:spPr>
          <a:xfrm>
            <a:off x="6211819" y="1347687"/>
            <a:ext cx="2553011" cy="3809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38" name="Rectángulo 9"/>
          <p:cNvSpPr/>
          <p:nvPr/>
        </p:nvSpPr>
        <p:spPr>
          <a:xfrm>
            <a:off x="3668767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Objetivo</a:t>
            </a:r>
          </a:p>
        </p:txBody>
      </p:sp>
      <p:sp>
        <p:nvSpPr>
          <p:cNvPr id="39" name="Rectángulo 10"/>
          <p:cNvSpPr/>
          <p:nvPr/>
        </p:nvSpPr>
        <p:spPr>
          <a:xfrm>
            <a:off x="6604933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Acciones</a:t>
            </a:r>
          </a:p>
        </p:txBody>
      </p:sp>
      <p:sp>
        <p:nvSpPr>
          <p:cNvPr id="40" name="CuadroTexto 11"/>
          <p:cNvSpPr txBox="1"/>
          <p:nvPr/>
        </p:nvSpPr>
        <p:spPr>
          <a:xfrm>
            <a:off x="3391736" y="1681276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Apoyar a PEMEX desde el nivel local en el desarrollo de las asignaciones</a:t>
            </a: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endParaRPr lang="es-MX" dirty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Aprovechar las oportunidades de inversión de las empresas petroleras contratistas </a:t>
            </a:r>
          </a:p>
        </p:txBody>
      </p:sp>
      <p:sp>
        <p:nvSpPr>
          <p:cNvPr id="41" name="CuadroTexto 12"/>
          <p:cNvSpPr txBox="1"/>
          <p:nvPr/>
        </p:nvSpPr>
        <p:spPr>
          <a:xfrm>
            <a:off x="6279508" y="1646876"/>
            <a:ext cx="24853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Coadyuvar con PEMEX y los contratistas en el soporte de sus actividades en extracción y producción a nivel local</a:t>
            </a: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endParaRPr lang="es-MX" dirty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Desarrollar proyectos de infraestructura para anclar y responder a los requerimientos de bienes y servicios.</a:t>
            </a:r>
          </a:p>
        </p:txBody>
      </p:sp>
      <p:sp>
        <p:nvSpPr>
          <p:cNvPr id="42" name="CuadroTexto 1"/>
          <p:cNvSpPr txBox="1"/>
          <p:nvPr/>
        </p:nvSpPr>
        <p:spPr>
          <a:xfrm>
            <a:off x="323528" y="1196752"/>
            <a:ext cx="259304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2000" b="1" dirty="0">
                <a:latin typeface="Arial Narrow" panose="020B0606020202030204" pitchFamily="34" charset="0"/>
              </a:rPr>
              <a:t>Contexto</a:t>
            </a:r>
            <a:endParaRPr lang="es-MX" b="1" dirty="0">
              <a:latin typeface="Arial Narrow" panose="020B0606020202030204" pitchFamily="34" charset="0"/>
            </a:endParaRPr>
          </a:p>
          <a:p>
            <a:pPr indent="-285750">
              <a:spcAft>
                <a:spcPts val="1200"/>
              </a:spcAft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La </a:t>
            </a:r>
            <a:r>
              <a:rPr lang="es-MX" dirty="0" err="1">
                <a:latin typeface="Arial Narrow" panose="020B0606020202030204" pitchFamily="34" charset="0"/>
              </a:rPr>
              <a:t>CNH</a:t>
            </a:r>
            <a:r>
              <a:rPr lang="es-MX" dirty="0">
                <a:latin typeface="Arial Narrow" panose="020B0606020202030204" pitchFamily="34" charset="0"/>
              </a:rPr>
              <a:t> han licitado 38 contratos de exploración y extracción a 42 empresas</a:t>
            </a:r>
          </a:p>
          <a:p>
            <a:pPr indent="-285750">
              <a:spcAft>
                <a:spcPts val="1200"/>
              </a:spcAft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Se estiman inversiones de 70 mil millones USD en el largo plazo.</a:t>
            </a:r>
          </a:p>
          <a:p>
            <a:pPr indent="-285750">
              <a:spcAft>
                <a:spcPts val="1200"/>
              </a:spcAft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Los Estados de la cuenca del Golfo: Tamaulipas; Veracruz; Tabasco y Campeche, cuentan con la vocación para apoyar estos proyectos </a:t>
            </a:r>
          </a:p>
        </p:txBody>
      </p:sp>
    </p:spTree>
    <p:extLst>
      <p:ext uri="{BB962C8B-B14F-4D97-AF65-F5344CB8AC3E}">
        <p14:creationId xmlns:p14="http://schemas.microsoft.com/office/powerpoint/2010/main" val="280081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0826" y="91231"/>
            <a:ext cx="8642350" cy="514350"/>
          </a:xfrm>
        </p:spPr>
        <p:txBody>
          <a:bodyPr/>
          <a:lstStyle/>
          <a:p>
            <a:pPr algn="ctr"/>
            <a:r>
              <a:rPr lang="es-MX" dirty="0"/>
              <a:t>Tema VI. Contenido Nacional y Desarrollo de Proveedores</a:t>
            </a:r>
          </a:p>
        </p:txBody>
      </p:sp>
      <p:sp>
        <p:nvSpPr>
          <p:cNvPr id="18" name="4 Rectángulo"/>
          <p:cNvSpPr/>
          <p:nvPr/>
        </p:nvSpPr>
        <p:spPr>
          <a:xfrm>
            <a:off x="250825" y="5411372"/>
            <a:ext cx="8642350" cy="106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9" name="Pentágono 21"/>
          <p:cNvSpPr/>
          <p:nvPr/>
        </p:nvSpPr>
        <p:spPr>
          <a:xfrm>
            <a:off x="431689" y="5485501"/>
            <a:ext cx="2052079" cy="91379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Autoridades y entidades federales participantes</a:t>
            </a:r>
          </a:p>
        </p:txBody>
      </p:sp>
      <p:sp>
        <p:nvSpPr>
          <p:cNvPr id="20" name="CuadroTexto 22"/>
          <p:cNvSpPr txBox="1"/>
          <p:nvPr/>
        </p:nvSpPr>
        <p:spPr>
          <a:xfrm>
            <a:off x="4855214" y="5506610"/>
            <a:ext cx="158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PEMEX</a:t>
            </a: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CNH</a:t>
            </a: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25" name="CuadroTexto 22"/>
          <p:cNvSpPr txBox="1"/>
          <p:nvPr/>
        </p:nvSpPr>
        <p:spPr>
          <a:xfrm>
            <a:off x="2887460" y="5506610"/>
            <a:ext cx="175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S. </a:t>
            </a:r>
            <a:r>
              <a:rPr lang="es-MX" dirty="0" err="1">
                <a:latin typeface="Arial Narrow" panose="020B0606020202030204" pitchFamily="34" charset="0"/>
              </a:rPr>
              <a:t>ECONOMIA</a:t>
            </a:r>
            <a:endParaRPr lang="es-MX" dirty="0">
              <a:latin typeface="Arial Narrow" panose="020B0606020202030204" pitchFamily="34" charset="0"/>
            </a:endParaRP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SENER</a:t>
            </a: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26" name="4 Rectángulo"/>
          <p:cNvSpPr/>
          <p:nvPr/>
        </p:nvSpPr>
        <p:spPr>
          <a:xfrm>
            <a:off x="3286997" y="1347687"/>
            <a:ext cx="2553011" cy="3809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27" name="4 Rectángulo"/>
          <p:cNvSpPr/>
          <p:nvPr/>
        </p:nvSpPr>
        <p:spPr>
          <a:xfrm>
            <a:off x="6211819" y="1347687"/>
            <a:ext cx="2553011" cy="3809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28" name="Rectángulo 9"/>
          <p:cNvSpPr/>
          <p:nvPr/>
        </p:nvSpPr>
        <p:spPr>
          <a:xfrm>
            <a:off x="3668767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Objetivo</a:t>
            </a:r>
          </a:p>
        </p:txBody>
      </p:sp>
      <p:sp>
        <p:nvSpPr>
          <p:cNvPr id="29" name="Rectángulo 10"/>
          <p:cNvSpPr/>
          <p:nvPr/>
        </p:nvSpPr>
        <p:spPr>
          <a:xfrm>
            <a:off x="6604933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Acciones</a:t>
            </a:r>
          </a:p>
        </p:txBody>
      </p:sp>
      <p:sp>
        <p:nvSpPr>
          <p:cNvPr id="30" name="CuadroTexto 11"/>
          <p:cNvSpPr txBox="1"/>
          <p:nvPr/>
        </p:nvSpPr>
        <p:spPr>
          <a:xfrm>
            <a:off x="3391736" y="1519184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Desarrollar una oferta de bienes, servicios y capital humano a nivel local para la proveeduría a los operadores de proyectos energéticos</a:t>
            </a:r>
          </a:p>
        </p:txBody>
      </p:sp>
      <p:sp>
        <p:nvSpPr>
          <p:cNvPr id="31" name="CuadroTexto 12"/>
          <p:cNvSpPr txBox="1"/>
          <p:nvPr/>
        </p:nvSpPr>
        <p:spPr>
          <a:xfrm>
            <a:off x="6163171" y="1501631"/>
            <a:ext cx="2718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Promover acciones de desarrollo de proveedores e integración de cadenas productivas locales.</a:t>
            </a: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endParaRPr lang="es-MX" dirty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En los siguientes segmentos: Bienes; Servicios; Capacitación; mano de obra; inversión en infraestructura y transferencia de tecnología</a:t>
            </a:r>
          </a:p>
        </p:txBody>
      </p:sp>
      <p:sp>
        <p:nvSpPr>
          <p:cNvPr id="32" name="CuadroTexto 1"/>
          <p:cNvSpPr txBox="1"/>
          <p:nvPr/>
        </p:nvSpPr>
        <p:spPr>
          <a:xfrm>
            <a:off x="323528" y="1196752"/>
            <a:ext cx="25930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2000" b="1" dirty="0">
                <a:latin typeface="Arial Narrow" panose="020B0606020202030204" pitchFamily="34" charset="0"/>
              </a:rPr>
              <a:t>Contexto</a:t>
            </a:r>
            <a:endParaRPr lang="es-MX" b="1" dirty="0">
              <a:latin typeface="Arial Narrow" panose="020B0606020202030204" pitchFamily="34" charset="0"/>
            </a:endParaRPr>
          </a:p>
          <a:p>
            <a:pPr indent="-285750">
              <a:spcAft>
                <a:spcPts val="1200"/>
              </a:spcAft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La Ley de Hidrocarburos y su Reglamento establecen porcentajes mínimos de contenido nacional para asignatarios, contratistas y permisionarios</a:t>
            </a:r>
          </a:p>
        </p:txBody>
      </p:sp>
    </p:spTree>
    <p:extLst>
      <p:ext uri="{BB962C8B-B14F-4D97-AF65-F5344CB8AC3E}">
        <p14:creationId xmlns:p14="http://schemas.microsoft.com/office/powerpoint/2010/main" val="369647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0826" y="91231"/>
            <a:ext cx="8642350" cy="514350"/>
          </a:xfrm>
        </p:spPr>
        <p:txBody>
          <a:bodyPr/>
          <a:lstStyle/>
          <a:p>
            <a:pPr algn="ctr"/>
            <a:r>
              <a:rPr lang="es-MX" dirty="0"/>
              <a:t>Tema VII. Sinergias Proyectos de Electricidad</a:t>
            </a:r>
          </a:p>
        </p:txBody>
      </p:sp>
      <p:sp>
        <p:nvSpPr>
          <p:cNvPr id="20" name="4 Rectángulo"/>
          <p:cNvSpPr/>
          <p:nvPr/>
        </p:nvSpPr>
        <p:spPr>
          <a:xfrm>
            <a:off x="250825" y="5411372"/>
            <a:ext cx="8642350" cy="106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27" name="Pentágono 21"/>
          <p:cNvSpPr/>
          <p:nvPr/>
        </p:nvSpPr>
        <p:spPr>
          <a:xfrm>
            <a:off x="431689" y="5485501"/>
            <a:ext cx="2052079" cy="91379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Autoridades y entidades federales participantes</a:t>
            </a:r>
          </a:p>
        </p:txBody>
      </p:sp>
      <p:sp>
        <p:nvSpPr>
          <p:cNvPr id="29" name="CuadroTexto 22"/>
          <p:cNvSpPr txBox="1"/>
          <p:nvPr/>
        </p:nvSpPr>
        <p:spPr>
          <a:xfrm>
            <a:off x="2887460" y="5506610"/>
            <a:ext cx="1612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SENER</a:t>
            </a:r>
            <a:endParaRPr lang="es-MX" dirty="0">
              <a:latin typeface="Arial Narrow" panose="020B0606020202030204" pitchFamily="34" charset="0"/>
            </a:endParaRP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CFE</a:t>
            </a: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CENACE</a:t>
            </a: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30" name="4 Rectángulo"/>
          <p:cNvSpPr/>
          <p:nvPr/>
        </p:nvSpPr>
        <p:spPr>
          <a:xfrm>
            <a:off x="3286997" y="1347687"/>
            <a:ext cx="2553011" cy="3438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31" name="4 Rectángulo"/>
          <p:cNvSpPr/>
          <p:nvPr/>
        </p:nvSpPr>
        <p:spPr>
          <a:xfrm>
            <a:off x="6211819" y="1347687"/>
            <a:ext cx="2553011" cy="3438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32" name="Rectángulo 9"/>
          <p:cNvSpPr/>
          <p:nvPr/>
        </p:nvSpPr>
        <p:spPr>
          <a:xfrm>
            <a:off x="3668767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Objetivo</a:t>
            </a:r>
          </a:p>
        </p:txBody>
      </p:sp>
      <p:sp>
        <p:nvSpPr>
          <p:cNvPr id="33" name="Rectángulo 10"/>
          <p:cNvSpPr/>
          <p:nvPr/>
        </p:nvSpPr>
        <p:spPr>
          <a:xfrm>
            <a:off x="6604933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Acciones</a:t>
            </a:r>
          </a:p>
        </p:txBody>
      </p:sp>
      <p:sp>
        <p:nvSpPr>
          <p:cNvPr id="34" name="CuadroTexto 11"/>
          <p:cNvSpPr txBox="1"/>
          <p:nvPr/>
        </p:nvSpPr>
        <p:spPr>
          <a:xfrm>
            <a:off x="3391736" y="168127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Contar con tarifas competitivas de electricidad</a:t>
            </a:r>
          </a:p>
        </p:txBody>
      </p:sp>
      <p:sp>
        <p:nvSpPr>
          <p:cNvPr id="35" name="CuadroTexto 12"/>
          <p:cNvSpPr txBox="1"/>
          <p:nvPr/>
        </p:nvSpPr>
        <p:spPr>
          <a:xfrm>
            <a:off x="6279508" y="1646876"/>
            <a:ext cx="2485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Apoyar la gestión de los proyectos públicos y privados de electricidad a nivel estatal</a:t>
            </a: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endParaRPr lang="es-MX" dirty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Consolidar la demanda local de energía eléctrica para la promoción de proyectos. </a:t>
            </a:r>
          </a:p>
        </p:txBody>
      </p:sp>
      <p:sp>
        <p:nvSpPr>
          <p:cNvPr id="36" name="CuadroTexto 1"/>
          <p:cNvSpPr txBox="1"/>
          <p:nvPr/>
        </p:nvSpPr>
        <p:spPr>
          <a:xfrm>
            <a:off x="323528" y="1196752"/>
            <a:ext cx="259304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2000" b="1" dirty="0">
                <a:latin typeface="Arial Narrow" panose="020B0606020202030204" pitchFamily="34" charset="0"/>
              </a:rPr>
              <a:t>Contexto</a:t>
            </a:r>
            <a:endParaRPr lang="es-MX" b="1" dirty="0">
              <a:latin typeface="Arial Narrow" panose="020B0606020202030204" pitchFamily="34" charset="0"/>
            </a:endParaRPr>
          </a:p>
          <a:p>
            <a:pPr indent="-285750">
              <a:spcAft>
                <a:spcPts val="1200"/>
              </a:spcAft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La CFE está promoviendo un amplio portafolio de proyectos de generación, transmisión y distribución de electricidad</a:t>
            </a:r>
          </a:p>
          <a:p>
            <a:pPr indent="-285750">
              <a:spcAft>
                <a:spcPts val="1200"/>
              </a:spcAft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La </a:t>
            </a:r>
            <a:r>
              <a:rPr lang="es-MX" dirty="0" err="1">
                <a:latin typeface="Arial Narrow" panose="020B0606020202030204" pitchFamily="34" charset="0"/>
              </a:rPr>
              <a:t>SENER</a:t>
            </a:r>
            <a:r>
              <a:rPr lang="es-MX" dirty="0">
                <a:latin typeface="Arial Narrow" panose="020B0606020202030204" pitchFamily="34" charset="0"/>
              </a:rPr>
              <a:t> realiza de manera exitosa subastas eléctricas </a:t>
            </a:r>
          </a:p>
        </p:txBody>
      </p:sp>
      <p:sp>
        <p:nvSpPr>
          <p:cNvPr id="13" name="CuadroTexto 22"/>
          <p:cNvSpPr txBox="1"/>
          <p:nvPr/>
        </p:nvSpPr>
        <p:spPr>
          <a:xfrm>
            <a:off x="4890526" y="5506610"/>
            <a:ext cx="158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CRE</a:t>
            </a:r>
          </a:p>
        </p:txBody>
      </p:sp>
    </p:spTree>
    <p:extLst>
      <p:ext uri="{BB962C8B-B14F-4D97-AF65-F5344CB8AC3E}">
        <p14:creationId xmlns:p14="http://schemas.microsoft.com/office/powerpoint/2010/main" val="460033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0826" y="91231"/>
            <a:ext cx="8642350" cy="514350"/>
          </a:xfrm>
        </p:spPr>
        <p:txBody>
          <a:bodyPr/>
          <a:lstStyle/>
          <a:p>
            <a:pPr algn="ctr"/>
            <a:r>
              <a:rPr lang="es-MX" dirty="0"/>
              <a:t>Tema VIII. Energías Limpias</a:t>
            </a:r>
          </a:p>
        </p:txBody>
      </p:sp>
      <p:sp>
        <p:nvSpPr>
          <p:cNvPr id="17" name="4 Rectángulo"/>
          <p:cNvSpPr/>
          <p:nvPr/>
        </p:nvSpPr>
        <p:spPr>
          <a:xfrm>
            <a:off x="250825" y="5411372"/>
            <a:ext cx="8642350" cy="106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8" name="Pentágono 21"/>
          <p:cNvSpPr/>
          <p:nvPr/>
        </p:nvSpPr>
        <p:spPr>
          <a:xfrm>
            <a:off x="431689" y="5485501"/>
            <a:ext cx="2052079" cy="91379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Autoridades y entidades federales participantes</a:t>
            </a:r>
          </a:p>
        </p:txBody>
      </p:sp>
      <p:sp>
        <p:nvSpPr>
          <p:cNvPr id="20" name="CuadroTexto 22"/>
          <p:cNvSpPr txBox="1"/>
          <p:nvPr/>
        </p:nvSpPr>
        <p:spPr>
          <a:xfrm>
            <a:off x="2887460" y="5506610"/>
            <a:ext cx="1612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SENER</a:t>
            </a:r>
            <a:endParaRPr lang="es-MX" dirty="0">
              <a:latin typeface="Arial Narrow" panose="020B0606020202030204" pitchFamily="34" charset="0"/>
            </a:endParaRP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CFE</a:t>
            </a:r>
          </a:p>
        </p:txBody>
      </p:sp>
      <p:sp>
        <p:nvSpPr>
          <p:cNvPr id="30" name="4 Rectángulo"/>
          <p:cNvSpPr/>
          <p:nvPr/>
        </p:nvSpPr>
        <p:spPr>
          <a:xfrm>
            <a:off x="3286997" y="1347687"/>
            <a:ext cx="2553011" cy="3809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31" name="4 Rectángulo"/>
          <p:cNvSpPr/>
          <p:nvPr/>
        </p:nvSpPr>
        <p:spPr>
          <a:xfrm>
            <a:off x="6211819" y="1347687"/>
            <a:ext cx="2553011" cy="3809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32" name="Rectángulo 9"/>
          <p:cNvSpPr/>
          <p:nvPr/>
        </p:nvSpPr>
        <p:spPr>
          <a:xfrm>
            <a:off x="3668767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Objetivo</a:t>
            </a:r>
          </a:p>
        </p:txBody>
      </p:sp>
      <p:sp>
        <p:nvSpPr>
          <p:cNvPr id="33" name="Rectángulo 10"/>
          <p:cNvSpPr/>
          <p:nvPr/>
        </p:nvSpPr>
        <p:spPr>
          <a:xfrm>
            <a:off x="6604933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Acciones</a:t>
            </a:r>
          </a:p>
        </p:txBody>
      </p:sp>
      <p:sp>
        <p:nvSpPr>
          <p:cNvPr id="34" name="CuadroTexto 11"/>
          <p:cNvSpPr txBox="1"/>
          <p:nvPr/>
        </p:nvSpPr>
        <p:spPr>
          <a:xfrm>
            <a:off x="3391736" y="1519184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Impulsar el desarrollo energías limpias  aprovechando la vocación territorial de cada Estado</a:t>
            </a:r>
          </a:p>
        </p:txBody>
      </p:sp>
      <p:sp>
        <p:nvSpPr>
          <p:cNvPr id="35" name="CuadroTexto 12"/>
          <p:cNvSpPr txBox="1"/>
          <p:nvPr/>
        </p:nvSpPr>
        <p:spPr>
          <a:xfrm>
            <a:off x="6279508" y="1484784"/>
            <a:ext cx="248532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Apoyar en la gestión de ese tipo de proyectos a nivel local</a:t>
            </a:r>
          </a:p>
          <a:p>
            <a:pPr marL="285750" indent="-285750">
              <a:spcAft>
                <a:spcPts val="900"/>
              </a:spcAft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Generar sinergias a nivel local para contribuir con el desarrollo económico industrial de las entidades federativas</a:t>
            </a: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Establecer criterios a nivel estatal para el uso de energías limpias</a:t>
            </a:r>
          </a:p>
        </p:txBody>
      </p:sp>
      <p:sp>
        <p:nvSpPr>
          <p:cNvPr id="36" name="CuadroTexto 1"/>
          <p:cNvSpPr txBox="1"/>
          <p:nvPr/>
        </p:nvSpPr>
        <p:spPr>
          <a:xfrm>
            <a:off x="323528" y="1196752"/>
            <a:ext cx="2593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2000" b="1" dirty="0">
                <a:latin typeface="Arial Narrow" panose="020B0606020202030204" pitchFamily="34" charset="0"/>
              </a:rPr>
              <a:t>Contexto</a:t>
            </a:r>
            <a:endParaRPr lang="es-MX" b="1" dirty="0">
              <a:latin typeface="Arial Narrow" panose="020B0606020202030204" pitchFamily="34" charset="0"/>
            </a:endParaRPr>
          </a:p>
          <a:p>
            <a:pPr indent="-285750">
              <a:spcAft>
                <a:spcPts val="1200"/>
              </a:spcAft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La </a:t>
            </a:r>
            <a:r>
              <a:rPr lang="es-MX" dirty="0" err="1">
                <a:latin typeface="Arial Narrow" panose="020B0606020202030204" pitchFamily="34" charset="0"/>
              </a:rPr>
              <a:t>SENER</a:t>
            </a:r>
            <a:r>
              <a:rPr lang="es-MX" dirty="0">
                <a:latin typeface="Arial Narrow" panose="020B0606020202030204" pitchFamily="34" charset="0"/>
              </a:rPr>
              <a:t> promueve diversos proyectos de energías limpias.</a:t>
            </a:r>
          </a:p>
        </p:txBody>
      </p:sp>
    </p:spTree>
    <p:extLst>
      <p:ext uri="{BB962C8B-B14F-4D97-AF65-F5344CB8AC3E}">
        <p14:creationId xmlns:p14="http://schemas.microsoft.com/office/powerpoint/2010/main" val="3803532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0826" y="91231"/>
            <a:ext cx="8642350" cy="514350"/>
          </a:xfrm>
        </p:spPr>
        <p:txBody>
          <a:bodyPr/>
          <a:lstStyle/>
          <a:p>
            <a:pPr algn="ctr"/>
            <a:r>
              <a:rPr lang="es-MX" dirty="0"/>
              <a:t>Tema IX. Eficiencia Energética y Protección al  </a:t>
            </a:r>
            <a:br>
              <a:rPr lang="es-MX" dirty="0"/>
            </a:br>
            <a:r>
              <a:rPr lang="es-MX" dirty="0"/>
              <a:t>Medio Ambiente</a:t>
            </a:r>
          </a:p>
        </p:txBody>
      </p:sp>
      <p:sp>
        <p:nvSpPr>
          <p:cNvPr id="18" name="4 Rectángulo"/>
          <p:cNvSpPr/>
          <p:nvPr/>
        </p:nvSpPr>
        <p:spPr>
          <a:xfrm>
            <a:off x="250825" y="5411372"/>
            <a:ext cx="8642350" cy="106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9" name="Pentágono 21"/>
          <p:cNvSpPr/>
          <p:nvPr/>
        </p:nvSpPr>
        <p:spPr>
          <a:xfrm>
            <a:off x="431689" y="5485501"/>
            <a:ext cx="2052079" cy="91379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Autoridades y entidades federales participantes</a:t>
            </a:r>
          </a:p>
        </p:txBody>
      </p:sp>
      <p:sp>
        <p:nvSpPr>
          <p:cNvPr id="24" name="CuadroTexto 22"/>
          <p:cNvSpPr txBox="1"/>
          <p:nvPr/>
        </p:nvSpPr>
        <p:spPr>
          <a:xfrm>
            <a:off x="4855214" y="5506610"/>
            <a:ext cx="230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SEMARNAT</a:t>
            </a: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CONACYT</a:t>
            </a: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25" name="CuadroTexto 22"/>
          <p:cNvSpPr txBox="1"/>
          <p:nvPr/>
        </p:nvSpPr>
        <p:spPr>
          <a:xfrm>
            <a:off x="2887460" y="5506610"/>
            <a:ext cx="1612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SENER</a:t>
            </a:r>
            <a:endParaRPr lang="es-MX" dirty="0">
              <a:latin typeface="Arial Narrow" panose="020B0606020202030204" pitchFamily="34" charset="0"/>
            </a:endParaRP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CNH</a:t>
            </a:r>
            <a:endParaRPr lang="es-MX" dirty="0">
              <a:latin typeface="Arial Narrow" panose="020B0606020202030204" pitchFamily="34" charset="0"/>
            </a:endParaRP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PEMEX</a:t>
            </a:r>
          </a:p>
        </p:txBody>
      </p:sp>
      <p:sp>
        <p:nvSpPr>
          <p:cNvPr id="26" name="4 Rectángulo"/>
          <p:cNvSpPr/>
          <p:nvPr/>
        </p:nvSpPr>
        <p:spPr>
          <a:xfrm>
            <a:off x="3286997" y="1347687"/>
            <a:ext cx="2553011" cy="3438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27" name="4 Rectángulo"/>
          <p:cNvSpPr/>
          <p:nvPr/>
        </p:nvSpPr>
        <p:spPr>
          <a:xfrm>
            <a:off x="6211819" y="1347687"/>
            <a:ext cx="2553011" cy="3438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28" name="Rectángulo 9"/>
          <p:cNvSpPr/>
          <p:nvPr/>
        </p:nvSpPr>
        <p:spPr>
          <a:xfrm>
            <a:off x="3668767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Objetivo</a:t>
            </a:r>
          </a:p>
        </p:txBody>
      </p:sp>
      <p:sp>
        <p:nvSpPr>
          <p:cNvPr id="29" name="Rectángulo 10"/>
          <p:cNvSpPr/>
          <p:nvPr/>
        </p:nvSpPr>
        <p:spPr>
          <a:xfrm>
            <a:off x="6604933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Acciones</a:t>
            </a:r>
          </a:p>
        </p:txBody>
      </p:sp>
      <p:sp>
        <p:nvSpPr>
          <p:cNvPr id="30" name="CuadroTexto 11"/>
          <p:cNvSpPr txBox="1"/>
          <p:nvPr/>
        </p:nvSpPr>
        <p:spPr>
          <a:xfrm>
            <a:off x="3391736" y="168127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Promover la generación y uso eficiente de la energía de manera sustentable </a:t>
            </a:r>
          </a:p>
        </p:txBody>
      </p:sp>
      <p:sp>
        <p:nvSpPr>
          <p:cNvPr id="31" name="CuadroTexto 12"/>
          <p:cNvSpPr txBox="1"/>
          <p:nvPr/>
        </p:nvSpPr>
        <p:spPr>
          <a:xfrm>
            <a:off x="6279508" y="1646876"/>
            <a:ext cx="24853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Promover esquemas de financiamiento a nivel local para el ahorro de energía</a:t>
            </a: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endParaRPr lang="es-MX" dirty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Promover iniciativas de investigación y desarrollo tecnológico en la materia</a:t>
            </a:r>
          </a:p>
        </p:txBody>
      </p:sp>
      <p:sp>
        <p:nvSpPr>
          <p:cNvPr id="32" name="CuadroTexto 1"/>
          <p:cNvSpPr txBox="1"/>
          <p:nvPr/>
        </p:nvSpPr>
        <p:spPr>
          <a:xfrm>
            <a:off x="323528" y="1196752"/>
            <a:ext cx="25930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2000" b="1" dirty="0">
                <a:latin typeface="Arial Narrow" panose="020B0606020202030204" pitchFamily="34" charset="0"/>
              </a:rPr>
              <a:t>Contexto</a:t>
            </a:r>
            <a:endParaRPr lang="es-MX" b="1" dirty="0">
              <a:latin typeface="Arial Narrow" panose="020B0606020202030204" pitchFamily="34" charset="0"/>
            </a:endParaRPr>
          </a:p>
          <a:p>
            <a:pPr indent="-285750">
              <a:spcAft>
                <a:spcPts val="1200"/>
              </a:spcAft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México se adhirió al compromiso internacional de alcanzar una capacidad de generación en energías limpias (35% en 2025). Ley de Transición Energética.</a:t>
            </a:r>
          </a:p>
        </p:txBody>
      </p:sp>
    </p:spTree>
    <p:extLst>
      <p:ext uri="{BB962C8B-B14F-4D97-AF65-F5344CB8AC3E}">
        <p14:creationId xmlns:p14="http://schemas.microsoft.com/office/powerpoint/2010/main" val="2769179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0826" y="91231"/>
            <a:ext cx="8642350" cy="514350"/>
          </a:xfrm>
        </p:spPr>
        <p:txBody>
          <a:bodyPr/>
          <a:lstStyle/>
          <a:p>
            <a:pPr algn="ctr"/>
            <a:r>
              <a:rPr lang="es-MX" dirty="0"/>
              <a:t>Tema X. Proyectos de Energía en Zonas Económicas Especiales (</a:t>
            </a:r>
            <a:r>
              <a:rPr lang="es-MX" dirty="0" err="1"/>
              <a:t>ZEE</a:t>
            </a:r>
            <a:r>
              <a:rPr lang="es-MX" dirty="0"/>
              <a:t>)</a:t>
            </a:r>
          </a:p>
        </p:txBody>
      </p:sp>
      <p:sp>
        <p:nvSpPr>
          <p:cNvPr id="18" name="4 Rectángulo"/>
          <p:cNvSpPr/>
          <p:nvPr/>
        </p:nvSpPr>
        <p:spPr>
          <a:xfrm>
            <a:off x="250825" y="5411372"/>
            <a:ext cx="8642350" cy="106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9" name="Pentágono 21"/>
          <p:cNvSpPr/>
          <p:nvPr/>
        </p:nvSpPr>
        <p:spPr>
          <a:xfrm>
            <a:off x="431689" y="5485501"/>
            <a:ext cx="2052079" cy="91379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Autoridades y entidades federales participantes</a:t>
            </a:r>
          </a:p>
        </p:txBody>
      </p:sp>
      <p:sp>
        <p:nvSpPr>
          <p:cNvPr id="24" name="CuadroTexto 22"/>
          <p:cNvSpPr txBox="1"/>
          <p:nvPr/>
        </p:nvSpPr>
        <p:spPr>
          <a:xfrm>
            <a:off x="4855214" y="5506610"/>
            <a:ext cx="3317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SECRETARIA DE ECONOMÍA</a:t>
            </a: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AFZEE</a:t>
            </a:r>
          </a:p>
        </p:txBody>
      </p:sp>
      <p:sp>
        <p:nvSpPr>
          <p:cNvPr id="25" name="CuadroTexto 22"/>
          <p:cNvSpPr txBox="1"/>
          <p:nvPr/>
        </p:nvSpPr>
        <p:spPr>
          <a:xfrm>
            <a:off x="2887460" y="5506610"/>
            <a:ext cx="1612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SENER</a:t>
            </a:r>
            <a:endParaRPr lang="es-MX" dirty="0">
              <a:latin typeface="Arial Narrow" panose="020B0606020202030204" pitchFamily="34" charset="0"/>
            </a:endParaRP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SHCP</a:t>
            </a:r>
          </a:p>
        </p:txBody>
      </p:sp>
      <p:sp>
        <p:nvSpPr>
          <p:cNvPr id="26" name="4 Rectángulo"/>
          <p:cNvSpPr/>
          <p:nvPr/>
        </p:nvSpPr>
        <p:spPr>
          <a:xfrm>
            <a:off x="3286997" y="1347687"/>
            <a:ext cx="2553011" cy="3438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27" name="4 Rectángulo"/>
          <p:cNvSpPr/>
          <p:nvPr/>
        </p:nvSpPr>
        <p:spPr>
          <a:xfrm>
            <a:off x="6211819" y="1347687"/>
            <a:ext cx="2553011" cy="3438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28" name="Rectángulo 9"/>
          <p:cNvSpPr/>
          <p:nvPr/>
        </p:nvSpPr>
        <p:spPr>
          <a:xfrm>
            <a:off x="3668767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Objetivo</a:t>
            </a:r>
          </a:p>
        </p:txBody>
      </p:sp>
      <p:sp>
        <p:nvSpPr>
          <p:cNvPr id="29" name="Rectángulo 10"/>
          <p:cNvSpPr/>
          <p:nvPr/>
        </p:nvSpPr>
        <p:spPr>
          <a:xfrm>
            <a:off x="6604933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Acciones</a:t>
            </a:r>
          </a:p>
        </p:txBody>
      </p:sp>
      <p:sp>
        <p:nvSpPr>
          <p:cNvPr id="30" name="CuadroTexto 11"/>
          <p:cNvSpPr txBox="1"/>
          <p:nvPr/>
        </p:nvSpPr>
        <p:spPr>
          <a:xfrm>
            <a:off x="3391736" y="168127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Optimizar el potencial de la </a:t>
            </a:r>
            <a:r>
              <a:rPr lang="es-MX" dirty="0" err="1">
                <a:latin typeface="Arial Narrow" panose="020B0606020202030204" pitchFamily="34" charset="0"/>
              </a:rPr>
              <a:t>ZEE</a:t>
            </a:r>
            <a:r>
              <a:rPr lang="es-MX" dirty="0">
                <a:latin typeface="Arial Narrow" panose="020B0606020202030204" pitchFamily="34" charset="0"/>
              </a:rPr>
              <a:t> para impulsar de proyectos energéticos. </a:t>
            </a:r>
          </a:p>
        </p:txBody>
      </p:sp>
      <p:sp>
        <p:nvSpPr>
          <p:cNvPr id="31" name="CuadroTexto 12"/>
          <p:cNvSpPr txBox="1"/>
          <p:nvPr/>
        </p:nvSpPr>
        <p:spPr>
          <a:xfrm>
            <a:off x="6279508" y="1646876"/>
            <a:ext cx="24853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Dotar de reservas territoriales para la expansión de las ZEE y desarrollar proyectos energéticos (almacena-miento; transporte; cogeneración; transformación industrial)</a:t>
            </a:r>
          </a:p>
        </p:txBody>
      </p:sp>
      <p:sp>
        <p:nvSpPr>
          <p:cNvPr id="32" name="CuadroTexto 1"/>
          <p:cNvSpPr txBox="1"/>
          <p:nvPr/>
        </p:nvSpPr>
        <p:spPr>
          <a:xfrm>
            <a:off x="323528" y="1196752"/>
            <a:ext cx="25930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2000" b="1" dirty="0">
                <a:latin typeface="Arial Narrow" panose="020B0606020202030204" pitchFamily="34" charset="0"/>
              </a:rPr>
              <a:t>Contexto</a:t>
            </a:r>
            <a:endParaRPr lang="es-MX" b="1" dirty="0">
              <a:latin typeface="Arial Narrow" panose="020B0606020202030204" pitchFamily="34" charset="0"/>
            </a:endParaRPr>
          </a:p>
          <a:p>
            <a:pPr indent="-285750">
              <a:spcAft>
                <a:spcPts val="1200"/>
              </a:spcAft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Las </a:t>
            </a:r>
            <a:r>
              <a:rPr lang="es-MX" dirty="0" err="1">
                <a:latin typeface="Arial Narrow" panose="020B0606020202030204" pitchFamily="34" charset="0"/>
              </a:rPr>
              <a:t>ZEE</a:t>
            </a:r>
            <a:r>
              <a:rPr lang="es-MX" dirty="0">
                <a:latin typeface="Arial Narrow" panose="020B0606020202030204" pitchFamily="34" charset="0"/>
              </a:rPr>
              <a:t> están ubicadas en su mayoría en puntos geográficos estratégicos (puertos)</a:t>
            </a:r>
          </a:p>
        </p:txBody>
      </p:sp>
    </p:spTree>
    <p:extLst>
      <p:ext uri="{BB962C8B-B14F-4D97-AF65-F5344CB8AC3E}">
        <p14:creationId xmlns:p14="http://schemas.microsoft.com/office/powerpoint/2010/main" val="643483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Mecanismos de Coordinación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51520" y="1349416"/>
            <a:ext cx="8641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 Narrow" panose="020B0606020202030204" pitchFamily="34" charset="0"/>
              </a:rPr>
              <a:t>En el marco de la Secretaría Técnica de la CONAGO se establecerán los mecanismos de coordinación necesarios con las Dependencias Federales y Reguladores.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15616" y="2297197"/>
            <a:ext cx="6552728" cy="2569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 defTabSz="685800">
              <a:lnSpc>
                <a:spcPct val="200000"/>
              </a:lnSpc>
              <a:buClr>
                <a:srgbClr val="336600"/>
              </a:buClr>
              <a:buBlip>
                <a:blip r:embed="rId2"/>
              </a:buBlip>
            </a:pPr>
            <a:r>
              <a:rPr lang="es-MX" sz="1900" dirty="0">
                <a:latin typeface="Arial Narrow" panose="020B0606020202030204" pitchFamily="34" charset="0"/>
              </a:rPr>
              <a:t>Sistema de información estatal en materia energética</a:t>
            </a:r>
          </a:p>
          <a:p>
            <a:pPr marL="285750" indent="-285750" algn="just" defTabSz="685800">
              <a:buClr>
                <a:srgbClr val="336600"/>
              </a:buClr>
              <a:buBlip>
                <a:blip r:embed="rId2"/>
              </a:buBlip>
            </a:pPr>
            <a:endParaRPr lang="es-MX" sz="1900" dirty="0">
              <a:latin typeface="Arial Narrow" panose="020B0606020202030204" pitchFamily="34" charset="0"/>
            </a:endParaRPr>
          </a:p>
          <a:p>
            <a:pPr marL="285750" indent="-285750" algn="just" defTabSz="685800">
              <a:buClr>
                <a:srgbClr val="336600"/>
              </a:buClr>
              <a:buBlip>
                <a:blip r:embed="rId2"/>
              </a:buBlip>
            </a:pPr>
            <a:r>
              <a:rPr lang="es-MX" sz="1900" dirty="0">
                <a:latin typeface="Arial Narrow" panose="020B0606020202030204" pitchFamily="34" charset="0"/>
              </a:rPr>
              <a:t>Portafolio de proyectos públicos y privados en materia energética por entidad federativa</a:t>
            </a:r>
          </a:p>
          <a:p>
            <a:pPr marL="285750" indent="-285750" algn="just" defTabSz="685800">
              <a:lnSpc>
                <a:spcPct val="200000"/>
              </a:lnSpc>
              <a:buClr>
                <a:srgbClr val="336600"/>
              </a:buClr>
              <a:buBlip>
                <a:blip r:embed="rId2"/>
              </a:buBlip>
            </a:pPr>
            <a:r>
              <a:rPr lang="es-MX" sz="1900" dirty="0">
                <a:latin typeface="Arial Narrow" panose="020B0606020202030204" pitchFamily="34" charset="0"/>
              </a:rPr>
              <a:t>Informe y acuerdos de las reuniones con dependencias federales </a:t>
            </a:r>
          </a:p>
          <a:p>
            <a:pPr marL="285750" indent="-285750" defTabSz="685800">
              <a:lnSpc>
                <a:spcPct val="200000"/>
              </a:lnSpc>
              <a:buClr>
                <a:srgbClr val="336600"/>
              </a:buClr>
              <a:buBlip>
                <a:blip r:embed="rId2"/>
              </a:buBlip>
            </a:pPr>
            <a:endParaRPr lang="es-MX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93592" y="5517232"/>
            <a:ext cx="7756815" cy="477054"/>
          </a:xfrm>
          <a:prstGeom prst="rect">
            <a:avLst/>
          </a:prstGeom>
          <a:solidFill>
            <a:srgbClr val="A62A3C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s-MX" sz="2500" b="1" dirty="0">
                <a:solidFill>
                  <a:prstClr val="white"/>
                </a:solidFill>
                <a:latin typeface="Arial Narrow" panose="020B0606020202030204" pitchFamily="34" charset="0"/>
              </a:rPr>
              <a:t>Creación del Portal de Energía de la CONAGO</a:t>
            </a:r>
          </a:p>
        </p:txBody>
      </p:sp>
    </p:spTree>
    <p:extLst>
      <p:ext uri="{BB962C8B-B14F-4D97-AF65-F5344CB8AC3E}">
        <p14:creationId xmlns:p14="http://schemas.microsoft.com/office/powerpoint/2010/main" val="170451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unset-Serial" pitchFamily="2" charset="0"/>
              </a:rPr>
              <a:t>Contenido</a:t>
            </a: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4" y="1052736"/>
            <a:ext cx="779734" cy="779734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4" y="2114854"/>
            <a:ext cx="779734" cy="779734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4" y="3176972"/>
            <a:ext cx="779734" cy="779734"/>
          </a:xfrm>
          <a:prstGeom prst="rect">
            <a:avLst/>
          </a:prstGeom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4" y="5301208"/>
            <a:ext cx="779734" cy="779734"/>
          </a:xfrm>
          <a:prstGeom prst="rect">
            <a:avLst/>
          </a:prstGeom>
        </p:spPr>
      </p:pic>
      <p:sp>
        <p:nvSpPr>
          <p:cNvPr id="38" name="37 Rectángulo"/>
          <p:cNvSpPr/>
          <p:nvPr/>
        </p:nvSpPr>
        <p:spPr>
          <a:xfrm>
            <a:off x="1115616" y="980728"/>
            <a:ext cx="5001369" cy="5016758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indent="-457200">
              <a:lnSpc>
                <a:spcPct val="200000"/>
              </a:lnSpc>
              <a:spcAft>
                <a:spcPts val="24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AutoNum type="arabicPeriod"/>
            </a:pP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unset-Serial DB" pitchFamily="2" charset="0"/>
                <a:cs typeface="Arial" panose="020B0604020202020204" pitchFamily="34" charset="0"/>
              </a:rPr>
              <a:t>Reforma Energética</a:t>
            </a:r>
          </a:p>
          <a:p>
            <a:pPr marL="457200" indent="-457200">
              <a:lnSpc>
                <a:spcPct val="200000"/>
              </a:lnSpc>
              <a:spcAft>
                <a:spcPts val="24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AutoNum type="arabicPeriod"/>
            </a:pP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unset-Serial DB" pitchFamily="2" charset="0"/>
                <a:cs typeface="Arial" panose="020B0604020202020204" pitchFamily="34" charset="0"/>
              </a:rPr>
              <a:t>Nuevo Arreglo Institucional</a:t>
            </a:r>
          </a:p>
          <a:p>
            <a:pPr marL="457200" indent="-457200">
              <a:lnSpc>
                <a:spcPct val="200000"/>
              </a:lnSpc>
              <a:spcAft>
                <a:spcPts val="24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AutoNum type="arabicPeriod"/>
            </a:pP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unset-Serial DB" pitchFamily="2" charset="0"/>
                <a:cs typeface="Arial" panose="020B0604020202020204" pitchFamily="34" charset="0"/>
              </a:rPr>
              <a:t>El Sector Energético en México</a:t>
            </a:r>
          </a:p>
          <a:p>
            <a:pPr marL="457200" indent="-457200">
              <a:lnSpc>
                <a:spcPct val="200000"/>
              </a:lnSpc>
              <a:spcAft>
                <a:spcPts val="24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AutoNum type="arabicPeriod"/>
            </a:pP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unset-Serial DB" pitchFamily="2" charset="0"/>
                <a:cs typeface="Arial" panose="020B0604020202020204" pitchFamily="34" charset="0"/>
              </a:rPr>
              <a:t>Entorno Económico</a:t>
            </a:r>
          </a:p>
          <a:p>
            <a:pPr marL="457200" indent="-457200">
              <a:lnSpc>
                <a:spcPct val="200000"/>
              </a:lnSpc>
              <a:spcAft>
                <a:spcPts val="24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AutoNum type="arabicPeriod"/>
            </a:pP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unset-Serial DB" pitchFamily="2" charset="0"/>
                <a:cs typeface="Arial" panose="020B0604020202020204" pitchFamily="34" charset="0"/>
              </a:rPr>
              <a:t>Propuesta de Agenda Temática</a:t>
            </a:r>
          </a:p>
        </p:txBody>
      </p:sp>
      <p:pic>
        <p:nvPicPr>
          <p:cNvPr id="39" name="3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4" y="4239090"/>
            <a:ext cx="779734" cy="7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6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244690" y="1028840"/>
            <a:ext cx="3647792" cy="5424496"/>
          </a:xfrm>
          <a:prstGeom prst="rect">
            <a:avLst/>
          </a:prstGeom>
          <a:noFill/>
          <a:ln w="3175">
            <a:solidFill>
              <a:srgbClr val="8A7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ln>
                <a:solidFill>
                  <a:srgbClr val="8A742E"/>
                </a:solidFill>
              </a:ln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00" dirty="0">
              <a:ln>
                <a:solidFill>
                  <a:srgbClr val="8A742E"/>
                </a:solidFill>
              </a:ln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700" dirty="0">
              <a:ln>
                <a:solidFill>
                  <a:srgbClr val="8A742E"/>
                </a:solidFill>
              </a:ln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100" dirty="0">
              <a:ln>
                <a:solidFill>
                  <a:srgbClr val="8A742E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66216" y="872723"/>
            <a:ext cx="507847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MX" sz="2400" b="1" dirty="0">
                <a:solidFill>
                  <a:srgbClr val="8A742E"/>
                </a:solidFill>
                <a:latin typeface="Sunset-Serial DB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Impactos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s-MX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Apertura a la participación privada en toda la cadena de valor de los hidrocarburos y petrolíferos.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endParaRPr lang="es-MX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s-MX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ámbito eléctrico, se fortalece la apertura al capital privado en las actividades de generación y comercialización.              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endParaRPr lang="es-MX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s-MX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Establecimiento de un nuevo régimen para Pemex y CFE, como Empresas Productivas del Estado para su transformación y competir en el mercado.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endParaRPr lang="es-MX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s-MX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Creación y fortalecimiento de órganos reguladores: Comisión Nacional de Hidrocarburos, (CNH), la Comisión Reguladora de Energía (CRE), entre otros.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endParaRPr lang="es-MX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s-MX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libre importación de gasolinas, diésel y gas L.P. por parte de empresas distintas a Pemex para generar competencia</a:t>
            </a:r>
            <a:endParaRPr lang="es-MX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183" y="965845"/>
            <a:ext cx="1702919" cy="1534712"/>
          </a:xfrm>
          <a:prstGeom prst="rect">
            <a:avLst/>
          </a:prstGeom>
          <a:effectLst>
            <a:outerShdw dist="165100" dir="8100000" algn="tr" rotWithShape="0">
              <a:srgbClr val="A62A3C"/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060848"/>
            <a:ext cx="1769672" cy="1647508"/>
          </a:xfrm>
          <a:prstGeom prst="rect">
            <a:avLst/>
          </a:prstGeom>
          <a:effectLst>
            <a:outerShdw dist="165100" dir="2100000" algn="tr" rotWithShape="0">
              <a:srgbClr val="836E2C"/>
            </a:outerShdw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190" y="4725144"/>
            <a:ext cx="1739693" cy="1662147"/>
          </a:xfrm>
          <a:prstGeom prst="rect">
            <a:avLst/>
          </a:prstGeom>
          <a:effectLst>
            <a:outerShdw dist="165100" dir="8100000" algn="tr" rotWithShape="0">
              <a:srgbClr val="8A742E"/>
            </a:outerShdw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274" y="3429000"/>
            <a:ext cx="1792054" cy="1600342"/>
          </a:xfrm>
          <a:prstGeom prst="rect">
            <a:avLst/>
          </a:prstGeom>
          <a:effectLst>
            <a:outerShdw dist="165100" dir="2100000" algn="tr" rotWithShape="0">
              <a:srgbClr val="A62A3C"/>
            </a:outerShdw>
          </a:effec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483768" y="89173"/>
            <a:ext cx="6408714" cy="504000"/>
          </a:xfrm>
        </p:spPr>
        <p:txBody>
          <a:bodyPr/>
          <a:lstStyle/>
          <a:p>
            <a:r>
              <a:rPr lang="es-MX" dirty="0"/>
              <a:t>1. Reforma Energética</a:t>
            </a:r>
          </a:p>
        </p:txBody>
      </p:sp>
    </p:spTree>
    <p:extLst>
      <p:ext uri="{BB962C8B-B14F-4D97-AF65-F5344CB8AC3E}">
        <p14:creationId xmlns:p14="http://schemas.microsoft.com/office/powerpoint/2010/main" val="384911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0825" y="921463"/>
            <a:ext cx="8641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Arial Narrow" panose="020B0606020202030204" pitchFamily="34" charset="0"/>
              </a:rPr>
              <a:t>La reforma generó un nuevo rol de autoridades, reguladores y entidades públicas que demandan una relación directa con los gobiernos estatales. 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539553" y="2204864"/>
            <a:ext cx="7992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Secretarias de Estado</a:t>
            </a:r>
          </a:p>
        </p:txBody>
      </p:sp>
      <p:cxnSp>
        <p:nvCxnSpPr>
          <p:cNvPr id="39" name="Conector recto 38"/>
          <p:cNvCxnSpPr/>
          <p:nvPr/>
        </p:nvCxnSpPr>
        <p:spPr>
          <a:xfrm>
            <a:off x="801540" y="3717032"/>
            <a:ext cx="7487346" cy="0"/>
          </a:xfrm>
          <a:prstGeom prst="line">
            <a:avLst/>
          </a:prstGeom>
          <a:ln w="6350">
            <a:solidFill>
              <a:srgbClr val="8A7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>
            <a:cxnSpLocks/>
          </p:cNvCxnSpPr>
          <p:nvPr/>
        </p:nvCxnSpPr>
        <p:spPr>
          <a:xfrm>
            <a:off x="4490483" y="3789040"/>
            <a:ext cx="0" cy="2523384"/>
          </a:xfrm>
          <a:prstGeom prst="line">
            <a:avLst/>
          </a:prstGeom>
          <a:ln w="6350">
            <a:solidFill>
              <a:srgbClr val="8A7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50"/>
          <p:cNvSpPr/>
          <p:nvPr/>
        </p:nvSpPr>
        <p:spPr>
          <a:xfrm>
            <a:off x="250825" y="2035299"/>
            <a:ext cx="8641655" cy="4489326"/>
          </a:xfrm>
          <a:prstGeom prst="rect">
            <a:avLst/>
          </a:prstGeom>
          <a:noFill/>
          <a:ln w="19050">
            <a:solidFill>
              <a:srgbClr val="8A7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MX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751602" y="4215445"/>
            <a:ext cx="35372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Clr>
                <a:srgbClr val="669900"/>
              </a:buClr>
              <a:buBlip>
                <a:blip r:embed="rId2"/>
              </a:buBlip>
            </a:pPr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Petróleos Mexicanos y sus subsidiarias</a:t>
            </a:r>
          </a:p>
          <a:p>
            <a:pPr marL="342900" indent="-342900" defTabSz="685800">
              <a:buClr>
                <a:srgbClr val="669900"/>
              </a:buClr>
              <a:buBlip>
                <a:blip r:embed="rId2"/>
              </a:buBlip>
            </a:pPr>
            <a:endParaRPr lang="es-MX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defTabSz="685800">
              <a:buClr>
                <a:srgbClr val="669900"/>
              </a:buClr>
              <a:buBlip>
                <a:blip r:embed="rId2"/>
              </a:buBlip>
            </a:pPr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Comisión Federal de Electricidad y          sus subsidiarias</a:t>
            </a:r>
          </a:p>
          <a:p>
            <a:pPr marL="285750" indent="-285750" defTabSz="685800">
              <a:lnSpc>
                <a:spcPct val="200000"/>
              </a:lnSpc>
              <a:buClr>
                <a:srgbClr val="336600"/>
              </a:buClr>
              <a:buBlip>
                <a:blip r:embed="rId2"/>
              </a:buBlip>
            </a:pPr>
            <a:r>
              <a:rPr lang="es-MX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Centro Nacional de Control Eléctrico</a:t>
            </a:r>
          </a:p>
          <a:p>
            <a:pPr marL="285750" indent="-285750" defTabSz="685800">
              <a:lnSpc>
                <a:spcPct val="200000"/>
              </a:lnSpc>
              <a:buClr>
                <a:srgbClr val="336600"/>
              </a:buClr>
              <a:buBlip>
                <a:blip r:embed="rId2"/>
              </a:buBlip>
            </a:pPr>
            <a:r>
              <a:rPr lang="es-MX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Centro Nacional de Control del Gas Natural</a:t>
            </a:r>
          </a:p>
          <a:p>
            <a:pPr marL="285750" indent="-285750" defTabSz="685800">
              <a:lnSpc>
                <a:spcPct val="200000"/>
              </a:lnSpc>
              <a:buClr>
                <a:srgbClr val="336600"/>
              </a:buClr>
              <a:buBlip>
                <a:blip r:embed="rId2"/>
              </a:buBlip>
            </a:pPr>
            <a:r>
              <a:rPr lang="es-MX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Aeropuertos y Servicios Auxiliares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52121" y="4306033"/>
            <a:ext cx="3799908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defTabSz="685800">
              <a:lnSpc>
                <a:spcPct val="200000"/>
              </a:lnSpc>
              <a:buClr>
                <a:srgbClr val="336600"/>
              </a:buClr>
              <a:buBlip>
                <a:blip r:embed="rId2"/>
              </a:buBlip>
            </a:pPr>
            <a:r>
              <a:rPr lang="es-MX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Comisión Nacional de Hidrocarburos</a:t>
            </a:r>
          </a:p>
          <a:p>
            <a:pPr marL="285750" indent="-285750" defTabSz="685800">
              <a:lnSpc>
                <a:spcPct val="200000"/>
              </a:lnSpc>
              <a:buClr>
                <a:srgbClr val="336600"/>
              </a:buClr>
              <a:buBlip>
                <a:blip r:embed="rId2"/>
              </a:buBlip>
            </a:pPr>
            <a:r>
              <a:rPr lang="es-MX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Comisión Reguladora de Energía</a:t>
            </a:r>
          </a:p>
          <a:p>
            <a:pPr marL="285750" indent="-285750" defTabSz="685800">
              <a:lnSpc>
                <a:spcPct val="200000"/>
              </a:lnSpc>
              <a:buClr>
                <a:srgbClr val="336600"/>
              </a:buClr>
              <a:buBlip>
                <a:blip r:embed="rId2"/>
              </a:buBlip>
            </a:pPr>
            <a:r>
              <a:rPr lang="es-MX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Comisión Federal de Competencia Económica</a:t>
            </a:r>
          </a:p>
          <a:p>
            <a:pPr marL="285750" indent="-285750" defTabSz="685800">
              <a:lnSpc>
                <a:spcPct val="200000"/>
              </a:lnSpc>
              <a:buClr>
                <a:srgbClr val="336600"/>
              </a:buClr>
              <a:buBlip>
                <a:blip r:embed="rId2"/>
              </a:buBlip>
            </a:pPr>
            <a:r>
              <a:rPr lang="es-MX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Agencia de Seguridad, Energía y Ambiente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4751602" y="4167054"/>
            <a:ext cx="3493322" cy="1046920"/>
          </a:xfrm>
          <a:prstGeom prst="rect">
            <a:avLst/>
          </a:prstGeom>
          <a:ln w="12700">
            <a:solidFill>
              <a:srgbClr val="A62A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s-MX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7965489" y="4365104"/>
            <a:ext cx="858471" cy="7022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>
              <a:defRPr sz="1400" b="1"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200" dirty="0">
                <a:solidFill>
                  <a:schemeClr val="tx1"/>
                </a:solidFill>
              </a:rPr>
              <a:t>Empresas Productivas del Estado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457200" y="2655350"/>
            <a:ext cx="1797833" cy="927815"/>
          </a:xfrm>
          <a:prstGeom prst="rect">
            <a:avLst/>
          </a:prstGeom>
          <a:pattFill prst="pct2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Secretaría de Hacienda y Crédito Público</a:t>
            </a:r>
          </a:p>
          <a:p>
            <a:pPr algn="ctr"/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(SHCP)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2316480" y="2658489"/>
            <a:ext cx="1277488" cy="927815"/>
          </a:xfrm>
          <a:prstGeom prst="rect">
            <a:avLst/>
          </a:prstGeom>
          <a:pattFill prst="pct2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Secretaría de Energía</a:t>
            </a:r>
          </a:p>
          <a:p>
            <a:pPr algn="ctr"/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(SENER)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3693154" y="2660174"/>
            <a:ext cx="1737330" cy="927815"/>
          </a:xfrm>
          <a:prstGeom prst="rect">
            <a:avLst/>
          </a:prstGeom>
          <a:pattFill prst="pct2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Secretaría de Medioambiente y Recursos Naturales</a:t>
            </a:r>
          </a:p>
          <a:p>
            <a:pPr algn="ctr"/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(SEMARNAT)</a:t>
            </a:r>
          </a:p>
        </p:txBody>
      </p:sp>
      <p:sp>
        <p:nvSpPr>
          <p:cNvPr id="62" name="Rectángulo 61"/>
          <p:cNvSpPr/>
          <p:nvPr/>
        </p:nvSpPr>
        <p:spPr>
          <a:xfrm>
            <a:off x="5517737" y="2658489"/>
            <a:ext cx="1495553" cy="927815"/>
          </a:xfrm>
          <a:prstGeom prst="rect">
            <a:avLst/>
          </a:prstGeom>
          <a:pattFill prst="pct2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Secretaria de Economía </a:t>
            </a:r>
          </a:p>
          <a:p>
            <a:pPr algn="ctr"/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(SE) </a:t>
            </a:r>
          </a:p>
        </p:txBody>
      </p:sp>
      <p:sp>
        <p:nvSpPr>
          <p:cNvPr id="63" name="Rectángulo 62"/>
          <p:cNvSpPr/>
          <p:nvPr/>
        </p:nvSpPr>
        <p:spPr>
          <a:xfrm>
            <a:off x="7112475" y="2641130"/>
            <a:ext cx="1495553" cy="927815"/>
          </a:xfrm>
          <a:prstGeom prst="rect">
            <a:avLst/>
          </a:prstGeom>
          <a:pattFill prst="pct2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Secretaria de Desarrollo Agrario y Territorial </a:t>
            </a:r>
          </a:p>
          <a:p>
            <a:pPr algn="ctr"/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(SEDATU)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683568" y="1850633"/>
            <a:ext cx="7756815" cy="369332"/>
          </a:xfrm>
          <a:prstGeom prst="rect">
            <a:avLst/>
          </a:prstGeom>
          <a:solidFill>
            <a:srgbClr val="A62A3C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s-MX" b="1" dirty="0">
                <a:solidFill>
                  <a:prstClr val="white"/>
                </a:solidFill>
                <a:latin typeface="Arial Narrow" panose="020B0606020202030204" pitchFamily="34" charset="0"/>
              </a:rPr>
              <a:t>Principales instituciones públicas a que regulan y participan en el  sector energético 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2. Nuevo Arreglo Institucional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61819" y="3798858"/>
            <a:ext cx="433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A62A3C"/>
                </a:solidFill>
                <a:latin typeface="Arial Narrow" panose="020B0606020202030204" pitchFamily="34" charset="0"/>
              </a:rPr>
              <a:t>Compañías Operadoras del Estado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50826" y="3798858"/>
            <a:ext cx="423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A62A3C"/>
                </a:solidFill>
                <a:latin typeface="Arial Narrow" panose="020B0606020202030204" pitchFamily="34" charset="0"/>
              </a:rPr>
              <a:t>Reguladores independientes</a:t>
            </a:r>
          </a:p>
        </p:txBody>
      </p:sp>
    </p:spTree>
    <p:extLst>
      <p:ext uri="{BB962C8B-B14F-4D97-AF65-F5344CB8AC3E}">
        <p14:creationId xmlns:p14="http://schemas.microsoft.com/office/powerpoint/2010/main" val="247321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67544" y="938176"/>
            <a:ext cx="83529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SzPct val="113000"/>
            </a:pPr>
            <a:r>
              <a:rPr lang="es-MX" sz="2400" dirty="0">
                <a:latin typeface="Arial Narrow" panose="020B0606020202030204" pitchFamily="34" charset="0"/>
              </a:rPr>
              <a:t>México es uno de los principales países en materia energética, por su oferta y consumo.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995936" y="2057748"/>
            <a:ext cx="4690864" cy="282941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rgbClr val="FFFFFF"/>
              </a:solidFill>
              <a:latin typeface="Trebuchet MS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81706"/>
              </p:ext>
            </p:extLst>
          </p:nvPr>
        </p:nvGraphicFramePr>
        <p:xfrm>
          <a:off x="359532" y="2275573"/>
          <a:ext cx="8196147" cy="2530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2865">
                  <a:extLst>
                    <a:ext uri="{9D8B030D-6E8A-4147-A177-3AD203B41FA5}">
                      <a16:colId xmlns:a16="http://schemas.microsoft.com/office/drawing/2014/main" val="2396039842"/>
                    </a:ext>
                  </a:extLst>
                </a:gridCol>
                <a:gridCol w="1039847">
                  <a:extLst>
                    <a:ext uri="{9D8B030D-6E8A-4147-A177-3AD203B41FA5}">
                      <a16:colId xmlns:a16="http://schemas.microsoft.com/office/drawing/2014/main" val="2502842565"/>
                    </a:ext>
                  </a:extLst>
                </a:gridCol>
                <a:gridCol w="1336946">
                  <a:extLst>
                    <a:ext uri="{9D8B030D-6E8A-4147-A177-3AD203B41FA5}">
                      <a16:colId xmlns:a16="http://schemas.microsoft.com/office/drawing/2014/main" val="1892885387"/>
                    </a:ext>
                  </a:extLst>
                </a:gridCol>
                <a:gridCol w="1039847">
                  <a:extLst>
                    <a:ext uri="{9D8B030D-6E8A-4147-A177-3AD203B41FA5}">
                      <a16:colId xmlns:a16="http://schemas.microsoft.com/office/drawing/2014/main" val="661206067"/>
                    </a:ext>
                  </a:extLst>
                </a:gridCol>
                <a:gridCol w="1286642">
                  <a:extLst>
                    <a:ext uri="{9D8B030D-6E8A-4147-A177-3AD203B41FA5}">
                      <a16:colId xmlns:a16="http://schemas.microsoft.com/office/drawing/2014/main" val="1423960771"/>
                    </a:ext>
                  </a:extLst>
                </a:gridCol>
              </a:tblGrid>
              <a:tr h="409249">
                <a:tc>
                  <a:txBody>
                    <a:bodyPr/>
                    <a:lstStyle/>
                    <a:p>
                      <a:pPr marL="342900" indent="-342900" algn="just">
                        <a:buSzPct val="90000"/>
                        <a:buFontTx/>
                        <a:buBlip>
                          <a:blip r:embed="rId2"/>
                        </a:buBlip>
                      </a:pPr>
                      <a:r>
                        <a:rPr kumimoji="0" lang="es-MX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Crudo</a:t>
                      </a:r>
                      <a:endParaRPr lang="es-MX" sz="1400" b="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11°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1,339 MBD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/>
                        <a:t>11°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2,588 MBD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908204"/>
                  </a:ext>
                </a:extLst>
              </a:tr>
              <a:tr h="44645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s-MX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Gas natural</a:t>
                      </a:r>
                      <a:endParaRPr kumimoji="0" lang="es-MX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10°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58 MMtoe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/>
                        <a:t>18°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37 MMtoe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8325178"/>
                  </a:ext>
                </a:extLst>
              </a:tr>
              <a:tr h="446455">
                <a:tc>
                  <a:txBody>
                    <a:bodyPr/>
                    <a:lstStyle/>
                    <a:p>
                      <a:pPr marL="342900" indent="-342900" algn="just" defTabSz="914400" rtl="0" eaLnBrk="1" latinLnBrk="0" hangingPunct="1">
                        <a:buSzPct val="90000"/>
                        <a:buFontTx/>
                        <a:buBlip>
                          <a:blip r:embed="rId2"/>
                        </a:buBlip>
                      </a:pPr>
                      <a:r>
                        <a:rPr kumimoji="0" lang="es-MX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Gas L.P.</a:t>
                      </a:r>
                      <a:endParaRPr kumimoji="0" lang="es-MX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6°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10 MMtoe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/>
                        <a:t>14°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6 MMtoe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6046917"/>
                  </a:ext>
                </a:extLst>
              </a:tr>
              <a:tr h="81954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s-MX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Gasolina, diésel y turbosina</a:t>
                      </a:r>
                      <a:endParaRPr kumimoji="0" lang="es-MX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9°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54 MMtoe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/>
                        <a:t>10°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36 MMtoe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4602270"/>
                  </a:ext>
                </a:extLst>
              </a:tr>
              <a:tr h="409249">
                <a:tc>
                  <a:txBody>
                    <a:bodyPr/>
                    <a:lstStyle/>
                    <a:p>
                      <a:pPr marL="342900" indent="-342900" algn="just" defTabSz="914400" rtl="0" eaLnBrk="1" latinLnBrk="0" hangingPunct="1">
                        <a:buSzPct val="90000"/>
                        <a:buFontTx/>
                        <a:buBlip>
                          <a:blip r:embed="rId2"/>
                        </a:buBlip>
                      </a:pPr>
                      <a:r>
                        <a:rPr kumimoji="0" lang="es-MX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Electricidad</a:t>
                      </a:r>
                      <a:endParaRPr kumimoji="0" lang="es-MX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14°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252 TWh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/>
                        <a:t>13 °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301 TWh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8557942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4392145" y="1904954"/>
            <a:ext cx="1558825" cy="289985"/>
          </a:xfrm>
          <a:prstGeom prst="rect">
            <a:avLst/>
          </a:prstGeom>
          <a:solidFill>
            <a:srgbClr val="A6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FFFF"/>
                </a:solidFill>
                <a:latin typeface="Arial Narrow" panose="020B0606020202030204" pitchFamily="34" charset="0"/>
              </a:rPr>
              <a:t>Consumo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804248" y="1904954"/>
            <a:ext cx="1558825" cy="289985"/>
          </a:xfrm>
          <a:prstGeom prst="rect">
            <a:avLst/>
          </a:prstGeom>
          <a:solidFill>
            <a:srgbClr val="A6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FFFF"/>
                </a:solidFill>
                <a:latin typeface="Arial Narrow" panose="020B0606020202030204" pitchFamily="34" charset="0"/>
              </a:rPr>
              <a:t>Producción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59532" y="5517231"/>
            <a:ext cx="8435280" cy="100739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>
              <a:defRPr sz="1200" b="1"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s-MX" sz="2400" dirty="0"/>
          </a:p>
          <a:p>
            <a:r>
              <a:rPr lang="es-MX" sz="2200" dirty="0">
                <a:solidFill>
                  <a:schemeClr val="tx1"/>
                </a:solidFill>
              </a:rPr>
              <a:t>Por su oferta y consumo global de la energía México ocupa el </a:t>
            </a:r>
          </a:p>
          <a:p>
            <a:r>
              <a:rPr lang="es-MX" sz="2200" dirty="0">
                <a:solidFill>
                  <a:schemeClr val="tx1"/>
                </a:solidFill>
              </a:rPr>
              <a:t>lugar “14°” y “15°” respectivamente </a:t>
            </a:r>
            <a:r>
              <a:rPr lang="es-MX" sz="2200" baseline="30000" dirty="0">
                <a:solidFill>
                  <a:schemeClr val="tx1"/>
                </a:solidFill>
              </a:rPr>
              <a:t>1</a:t>
            </a:r>
          </a:p>
          <a:p>
            <a:r>
              <a:rPr lang="es-MX" sz="2400" dirty="0"/>
              <a:t>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50825" y="4887164"/>
            <a:ext cx="484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solidFill>
                  <a:srgbClr val="000000"/>
                </a:solidFill>
                <a:latin typeface="Arial Narrow" panose="020B0606020202030204" pitchFamily="34" charset="0"/>
              </a:rPr>
              <a:t>Fuente: Agencia Internacional de Energía</a:t>
            </a:r>
          </a:p>
          <a:p>
            <a:r>
              <a:rPr lang="es-MX" sz="900">
                <a:solidFill>
                  <a:srgbClr val="000000"/>
                </a:solidFill>
                <a:latin typeface="Arial Narrow" panose="020B0606020202030204" pitchFamily="34" charset="0"/>
              </a:rPr>
              <a:t>MBD: Miles de barriles diarios; MMtoe, millones de toneladas de petróleo crudo equivalente; twh, tera watt-hora</a:t>
            </a:r>
            <a:endParaRPr lang="es-MX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Conector recto de flecha 4"/>
          <p:cNvCxnSpPr>
            <a:cxnSpLocks/>
          </p:cNvCxnSpPr>
          <p:nvPr/>
        </p:nvCxnSpPr>
        <p:spPr>
          <a:xfrm>
            <a:off x="1713282" y="2492896"/>
            <a:ext cx="2138638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cxnSpLocks/>
          </p:cNvCxnSpPr>
          <p:nvPr/>
        </p:nvCxnSpPr>
        <p:spPr>
          <a:xfrm>
            <a:off x="2307530" y="2924944"/>
            <a:ext cx="1544390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1880810" y="3356992"/>
            <a:ext cx="1971110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cxnSpLocks/>
          </p:cNvCxnSpPr>
          <p:nvPr/>
        </p:nvCxnSpPr>
        <p:spPr>
          <a:xfrm>
            <a:off x="2151438" y="4581128"/>
            <a:ext cx="1698829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cxnSpLocks/>
          </p:cNvCxnSpPr>
          <p:nvPr/>
        </p:nvCxnSpPr>
        <p:spPr>
          <a:xfrm>
            <a:off x="3659813" y="4005064"/>
            <a:ext cx="208695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3. El Sector Energético en México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52499" y="6591356"/>
            <a:ext cx="4848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Arial Narrow" panose="020B0606020202030204" pitchFamily="34" charset="0"/>
              </a:rPr>
              <a:t>1. Fuente: Agencia Internacional de Energía</a:t>
            </a:r>
          </a:p>
        </p:txBody>
      </p:sp>
    </p:spTree>
    <p:extLst>
      <p:ext uri="{BB962C8B-B14F-4D97-AF65-F5344CB8AC3E}">
        <p14:creationId xmlns:p14="http://schemas.microsoft.com/office/powerpoint/2010/main" val="248679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2 Gráfico">
            <a:extLst>
              <a:ext uri="{FF2B5EF4-FFF2-40B4-BE49-F238E27FC236}">
                <a16:creationId xmlns:a16="http://schemas.microsoft.com/office/drawing/2014/main" id="{345D6558-610D-40C9-9D06-B1B5DDABB6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612895"/>
              </p:ext>
            </p:extLst>
          </p:nvPr>
        </p:nvGraphicFramePr>
        <p:xfrm>
          <a:off x="5607051" y="2826373"/>
          <a:ext cx="2605847" cy="827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4. Entorno Económico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70476" y="1522824"/>
            <a:ext cx="424847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0000">
                  <a:lumMod val="65000"/>
                  <a:lumOff val="35000"/>
                </a:srgbClr>
              </a:buClr>
              <a:buSzPct val="100000"/>
              <a:buBlip>
                <a:blip r:embed="rId3"/>
              </a:buBlip>
            </a:pPr>
            <a:r>
              <a:rPr lang="es-MX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El cambio en los precios del crudo </a:t>
            </a:r>
          </a:p>
          <a:p>
            <a:pPr marL="257175" indent="-257175" algn="just">
              <a:lnSpc>
                <a:spcPct val="150000"/>
              </a:lnSpc>
              <a:buClr>
                <a:srgbClr val="000000">
                  <a:lumMod val="65000"/>
                  <a:lumOff val="35000"/>
                </a:srgbClr>
              </a:buClr>
              <a:buSzPct val="100000"/>
              <a:buFont typeface="Wingdings" panose="05000000000000000000" pitchFamily="2" charset="2"/>
              <a:buChar char="§"/>
            </a:pPr>
            <a:endParaRPr lang="es-MX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57175" indent="-257175" algn="just">
              <a:lnSpc>
                <a:spcPct val="150000"/>
              </a:lnSpc>
              <a:buClr>
                <a:srgbClr val="000000">
                  <a:lumMod val="65000"/>
                  <a:lumOff val="35000"/>
                </a:srgbClr>
              </a:buClr>
              <a:buSzPct val="100000"/>
              <a:buFont typeface="Wingdings" panose="05000000000000000000" pitchFamily="2" charset="2"/>
              <a:buChar char="§"/>
            </a:pPr>
            <a:endParaRPr lang="es-MX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>
                  <a:lumMod val="65000"/>
                  <a:lumOff val="35000"/>
                </a:srgbClr>
              </a:buClr>
              <a:buSzPct val="100000"/>
              <a:buBlip>
                <a:blip r:embed="rId3"/>
              </a:buBlip>
            </a:pPr>
            <a:r>
              <a:rPr lang="es-MX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La paridad del peso frente al dólar </a:t>
            </a:r>
          </a:p>
          <a:p>
            <a:pPr marL="342900" indent="-342900" algn="just">
              <a:lnSpc>
                <a:spcPct val="150000"/>
              </a:lnSpc>
              <a:buClr>
                <a:srgbClr val="000000">
                  <a:lumMod val="65000"/>
                  <a:lumOff val="35000"/>
                </a:srgbClr>
              </a:buClr>
              <a:buSzPct val="100000"/>
              <a:buBlip>
                <a:blip r:embed="rId3"/>
              </a:buBlip>
            </a:pPr>
            <a:endParaRPr lang="es-MX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>
                  <a:lumMod val="65000"/>
                  <a:lumOff val="35000"/>
                </a:srgbClr>
              </a:buClr>
              <a:buSzPct val="100000"/>
              <a:buBlip>
                <a:blip r:embed="rId3"/>
              </a:buBlip>
            </a:pPr>
            <a:endParaRPr lang="es-MX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>
                  <a:lumMod val="65000"/>
                  <a:lumOff val="35000"/>
                </a:srgbClr>
              </a:buClr>
              <a:buSzPct val="100000"/>
              <a:buBlip>
                <a:blip r:embed="rId3"/>
              </a:buBlip>
            </a:pPr>
            <a:r>
              <a:rPr lang="es-MX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La disminución en la producción del crudo mexicano. </a:t>
            </a:r>
          </a:p>
          <a:p>
            <a:pPr marL="257175" indent="-257175" algn="just">
              <a:lnSpc>
                <a:spcPct val="150000"/>
              </a:lnSpc>
              <a:buClr>
                <a:srgbClr val="000000">
                  <a:lumMod val="65000"/>
                  <a:lumOff val="35000"/>
                </a:srgbClr>
              </a:buClr>
              <a:buSzPct val="100000"/>
              <a:buFont typeface="Wingdings" panose="05000000000000000000" pitchFamily="2" charset="2"/>
              <a:buChar char="§"/>
            </a:pPr>
            <a:endParaRPr lang="es-MX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467544" y="1124745"/>
            <a:ext cx="8219256" cy="5400600"/>
          </a:xfrm>
          <a:prstGeom prst="rect">
            <a:avLst/>
          </a:prstGeom>
          <a:noFill/>
          <a:ln w="3175">
            <a:solidFill>
              <a:srgbClr val="8A7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 algn="just">
              <a:buFont typeface="Wingdings" panose="05000000000000000000" pitchFamily="2" charset="2"/>
              <a:buChar char="§"/>
            </a:pPr>
            <a:endParaRPr lang="es-MX" sz="900" dirty="0">
              <a:solidFill>
                <a:srgbClr val="000000"/>
              </a:solidFill>
              <a:latin typeface="Trebuchet MS"/>
            </a:endParaRPr>
          </a:p>
          <a:p>
            <a:pPr marL="128588" indent="-128588" algn="just">
              <a:buFont typeface="Wingdings" panose="05000000000000000000" pitchFamily="2" charset="2"/>
              <a:buChar char="§"/>
            </a:pPr>
            <a:endParaRPr lang="es-MX" sz="100" dirty="0">
              <a:solidFill>
                <a:srgbClr val="000000"/>
              </a:solidFill>
              <a:latin typeface="Trebuchet MS"/>
            </a:endParaRPr>
          </a:p>
          <a:p>
            <a:pPr marL="128588" indent="-128588" algn="just">
              <a:buFont typeface="Wingdings" panose="05000000000000000000" pitchFamily="2" charset="2"/>
              <a:buChar char="§"/>
            </a:pPr>
            <a:endParaRPr lang="es-MX" sz="525" dirty="0">
              <a:solidFill>
                <a:srgbClr val="000000"/>
              </a:solidFill>
              <a:latin typeface="Trebuchet MS"/>
            </a:endParaRPr>
          </a:p>
          <a:p>
            <a:pPr marL="128588" indent="-128588" algn="just">
              <a:buFont typeface="Wingdings" panose="05000000000000000000" pitchFamily="2" charset="2"/>
              <a:buChar char="§"/>
            </a:pPr>
            <a:endParaRPr lang="es-MX" sz="825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45454" y="5601434"/>
            <a:ext cx="748883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 lo anterior, se han sumado las restricciones financieras y presupuestales indispensables para contener un entorno económico internacional muy volátil.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532627" y="1357714"/>
            <a:ext cx="2776851" cy="1085532"/>
            <a:chOff x="5532627" y="1396351"/>
            <a:chExt cx="2776851" cy="1085532"/>
          </a:xfrm>
        </p:grpSpPr>
        <p:graphicFrame>
          <p:nvGraphicFramePr>
            <p:cNvPr id="17" name="1 Gráfico">
              <a:extLst>
                <a:ext uri="{FF2B5EF4-FFF2-40B4-BE49-F238E27FC236}">
                  <a16:creationId xmlns:a16="http://schemas.microsoft.com/office/drawing/2014/main" id="{B48C9D8A-5849-48C0-90B4-C712C3481D7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37301945"/>
                </p:ext>
              </p:extLst>
            </p:nvPr>
          </p:nvGraphicFramePr>
          <p:xfrm>
            <a:off x="5532627" y="1396351"/>
            <a:ext cx="2654052" cy="9758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CuadroTexto 6"/>
            <p:cNvSpPr txBox="1"/>
            <p:nvPr/>
          </p:nvSpPr>
          <p:spPr>
            <a:xfrm>
              <a:off x="5889642" y="2253578"/>
              <a:ext cx="409086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25" dirty="0">
                  <a:solidFill>
                    <a:srgbClr val="000000"/>
                  </a:solidFill>
                  <a:latin typeface="Trebuchet MS"/>
                </a:rPr>
                <a:t>2012</a:t>
              </a:r>
              <a:endParaRPr lang="es-MX" sz="1350" dirty="0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7900392" y="2262592"/>
              <a:ext cx="409086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25" dirty="0">
                  <a:solidFill>
                    <a:srgbClr val="000000"/>
                  </a:solidFill>
                  <a:latin typeface="Trebuchet MS"/>
                </a:rPr>
                <a:t>2017</a:t>
              </a:r>
              <a:endParaRPr lang="es-MX" sz="1350" dirty="0">
                <a:solidFill>
                  <a:srgbClr val="000000"/>
                </a:solidFill>
                <a:latin typeface="Trebuchet MS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>
              <a:off x="5935284" y="2204864"/>
              <a:ext cx="2330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onector recto 23"/>
          <p:cNvCxnSpPr/>
          <p:nvPr/>
        </p:nvCxnSpPr>
        <p:spPr>
          <a:xfrm>
            <a:off x="5979462" y="3528102"/>
            <a:ext cx="2330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5532627" y="4154946"/>
            <a:ext cx="2692767" cy="1226545"/>
            <a:chOff x="5526891" y="3886688"/>
            <a:chExt cx="2692767" cy="1378047"/>
          </a:xfrm>
        </p:grpSpPr>
        <p:graphicFrame>
          <p:nvGraphicFramePr>
            <p:cNvPr id="19" name="1 Gráfico">
              <a:extLst>
                <a:ext uri="{FF2B5EF4-FFF2-40B4-BE49-F238E27FC236}">
                  <a16:creationId xmlns:a16="http://schemas.microsoft.com/office/drawing/2014/main" id="{00000000-0008-0000-0000-000002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19814166"/>
                </p:ext>
              </p:extLst>
            </p:nvPr>
          </p:nvGraphicFramePr>
          <p:xfrm>
            <a:off x="5526891" y="3886688"/>
            <a:ext cx="2640494" cy="10923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CuadroTexto 19"/>
            <p:cNvSpPr txBox="1"/>
            <p:nvPr/>
          </p:nvSpPr>
          <p:spPr>
            <a:xfrm>
              <a:off x="5889642" y="5045445"/>
              <a:ext cx="409086" cy="219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25" dirty="0">
                  <a:solidFill>
                    <a:srgbClr val="000000"/>
                  </a:solidFill>
                  <a:latin typeface="Trebuchet MS"/>
                </a:rPr>
                <a:t>2012</a:t>
              </a:r>
              <a:endParaRPr lang="es-MX" sz="1350" dirty="0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810572" y="5041487"/>
              <a:ext cx="409086" cy="21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825" dirty="0">
                  <a:solidFill>
                    <a:srgbClr val="000000"/>
                  </a:solidFill>
                  <a:latin typeface="Trebuchet MS"/>
                </a:rPr>
                <a:t>2017</a:t>
              </a:r>
              <a:endParaRPr lang="es-MX" sz="1350" dirty="0">
                <a:solidFill>
                  <a:srgbClr val="000000"/>
                </a:solidFill>
                <a:latin typeface="Trebuchet MS"/>
              </a:endParaRPr>
            </a:p>
          </p:txBody>
        </p:sp>
        <p:cxnSp>
          <p:nvCxnSpPr>
            <p:cNvPr id="25" name="Conector recto 24"/>
            <p:cNvCxnSpPr/>
            <p:nvPr/>
          </p:nvCxnSpPr>
          <p:spPr>
            <a:xfrm>
              <a:off x="5889642" y="5035940"/>
              <a:ext cx="2330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ángulo 27"/>
          <p:cNvSpPr/>
          <p:nvPr/>
        </p:nvSpPr>
        <p:spPr>
          <a:xfrm>
            <a:off x="5436097" y="1257082"/>
            <a:ext cx="2998188" cy="118616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Rectángulo 30"/>
          <p:cNvSpPr/>
          <p:nvPr/>
        </p:nvSpPr>
        <p:spPr>
          <a:xfrm>
            <a:off x="5436097" y="2639062"/>
            <a:ext cx="2998188" cy="118616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Rectángulo 31"/>
          <p:cNvSpPr/>
          <p:nvPr/>
        </p:nvSpPr>
        <p:spPr>
          <a:xfrm>
            <a:off x="5436097" y="4036161"/>
            <a:ext cx="3044867" cy="131667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5456151" y="3800292"/>
            <a:ext cx="18954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i="1" dirty="0"/>
              <a:t>Fuente: Banxico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436097" y="2406142"/>
            <a:ext cx="45514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i="1" dirty="0"/>
              <a:t>Fuente: Sistema de Información Energética, Secretaría de Energía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436097" y="5350175"/>
            <a:ext cx="45514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i="1" dirty="0"/>
              <a:t>Fuente: Sistema de Información Energética, Secretaría de Energía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5538719" y="1240218"/>
            <a:ext cx="5454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/>
              <a:t>DLS/BL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5532627" y="2659222"/>
            <a:ext cx="6235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/>
              <a:t>$ / DOLAR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532627" y="4029593"/>
            <a:ext cx="6235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/>
              <a:t>MBD</a:t>
            </a:r>
          </a:p>
        </p:txBody>
      </p:sp>
    </p:spTree>
    <p:extLst>
      <p:ext uri="{BB962C8B-B14F-4D97-AF65-F5344CB8AC3E}">
        <p14:creationId xmlns:p14="http://schemas.microsoft.com/office/powerpoint/2010/main" val="334374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4360" y="908720"/>
            <a:ext cx="8435280" cy="43088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continuación sometemos a su consideración los siguientes temas estratégicos:</a:t>
            </a:r>
            <a:endParaRPr lang="es-MX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5. Propuesta de Agenda Temática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033155547"/>
              </p:ext>
            </p:extLst>
          </p:nvPr>
        </p:nvGraphicFramePr>
        <p:xfrm>
          <a:off x="4716016" y="1430356"/>
          <a:ext cx="4176464" cy="515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1990018877"/>
              </p:ext>
            </p:extLst>
          </p:nvPr>
        </p:nvGraphicFramePr>
        <p:xfrm>
          <a:off x="250825" y="1430356"/>
          <a:ext cx="4176464" cy="515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489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4 Rectángulo"/>
          <p:cNvSpPr/>
          <p:nvPr/>
        </p:nvSpPr>
        <p:spPr>
          <a:xfrm>
            <a:off x="250825" y="5411372"/>
            <a:ext cx="8642350" cy="106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3528" y="1196752"/>
            <a:ext cx="259304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Contexto</a:t>
            </a:r>
            <a:endParaRPr lang="es-MX" b="1" dirty="0">
              <a:latin typeface="Arial Narrow" panose="020B0606020202030204" pitchFamily="34" charset="0"/>
            </a:endParaRPr>
          </a:p>
          <a:p>
            <a:pPr algn="ctr"/>
            <a:endParaRPr lang="es-MX" b="1" dirty="0">
              <a:latin typeface="Arial Narrow" panose="020B060602020203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Incremento de precios</a:t>
            </a:r>
          </a:p>
          <a:p>
            <a:pPr marL="742950" lvl="1" indent="-285750">
              <a:buClr>
                <a:schemeClr val="bg1">
                  <a:lumMod val="65000"/>
                </a:schemeClr>
              </a:buClr>
              <a:buSzPct val="80000"/>
              <a:buBlip>
                <a:blip r:embed="rId3"/>
              </a:buBlip>
            </a:pPr>
            <a:r>
              <a:rPr lang="es-MX" dirty="0">
                <a:latin typeface="Arial Narrow" panose="020B0606020202030204" pitchFamily="34" charset="0"/>
              </a:rPr>
              <a:t>Gasolinas y diésel</a:t>
            </a:r>
          </a:p>
          <a:p>
            <a:pPr marL="742950" lvl="1" indent="-285750">
              <a:buClr>
                <a:schemeClr val="bg1">
                  <a:lumMod val="65000"/>
                </a:schemeClr>
              </a:buClr>
              <a:buSzPct val="80000"/>
              <a:buBlip>
                <a:blip r:embed="rId3"/>
              </a:buBlip>
            </a:pPr>
            <a:r>
              <a:rPr lang="es-MX" dirty="0">
                <a:latin typeface="Arial Narrow" panose="020B0606020202030204" pitchFamily="34" charset="0"/>
              </a:rPr>
              <a:t>Gas L.P.</a:t>
            </a:r>
          </a:p>
          <a:p>
            <a:pPr marL="742950" lvl="1" indent="-285750">
              <a:buClr>
                <a:schemeClr val="bg1">
                  <a:lumMod val="65000"/>
                </a:schemeClr>
              </a:buClr>
              <a:buSzPct val="80000"/>
              <a:buBlip>
                <a:blip r:embed="rId3"/>
              </a:buBlip>
            </a:pPr>
            <a:r>
              <a:rPr lang="es-MX" dirty="0">
                <a:latin typeface="Arial Narrow" panose="020B0606020202030204" pitchFamily="34" charset="0"/>
              </a:rPr>
              <a:t>Gas natural</a:t>
            </a:r>
          </a:p>
          <a:p>
            <a:pPr marL="742950" lvl="1" indent="-285750">
              <a:buClr>
                <a:schemeClr val="bg1">
                  <a:lumMod val="65000"/>
                </a:schemeClr>
              </a:buClr>
              <a:buSzPct val="80000"/>
              <a:buBlip>
                <a:blip r:embed="rId3"/>
              </a:buBlip>
            </a:pPr>
            <a:r>
              <a:rPr lang="es-MX" dirty="0">
                <a:latin typeface="Arial Narrow" panose="020B0606020202030204" pitchFamily="34" charset="0"/>
              </a:rPr>
              <a:t>Electricidad</a:t>
            </a:r>
          </a:p>
          <a:p>
            <a:endParaRPr lang="es-MX" dirty="0">
              <a:latin typeface="Arial Narrow" panose="020B060602020203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Liberación de precios de gasolinas y diésel </a:t>
            </a:r>
          </a:p>
          <a:p>
            <a:r>
              <a:rPr lang="es-MX" dirty="0">
                <a:latin typeface="Arial Narrow" panose="020B0606020202030204" pitchFamily="34" charset="0"/>
              </a:rPr>
              <a:t>     (marzo – dic. 2017)</a:t>
            </a:r>
          </a:p>
          <a:p>
            <a:endParaRPr lang="es-MX" dirty="0">
              <a:latin typeface="Arial Narrow" panose="020B0606020202030204" pitchFamily="34" charset="0"/>
            </a:endParaRPr>
          </a:p>
          <a:p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21" name="Pentágono 21"/>
          <p:cNvSpPr/>
          <p:nvPr/>
        </p:nvSpPr>
        <p:spPr>
          <a:xfrm>
            <a:off x="431689" y="5485501"/>
            <a:ext cx="2052079" cy="91379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Autoridades y entidades federales participantes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855214" y="5506610"/>
            <a:ext cx="1588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PEMEX</a:t>
            </a: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CFE</a:t>
            </a: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CENAGAS</a:t>
            </a: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0826" y="91231"/>
            <a:ext cx="8642350" cy="514350"/>
          </a:xfrm>
        </p:spPr>
        <p:txBody>
          <a:bodyPr/>
          <a:lstStyle/>
          <a:p>
            <a:pPr algn="ctr"/>
            <a:r>
              <a:rPr lang="es-MX" dirty="0"/>
              <a:t>Tema I. Liberación de Precios de los Energéticos</a:t>
            </a:r>
          </a:p>
        </p:txBody>
      </p:sp>
      <p:sp>
        <p:nvSpPr>
          <p:cNvPr id="26" name="CuadroTexto 22"/>
          <p:cNvSpPr txBox="1"/>
          <p:nvPr/>
        </p:nvSpPr>
        <p:spPr>
          <a:xfrm>
            <a:off x="6822968" y="5506610"/>
            <a:ext cx="120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ASEA</a:t>
            </a:r>
          </a:p>
        </p:txBody>
      </p:sp>
      <p:sp>
        <p:nvSpPr>
          <p:cNvPr id="27" name="CuadroTexto 22"/>
          <p:cNvSpPr txBox="1"/>
          <p:nvPr/>
        </p:nvSpPr>
        <p:spPr>
          <a:xfrm>
            <a:off x="2887460" y="5506610"/>
            <a:ext cx="1205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SHCP</a:t>
            </a: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SENER</a:t>
            </a: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CRE</a:t>
            </a:r>
          </a:p>
        </p:txBody>
      </p:sp>
      <p:sp>
        <p:nvSpPr>
          <p:cNvPr id="30" name="4 Rectángulo"/>
          <p:cNvSpPr/>
          <p:nvPr/>
        </p:nvSpPr>
        <p:spPr>
          <a:xfrm>
            <a:off x="3286997" y="1347687"/>
            <a:ext cx="2553011" cy="3438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31" name="4 Rectángulo"/>
          <p:cNvSpPr/>
          <p:nvPr/>
        </p:nvSpPr>
        <p:spPr>
          <a:xfrm>
            <a:off x="6211819" y="1347687"/>
            <a:ext cx="2553011" cy="3438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32" name="Rectángulo 9"/>
          <p:cNvSpPr/>
          <p:nvPr/>
        </p:nvSpPr>
        <p:spPr>
          <a:xfrm>
            <a:off x="3668767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Objetivo</a:t>
            </a:r>
          </a:p>
        </p:txBody>
      </p:sp>
      <p:sp>
        <p:nvSpPr>
          <p:cNvPr id="33" name="Rectángulo 10"/>
          <p:cNvSpPr/>
          <p:nvPr/>
        </p:nvSpPr>
        <p:spPr>
          <a:xfrm>
            <a:off x="6604933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Acciones</a:t>
            </a:r>
          </a:p>
        </p:txBody>
      </p:sp>
      <p:sp>
        <p:nvSpPr>
          <p:cNvPr id="34" name="CuadroTexto 11"/>
          <p:cNvSpPr txBox="1"/>
          <p:nvPr/>
        </p:nvSpPr>
        <p:spPr>
          <a:xfrm>
            <a:off x="3391736" y="1681276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Contar con precios competitivos en gasolinas, diésel, gas </a:t>
            </a:r>
            <a:r>
              <a:rPr lang="es-MX" dirty="0" err="1">
                <a:latin typeface="Arial Narrow" panose="020B0606020202030204" pitchFamily="34" charset="0"/>
              </a:rPr>
              <a:t>L.P</a:t>
            </a:r>
            <a:r>
              <a:rPr lang="es-MX" dirty="0">
                <a:latin typeface="Arial Narrow" panose="020B0606020202030204" pitchFamily="34" charset="0"/>
              </a:rPr>
              <a:t>., gas natural y electricidad. </a:t>
            </a:r>
          </a:p>
        </p:txBody>
      </p:sp>
      <p:sp>
        <p:nvSpPr>
          <p:cNvPr id="35" name="CuadroTexto 12"/>
          <p:cNvSpPr txBox="1"/>
          <p:nvPr/>
        </p:nvSpPr>
        <p:spPr>
          <a:xfrm>
            <a:off x="6279508" y="1646876"/>
            <a:ext cx="2485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Apoyar a las Empresas Productivas del Estado y entidades públicas en la comercialización de los energéticos</a:t>
            </a: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endParaRPr lang="es-MX" dirty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Generar condiciones de competitividad en los Estados (adecuación de marco jurídico)</a:t>
            </a:r>
          </a:p>
        </p:txBody>
      </p:sp>
    </p:spTree>
    <p:extLst>
      <p:ext uri="{BB962C8B-B14F-4D97-AF65-F5344CB8AC3E}">
        <p14:creationId xmlns:p14="http://schemas.microsoft.com/office/powerpoint/2010/main" val="365989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Rectángulo"/>
          <p:cNvSpPr/>
          <p:nvPr/>
        </p:nvSpPr>
        <p:spPr>
          <a:xfrm>
            <a:off x="3286997" y="1347687"/>
            <a:ext cx="2553011" cy="3438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6211819" y="1347687"/>
            <a:ext cx="2553011" cy="3438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62A3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68767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Objetivo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604933" y="1187083"/>
            <a:ext cx="1766782" cy="292270"/>
          </a:xfrm>
          <a:prstGeom prst="rect">
            <a:avLst/>
          </a:prstGeom>
          <a:solidFill>
            <a:srgbClr val="A62A3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Acciones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91736" y="1681276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Asegurar el suministro de energéticos con oportunidad, calidad y precio</a:t>
            </a: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endParaRPr lang="es-MX" dirty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Lograr la flexibilidad y balance en la infraestructura de almacenamiento y distribución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279508" y="1646876"/>
            <a:ext cx="24853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Apoyar a las Autoridades Federales en el combate al mercado ilícito de combustibles</a:t>
            </a: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endParaRPr lang="es-MX" dirty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Establecer mecanismos de coordinación con Pemex a nivel estatal en situaciones críticas de suministro.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0826" y="91231"/>
            <a:ext cx="8642350" cy="514350"/>
          </a:xfrm>
        </p:spPr>
        <p:txBody>
          <a:bodyPr/>
          <a:lstStyle/>
          <a:p>
            <a:pPr algn="ctr"/>
            <a:r>
              <a:rPr lang="es-MX" dirty="0"/>
              <a:t>Tema II. Seguridad de Suministro</a:t>
            </a:r>
          </a:p>
        </p:txBody>
      </p:sp>
      <p:sp>
        <p:nvSpPr>
          <p:cNvPr id="18" name="CuadroTexto 1"/>
          <p:cNvSpPr txBox="1"/>
          <p:nvPr/>
        </p:nvSpPr>
        <p:spPr>
          <a:xfrm>
            <a:off x="323528" y="1196752"/>
            <a:ext cx="259304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Contexto</a:t>
            </a:r>
            <a:endParaRPr lang="es-MX" b="1" dirty="0">
              <a:latin typeface="Arial Narrow" panose="020B0606020202030204" pitchFamily="34" charset="0"/>
            </a:endParaRPr>
          </a:p>
          <a:p>
            <a:pPr algn="ctr"/>
            <a:endParaRPr lang="es-MX" b="1" dirty="0">
              <a:latin typeface="Arial Narrow" panose="020B060602020203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Desabasto ocasional de productos energéticos en algunas zonas del país</a:t>
            </a:r>
          </a:p>
          <a:p>
            <a:endParaRPr lang="es-MX" dirty="0">
              <a:latin typeface="Arial Narrow" panose="020B0606020202030204" pitchFamily="34" charset="0"/>
            </a:endParaRPr>
          </a:p>
          <a:p>
            <a:pPr marL="742950" lvl="1" indent="-285750">
              <a:buClr>
                <a:schemeClr val="bg1">
                  <a:lumMod val="65000"/>
                </a:schemeClr>
              </a:buClr>
              <a:buSzPct val="80000"/>
              <a:buBlip>
                <a:blip r:embed="rId3"/>
              </a:buBlip>
            </a:pPr>
            <a:r>
              <a:rPr lang="es-MX" dirty="0">
                <a:latin typeface="Arial Narrow" panose="020B0606020202030204" pitchFamily="34" charset="0"/>
              </a:rPr>
              <a:t>Gasolinas y diésel</a:t>
            </a:r>
          </a:p>
          <a:p>
            <a:pPr marL="742950" lvl="1" indent="-285750">
              <a:buClr>
                <a:schemeClr val="bg1">
                  <a:lumMod val="65000"/>
                </a:schemeClr>
              </a:buClr>
              <a:buSzPct val="80000"/>
              <a:buBlip>
                <a:blip r:embed="rId3"/>
              </a:buBlip>
            </a:pPr>
            <a:r>
              <a:rPr lang="es-MX" dirty="0">
                <a:latin typeface="Arial Narrow" panose="020B0606020202030204" pitchFamily="34" charset="0"/>
              </a:rPr>
              <a:t>Turbosina</a:t>
            </a:r>
          </a:p>
          <a:p>
            <a:pPr marL="742950" lvl="1" indent="-285750">
              <a:buClr>
                <a:schemeClr val="bg1">
                  <a:lumMod val="65000"/>
                </a:schemeClr>
              </a:buClr>
              <a:buSzPct val="80000"/>
              <a:buBlip>
                <a:blip r:embed="rId3"/>
              </a:buBlip>
            </a:pPr>
            <a:r>
              <a:rPr lang="es-MX" dirty="0">
                <a:latin typeface="Arial Narrow" panose="020B0606020202030204" pitchFamily="34" charset="0"/>
              </a:rPr>
              <a:t>Gas natural</a:t>
            </a:r>
          </a:p>
          <a:p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19" name="4 Rectángulo"/>
          <p:cNvSpPr/>
          <p:nvPr/>
        </p:nvSpPr>
        <p:spPr>
          <a:xfrm>
            <a:off x="250825" y="5411372"/>
            <a:ext cx="8642350" cy="106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20" name="Pentágono 21"/>
          <p:cNvSpPr/>
          <p:nvPr/>
        </p:nvSpPr>
        <p:spPr>
          <a:xfrm>
            <a:off x="431689" y="5485501"/>
            <a:ext cx="2052079" cy="91379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Autoridades y entidades federales participantes</a:t>
            </a:r>
          </a:p>
        </p:txBody>
      </p:sp>
      <p:sp>
        <p:nvSpPr>
          <p:cNvPr id="25" name="CuadroTexto 22"/>
          <p:cNvSpPr txBox="1"/>
          <p:nvPr/>
        </p:nvSpPr>
        <p:spPr>
          <a:xfrm>
            <a:off x="4855214" y="5506610"/>
            <a:ext cx="158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PEMEX</a:t>
            </a:r>
          </a:p>
        </p:txBody>
      </p:sp>
      <p:sp>
        <p:nvSpPr>
          <p:cNvPr id="27" name="CuadroTexto 22"/>
          <p:cNvSpPr txBox="1"/>
          <p:nvPr/>
        </p:nvSpPr>
        <p:spPr>
          <a:xfrm>
            <a:off x="2887460" y="5506610"/>
            <a:ext cx="120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SzPct val="85000"/>
              <a:buBlip>
                <a:blip r:embed="rId2"/>
              </a:buBlip>
            </a:pPr>
            <a:r>
              <a:rPr lang="es-MX" dirty="0" err="1">
                <a:latin typeface="Arial Narrow" panose="020B0606020202030204" pitchFamily="34" charset="0"/>
              </a:rPr>
              <a:t>SENER</a:t>
            </a:r>
            <a:endParaRPr lang="es-MX" dirty="0">
              <a:latin typeface="Arial Narrow" panose="020B0606020202030204" pitchFamily="34" charset="0"/>
            </a:endParaRPr>
          </a:p>
          <a:p>
            <a:pPr indent="-285750">
              <a:buSzPct val="85000"/>
              <a:buBlip>
                <a:blip r:embed="rId2"/>
              </a:buBlip>
            </a:pPr>
            <a:r>
              <a:rPr lang="es-MX" dirty="0">
                <a:latin typeface="Arial Narrow" panose="020B0606020202030204" pitchFamily="34" charset="0"/>
              </a:rPr>
              <a:t>CRE</a:t>
            </a:r>
          </a:p>
        </p:txBody>
      </p:sp>
    </p:spTree>
    <p:extLst>
      <p:ext uri="{BB962C8B-B14F-4D97-AF65-F5344CB8AC3E}">
        <p14:creationId xmlns:p14="http://schemas.microsoft.com/office/powerpoint/2010/main" val="3240234974"/>
      </p:ext>
    </p:extLst>
  </p:cSld>
  <p:clrMapOvr>
    <a:masterClrMapping/>
  </p:clrMapOvr>
</p:sld>
</file>

<file path=ppt/theme/theme1.xml><?xml version="1.0" encoding="utf-8"?>
<a:theme xmlns:a="http://schemas.openxmlformats.org/drawingml/2006/main" name="pemex">
  <a:themeElements>
    <a:clrScheme name="Personalizado 17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0C0C0"/>
      </a:accent1>
      <a:accent2>
        <a:srgbClr val="C0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8A742E"/>
      </a:accent6>
      <a:hlink>
        <a:srgbClr val="CC3300"/>
      </a:hlink>
      <a:folHlink>
        <a:srgbClr val="5F5F5F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me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7300"/>
        </a:accent6>
        <a:hlink>
          <a:srgbClr val="CC33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1624</Words>
  <Application>Microsoft Office PowerPoint</Application>
  <PresentationFormat>Presentación en pantalla (4:3)</PresentationFormat>
  <Paragraphs>358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Calibri</vt:lpstr>
      <vt:lpstr>Rambla</vt:lpstr>
      <vt:lpstr>Sunset-Serial</vt:lpstr>
      <vt:lpstr>Sunset-Serial DB</vt:lpstr>
      <vt:lpstr>Times New Roman</vt:lpstr>
      <vt:lpstr>Trebuchet MS</vt:lpstr>
      <vt:lpstr>Wingdings</vt:lpstr>
      <vt:lpstr>pemex</vt:lpstr>
      <vt:lpstr>Conferencia Nacional de Gobernadores  (CONAGO)</vt:lpstr>
      <vt:lpstr>Contenido</vt:lpstr>
      <vt:lpstr>1. Reforma Energética</vt:lpstr>
      <vt:lpstr>2. Nuevo Arreglo Institucional</vt:lpstr>
      <vt:lpstr>3. El Sector Energético en México</vt:lpstr>
      <vt:lpstr>4. Entorno Económico </vt:lpstr>
      <vt:lpstr>5. Propuesta de Agenda Temática</vt:lpstr>
      <vt:lpstr>Tema I. Liberación de Precios de los Energéticos</vt:lpstr>
      <vt:lpstr>Tema II. Seguridad de Suministro</vt:lpstr>
      <vt:lpstr>Tema III. Temporadas Abiertas de  Capacidad de Almacenamiento y Transporte</vt:lpstr>
      <vt:lpstr>Tema IV. Nueva Infraestructura Energética</vt:lpstr>
      <vt:lpstr>Tema V. Contratos de Exploración y Extracción</vt:lpstr>
      <vt:lpstr>Tema VI. Contenido Nacional y Desarrollo de Proveedores</vt:lpstr>
      <vt:lpstr>Tema VII. Sinergias Proyectos de Electricidad</vt:lpstr>
      <vt:lpstr>Tema VIII. Energías Limpias</vt:lpstr>
      <vt:lpstr>Tema IX. Eficiencia Energética y Protección al   Medio Ambiente</vt:lpstr>
      <vt:lpstr>Tema X. Proyectos de Energía en Zonas Económicas Especiales (ZEE)</vt:lpstr>
      <vt:lpstr>Mecanismos de Coordinación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Fortalecimiento de Infraestructura de Almacenamiento</dc:title>
  <dc:creator/>
  <cp:keywords>DEP Campeche</cp:keywords>
  <cp:lastModifiedBy/>
  <cp:revision>1151</cp:revision>
  <cp:lastPrinted>2016-11-24T02:10:34Z</cp:lastPrinted>
  <dcterms:created xsi:type="dcterms:W3CDTF">2015-01-20T16:37:02Z</dcterms:created>
  <dcterms:modified xsi:type="dcterms:W3CDTF">2017-02-21T00:17:47Z</dcterms:modified>
</cp:coreProperties>
</file>