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3" r:id="rId6"/>
    <p:sldId id="259" r:id="rId7"/>
    <p:sldId id="272" r:id="rId8"/>
    <p:sldId id="260" r:id="rId9"/>
    <p:sldId id="274" r:id="rId10"/>
    <p:sldId id="261" r:id="rId11"/>
    <p:sldId id="262" r:id="rId12"/>
    <p:sldId id="275" r:id="rId13"/>
    <p:sldId id="280" r:id="rId14"/>
    <p:sldId id="264" r:id="rId15"/>
    <p:sldId id="276" r:id="rId16"/>
    <p:sldId id="266" r:id="rId17"/>
    <p:sldId id="277" r:id="rId18"/>
    <p:sldId id="267" r:id="rId19"/>
    <p:sldId id="278" r:id="rId20"/>
    <p:sldId id="268" r:id="rId21"/>
    <p:sldId id="269" r:id="rId22"/>
    <p:sldId id="279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99"/>
    <a:srgbClr val="9900CC"/>
    <a:srgbClr val="FFCC00"/>
    <a:srgbClr val="85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79" autoAdjust="0"/>
  </p:normalViewPr>
  <p:slideViewPr>
    <p:cSldViewPr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04793680331842E-2"/>
          <c:y val="8.0674727897617177E-2"/>
          <c:w val="0.9576836659352661"/>
          <c:h val="0.7734319842598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1995-2000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Migrantes interestatales</c:v>
                </c:pt>
                <c:pt idx="1">
                  <c:v>Migrantes intraestatales</c:v>
                </c:pt>
                <c:pt idx="2">
                  <c:v>Migrantes internos 
(totales)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3.58</c:v>
                </c:pt>
                <c:pt idx="1">
                  <c:v>2.3299999999999987</c:v>
                </c:pt>
                <c:pt idx="2">
                  <c:v>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7-4FF5-9242-91BF4145C97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2005-2010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Migrantes interestatales</c:v>
                </c:pt>
                <c:pt idx="1">
                  <c:v>Migrantes intraestatales</c:v>
                </c:pt>
                <c:pt idx="2">
                  <c:v>Migrantes internos 
(totales)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3.29</c:v>
                </c:pt>
                <c:pt idx="1">
                  <c:v>3.1</c:v>
                </c:pt>
                <c:pt idx="2">
                  <c:v>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7-4FF5-9242-91BF4145C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87584"/>
        <c:axId val="108793856"/>
      </c:barChart>
      <c:catAx>
        <c:axId val="1067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793856"/>
        <c:crosses val="autoZero"/>
        <c:auto val="1"/>
        <c:lblAlgn val="ctr"/>
        <c:lblOffset val="100"/>
        <c:noMultiLvlLbl val="0"/>
      </c:catAx>
      <c:valAx>
        <c:axId val="1087938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s-MX" b="0"/>
                  <a:t>Millones</a:t>
                </a:r>
              </a:p>
            </c:rich>
          </c:tx>
          <c:layout>
            <c:manualLayout>
              <c:xMode val="edge"/>
              <c:yMode val="edge"/>
              <c:x val="2.0208981409473047E-2"/>
              <c:y val="1.83317445015070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787584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6.2517937821723601E-2"/>
          <c:y val="7.9024821614802718E-2"/>
          <c:w val="0.23214231983483324"/>
          <c:h val="0.129999444506166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D74FEA-B516-42F7-A002-0FD56F0071D0}" type="datetimeFigureOut">
              <a:rPr lang="es-MX" smtClean="0"/>
              <a:pPr/>
              <a:t>04/12/2018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7E9CE8-D32E-44CE-B46C-495CB1F3D7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Conago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4211960" cy="2664296"/>
          </a:xfrm>
          <a:prstGeom prst="rect">
            <a:avLst/>
          </a:prstGeom>
        </p:spPr>
      </p:pic>
      <p:pic>
        <p:nvPicPr>
          <p:cNvPr id="5" name="0 Imagen" descr="desarrollo-social-y-pueblos-indigena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256" y="0"/>
            <a:ext cx="2232248" cy="1916832"/>
          </a:xfrm>
          <a:prstGeom prst="rect">
            <a:avLst/>
          </a:prstGeom>
        </p:spPr>
      </p:pic>
      <p:sp>
        <p:nvSpPr>
          <p:cNvPr id="35842" name="AutoShape 2" descr="Logotipo de la CONA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844" name="AutoShape 4" descr="Logotipo de la CONA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23592" y="2507412"/>
            <a:ext cx="7272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INSTALACIÓN DE LA COMISIÓN DE DESARROLLO SOCIAL Y PUEBLOS INDÍGENAS</a:t>
            </a:r>
            <a:endParaRPr lang="es-MX" sz="3200" dirty="0">
              <a:solidFill>
                <a:srgbClr val="99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27848" y="42930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85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Junio 19,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75850" y="2539104"/>
          <a:ext cx="5040630" cy="1465961"/>
        </p:xfrm>
        <a:graphic>
          <a:graphicData uri="http://schemas.openxmlformats.org/drawingml/2006/table">
            <a:tbl>
              <a:tblPr/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ADMINSISTRACIÓN</a:t>
                      </a:r>
                      <a:endParaRPr lang="es-MX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GASTO SOCIAL</a:t>
                      </a:r>
                      <a:endParaRPr lang="es-MX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(Miles de millones de pesos)</a:t>
                      </a:r>
                      <a:endParaRPr lang="es-MX" sz="1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1995 – 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1,942.2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2001 – 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4,440.7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2007 –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8,323.2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2012 –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13,184.1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524000" y="65973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/>
              <a:t>Centro de Estudios de Finanzas Públicas de la Cámara de Diputados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03512" y="2780929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alibri" pitchFamily="34" charset="0"/>
              </a:rPr>
              <a:t>MONTO DESTINADO AL DESARROLLO SOCIAL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24000" y="414908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Fortalecimiento de las reglas y mecanismos de operación</a:t>
            </a:r>
          </a:p>
          <a:p>
            <a:endParaRPr lang="es-MX" b="1" dirty="0">
              <a:latin typeface="Calibri" pitchFamily="34" charset="0"/>
            </a:endParaRPr>
          </a:p>
          <a:p>
            <a:pPr marL="361950" indent="-180975"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Visión regional, </a:t>
            </a:r>
          </a:p>
          <a:p>
            <a:pPr marL="361950" indent="-180975"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Adecuándolas a las diversas realidades nacionales, y</a:t>
            </a:r>
          </a:p>
          <a:p>
            <a:pPr marL="361950" indent="-180975"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Determinar los montos, formas, tiempos y recursos en el momento y en el lugar adecuado.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600056" y="5818038"/>
            <a:ext cx="3923928" cy="923330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USO DE LA TECNOLOGÍA PARA UBICAR LOS REZAGOS Y LOS BENEFICIARIOS EN UN REGISTRO NACIONAL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367808" y="2636912"/>
            <a:ext cx="792088" cy="115212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DESARROLLO SOCIAL</a:t>
            </a:r>
          </a:p>
        </p:txBody>
      </p:sp>
      <p:pic>
        <p:nvPicPr>
          <p:cNvPr id="16" name="15 Imagen" descr="Des Social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2024" y="1"/>
            <a:ext cx="2272792" cy="1396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4" name="3 Imagen" descr="pobreza urbana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29F89"/>
              </a:clrFrom>
              <a:clrTo>
                <a:srgbClr val="C29F8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2063552" y="1916832"/>
            <a:ext cx="7992888" cy="475252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35730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INCLUSIÓN URBANA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4" name="3 Imagen" descr="pobreza urbana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29F89"/>
              </a:clrFrom>
              <a:clrTo>
                <a:srgbClr val="C29F8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30000" contrast="-40000"/>
          </a:blip>
          <a:stretch>
            <a:fillRect/>
          </a:stretch>
        </p:blipFill>
        <p:spPr>
          <a:xfrm>
            <a:off x="5880206" y="0"/>
            <a:ext cx="2376034" cy="14127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75520" y="2396208"/>
            <a:ext cx="84969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b="1" dirty="0">
                <a:latin typeface="Calibri" pitchFamily="34" charset="0"/>
              </a:rPr>
              <a:t>Zonas urbanas = Mayores contrastes y desigualdades</a:t>
            </a:r>
            <a:endParaRPr lang="es-MX" sz="1900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75520" y="2828256"/>
            <a:ext cx="84969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b="1" dirty="0">
                <a:latin typeface="Calibri" pitchFamily="34" charset="0"/>
              </a:rPr>
              <a:t>Más del 50% de los mexicanos en pobreza viven en Zonas Urbanas</a:t>
            </a:r>
            <a:endParaRPr lang="es-MX" sz="1900" b="1" dirty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INCLUSIÓN URBANA</a:t>
            </a:r>
          </a:p>
        </p:txBody>
      </p:sp>
      <p:sp>
        <p:nvSpPr>
          <p:cNvPr id="18" name="8 CuadroTexto">
            <a:extLst>
              <a:ext uri="{FF2B5EF4-FFF2-40B4-BE49-F238E27FC236}">
                <a16:creationId xmlns:a16="http://schemas.microsoft.com/office/drawing/2014/main" id="{E143BA8A-9641-42BF-8A4B-8101D3733681}"/>
              </a:ext>
            </a:extLst>
          </p:cNvPr>
          <p:cNvSpPr txBox="1"/>
          <p:nvPr/>
        </p:nvSpPr>
        <p:spPr>
          <a:xfrm>
            <a:off x="3534780" y="673489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En las próximas décadas, buena parte del crecimiento demográfico en México será urbano. </a:t>
            </a:r>
          </a:p>
          <a:p>
            <a:pPr algn="ctr"/>
            <a:r>
              <a:rPr lang="es-MX" i="1" dirty="0"/>
              <a:t>Se pasará de 384 ciudades a 961 en 2030, en las que se concentrará 83.2% de la población nacional, probablemente sea la población pobre la que predominará</a:t>
            </a:r>
            <a:endParaRPr lang="es-MX" dirty="0"/>
          </a:p>
        </p:txBody>
      </p:sp>
      <p:sp>
        <p:nvSpPr>
          <p:cNvPr id="20" name="9 CuadroTexto">
            <a:extLst>
              <a:ext uri="{FF2B5EF4-FFF2-40B4-BE49-F238E27FC236}">
                <a16:creationId xmlns:a16="http://schemas.microsoft.com/office/drawing/2014/main" id="{EB73CAE2-574C-4646-98D8-D806F8885BF2}"/>
              </a:ext>
            </a:extLst>
          </p:cNvPr>
          <p:cNvSpPr txBox="1"/>
          <p:nvPr/>
        </p:nvSpPr>
        <p:spPr>
          <a:xfrm>
            <a:off x="8435752" y="661178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Fuente: ONU-</a:t>
            </a:r>
            <a:r>
              <a:rPr lang="es-MX" sz="1000" b="1" dirty="0" err="1"/>
              <a:t>Habitat</a:t>
            </a:r>
            <a:r>
              <a:rPr lang="es-MX" sz="1000" b="1" dirty="0"/>
              <a:t> - CONAPO</a:t>
            </a:r>
          </a:p>
        </p:txBody>
      </p:sp>
      <p:sp>
        <p:nvSpPr>
          <p:cNvPr id="22" name="8 CuadroTexto">
            <a:extLst>
              <a:ext uri="{FF2B5EF4-FFF2-40B4-BE49-F238E27FC236}">
                <a16:creationId xmlns:a16="http://schemas.microsoft.com/office/drawing/2014/main" id="{9E2FBE99-4B6B-4634-B2CB-424F80750743}"/>
              </a:ext>
            </a:extLst>
          </p:cNvPr>
          <p:cNvSpPr txBox="1"/>
          <p:nvPr/>
        </p:nvSpPr>
        <p:spPr>
          <a:xfrm>
            <a:off x="1812032" y="4336068"/>
            <a:ext cx="2627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s-MX" sz="1900" b="1" dirty="0">
                <a:latin typeface="Calibri" pitchFamily="34" charset="0"/>
              </a:rPr>
              <a:t>   Hacinamiento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s-MX" sz="1900" b="1" dirty="0">
                <a:latin typeface="Calibri" pitchFamily="34" charset="0"/>
              </a:rPr>
              <a:t>   Falta de Servicios</a:t>
            </a:r>
          </a:p>
        </p:txBody>
      </p:sp>
      <p:sp>
        <p:nvSpPr>
          <p:cNvPr id="23" name="13 CuadroTexto">
            <a:extLst>
              <a:ext uri="{FF2B5EF4-FFF2-40B4-BE49-F238E27FC236}">
                <a16:creationId xmlns:a16="http://schemas.microsoft.com/office/drawing/2014/main" id="{B77D1212-2C73-4482-8620-9346F278D3CE}"/>
              </a:ext>
            </a:extLst>
          </p:cNvPr>
          <p:cNvSpPr txBox="1"/>
          <p:nvPr/>
        </p:nvSpPr>
        <p:spPr>
          <a:xfrm>
            <a:off x="1847528" y="4984140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s-MX" sz="1900" b="1" dirty="0">
                <a:latin typeface="Calibri" pitchFamily="34" charset="0"/>
              </a:rPr>
              <a:t>  Mala Alimentación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s-MX" sz="1900" b="1" dirty="0">
                <a:latin typeface="Calibri" pitchFamily="34" charset="0"/>
              </a:rPr>
              <a:t>  Falta de espacios educativos</a:t>
            </a:r>
          </a:p>
        </p:txBody>
      </p:sp>
      <p:sp>
        <p:nvSpPr>
          <p:cNvPr id="25" name="16 CuadroTexto">
            <a:extLst>
              <a:ext uri="{FF2B5EF4-FFF2-40B4-BE49-F238E27FC236}">
                <a16:creationId xmlns:a16="http://schemas.microsoft.com/office/drawing/2014/main" id="{CD0836B2-F2A3-4D64-9E4F-5BC5CC785B01}"/>
              </a:ext>
            </a:extLst>
          </p:cNvPr>
          <p:cNvSpPr txBox="1"/>
          <p:nvPr/>
        </p:nvSpPr>
        <p:spPr>
          <a:xfrm>
            <a:off x="1487488" y="38320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POBREZA URBANA</a:t>
            </a:r>
          </a:p>
        </p:txBody>
      </p:sp>
      <p:sp>
        <p:nvSpPr>
          <p:cNvPr id="26" name="17 CuadroTexto">
            <a:extLst>
              <a:ext uri="{FF2B5EF4-FFF2-40B4-BE49-F238E27FC236}">
                <a16:creationId xmlns:a16="http://schemas.microsoft.com/office/drawing/2014/main" id="{8B3627B1-4AB2-47AF-8DC0-FEC90621B0D4}"/>
              </a:ext>
            </a:extLst>
          </p:cNvPr>
          <p:cNvSpPr txBox="1"/>
          <p:nvPr/>
        </p:nvSpPr>
        <p:spPr>
          <a:xfrm>
            <a:off x="5916488" y="3212977"/>
            <a:ext cx="4248472" cy="64633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>
                <a:latin typeface="Adobe Caslon Pro Bold" pitchFamily="18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 pitchFamily="34" charset="0"/>
              </a:rPr>
              <a:t>Migrantes internos, </a:t>
            </a:r>
          </a:p>
          <a:p>
            <a:r>
              <a:rPr lang="es-MX" dirty="0">
                <a:solidFill>
                  <a:prstClr val="black"/>
                </a:solidFill>
                <a:latin typeface="Calibri" pitchFamily="34" charset="0"/>
              </a:rPr>
              <a:t>1995-2000 y 2005-2010</a:t>
            </a:r>
          </a:p>
        </p:txBody>
      </p:sp>
      <p:graphicFrame>
        <p:nvGraphicFramePr>
          <p:cNvPr id="28" name="19 Gráfico">
            <a:extLst>
              <a:ext uri="{FF2B5EF4-FFF2-40B4-BE49-F238E27FC236}">
                <a16:creationId xmlns:a16="http://schemas.microsoft.com/office/drawing/2014/main" id="{D993C644-B54C-4E4C-931E-55E0D8C44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696102"/>
              </p:ext>
            </p:extLst>
          </p:nvPr>
        </p:nvGraphicFramePr>
        <p:xfrm>
          <a:off x="5412432" y="3789040"/>
          <a:ext cx="4896036" cy="260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3">
            <a:extLst>
              <a:ext uri="{FF2B5EF4-FFF2-40B4-BE49-F238E27FC236}">
                <a16:creationId xmlns:a16="http://schemas.microsoft.com/office/drawing/2014/main" id="{0F69F3C9-C33D-49D0-818E-FC268103C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424" y="6381328"/>
            <a:ext cx="55081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MX" sz="1000" dirty="0">
                <a:solidFill>
                  <a:prstClr val="black"/>
                </a:solidFill>
                <a:latin typeface="Calibri" pitchFamily="34" charset="0"/>
              </a:rPr>
              <a:t>Fuente: Estimaciones del CONAPO con base en el INEGI, XII Censo General de Población y Vivienda 2000, y Censo de Población y Vivienda 2010.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4" name="3 Imagen" descr="pobreza urbana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29F89"/>
              </a:clrFrom>
              <a:clrTo>
                <a:srgbClr val="C29F8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30000" contrast="-40000"/>
          </a:blip>
          <a:stretch>
            <a:fillRect/>
          </a:stretch>
        </p:blipFill>
        <p:spPr>
          <a:xfrm>
            <a:off x="5880206" y="0"/>
            <a:ext cx="2376034" cy="141277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INCLUSIÓN URBANA</a:t>
            </a:r>
          </a:p>
        </p:txBody>
      </p:sp>
      <p:sp>
        <p:nvSpPr>
          <p:cNvPr id="18" name="8 CuadroTexto">
            <a:extLst>
              <a:ext uri="{FF2B5EF4-FFF2-40B4-BE49-F238E27FC236}">
                <a16:creationId xmlns:a16="http://schemas.microsoft.com/office/drawing/2014/main" id="{E143BA8A-9641-42BF-8A4B-8101D3733681}"/>
              </a:ext>
            </a:extLst>
          </p:cNvPr>
          <p:cNvSpPr txBox="1"/>
          <p:nvPr/>
        </p:nvSpPr>
        <p:spPr>
          <a:xfrm>
            <a:off x="2819636" y="2974803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EN LAS PRÓXIMAS DÉCADAS, BUENA PARTE DEL CRECIMIENTO DEMOGRÁFICO EN MÉXICO SERÁ URBANO</a:t>
            </a:r>
          </a:p>
          <a:p>
            <a:pPr algn="ctr"/>
            <a:endParaRPr lang="es-MX" b="1" i="1" dirty="0"/>
          </a:p>
          <a:p>
            <a:pPr algn="ctr"/>
            <a:r>
              <a:rPr lang="es-MX" b="1" i="1" dirty="0"/>
              <a:t>PASARÁ DE 384 CIUDADES A 961 EN 2030, EN LAS QUE SE CONCENTRARÁ 83.2% DE LA POBLACIÓN NACIONAL, PROBABLEMENTE SEA LA POBLACIÓN POBRE LA QUE PREDOMINARÁ</a:t>
            </a:r>
            <a:endParaRPr lang="es-MX" b="1" dirty="0"/>
          </a:p>
        </p:txBody>
      </p:sp>
      <p:sp>
        <p:nvSpPr>
          <p:cNvPr id="20" name="9 CuadroTexto">
            <a:extLst>
              <a:ext uri="{FF2B5EF4-FFF2-40B4-BE49-F238E27FC236}">
                <a16:creationId xmlns:a16="http://schemas.microsoft.com/office/drawing/2014/main" id="{EB73CAE2-574C-4646-98D8-D806F8885BF2}"/>
              </a:ext>
            </a:extLst>
          </p:cNvPr>
          <p:cNvSpPr txBox="1"/>
          <p:nvPr/>
        </p:nvSpPr>
        <p:spPr>
          <a:xfrm>
            <a:off x="8435752" y="661178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Fuente: ONU-</a:t>
            </a:r>
            <a:r>
              <a:rPr lang="es-MX" sz="1000" b="1" dirty="0" err="1"/>
              <a:t>Habitat</a:t>
            </a:r>
            <a:r>
              <a:rPr lang="es-MX" sz="1000" b="1" dirty="0"/>
              <a:t> - CONAPO</a:t>
            </a:r>
          </a:p>
        </p:txBody>
      </p:sp>
    </p:spTree>
    <p:extLst>
      <p:ext uri="{BB962C8B-B14F-4D97-AF65-F5344CB8AC3E}">
        <p14:creationId xmlns:p14="http://schemas.microsoft.com/office/powerpoint/2010/main" val="395597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Seguridad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7C7F8"/>
              </a:clrFrom>
              <a:clrTo>
                <a:srgbClr val="07C7F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30000"/>
          </a:blip>
          <a:stretch>
            <a:fillRect/>
          </a:stretch>
        </p:blipFill>
        <p:spPr>
          <a:xfrm>
            <a:off x="1847529" y="2348880"/>
            <a:ext cx="8524877" cy="3384376"/>
          </a:xfrm>
          <a:prstGeom prst="rect">
            <a:avLst/>
          </a:prstGeom>
        </p:spPr>
      </p:pic>
      <p:pic>
        <p:nvPicPr>
          <p:cNvPr id="2" name="1 Imagen" descr="Conago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357301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SEGURIDAD HUMANA Y DESARROLLO SOCIAL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4" name="3 Imagen" descr="Seguridad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7C7F8"/>
              </a:clrFrom>
              <a:clrTo>
                <a:srgbClr val="07C7F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30000"/>
          </a:blip>
          <a:stretch>
            <a:fillRect/>
          </a:stretch>
        </p:blipFill>
        <p:spPr>
          <a:xfrm>
            <a:off x="5601792" y="44624"/>
            <a:ext cx="3014488" cy="119675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063552" y="3552983"/>
            <a:ext cx="8136904" cy="1015663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LA VIOLENCIA Y LA PERCEPCIÓN DE INSEGURIDAD, LIMITAN LAS CAPACIDADES Y LIBERTADES DE LA POBLACIÓN Y SU ACCESO A LOS DERECHOS SOCIALES.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47528" y="5301208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PREVENCIÓN DEL DELITO, CREAR LAS CONDICIONES POLÍTICAS Y SOCIALES QUE PERMITAN EL BUEN DESARROLLO DE LA COMUNIDAD Y SUS INTEGRANTES, FUNCIÓN CLAVE EN EL COMBATE A LA VIOLENCIA.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SEGURIDAD URBANA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66DC453E-5BA0-4DF8-A4DF-19243D956161}"/>
              </a:ext>
            </a:extLst>
          </p:cNvPr>
          <p:cNvSpPr txBox="1"/>
          <p:nvPr/>
        </p:nvSpPr>
        <p:spPr>
          <a:xfrm>
            <a:off x="3235350" y="241696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Seguridad y desarrollo principales retos, intrínsecamente relacionados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8" name="7 Imagen" descr="Indigenas2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79576" y="1580796"/>
            <a:ext cx="7632848" cy="5088565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285293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PUEBLOS INDÍGENAS </a:t>
            </a:r>
          </a:p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endParaRPr lang="es-MX" sz="4400" b="1" dirty="0">
              <a:latin typeface="Calibri" pitchFamily="34" charset="0"/>
            </a:endParaRPr>
          </a:p>
          <a:p>
            <a:pPr algn="ctr">
              <a:buClr>
                <a:srgbClr val="990000"/>
              </a:buClr>
            </a:pPr>
            <a:r>
              <a:rPr lang="es-MX" sz="4400" b="1" dirty="0">
                <a:latin typeface="Calibri" pitchFamily="34" charset="0"/>
              </a:rPr>
              <a:t>DEL SIGLO XXI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8" name="7 Imagen" descr="Indigenas2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6240016" y="1"/>
            <a:ext cx="2016224" cy="1331746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PUEBLOS INDÍGENAS S. XXI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95B05BD0-F505-4DFC-A5E6-811547A7BACA}"/>
              </a:ext>
            </a:extLst>
          </p:cNvPr>
          <p:cNvSpPr txBox="1"/>
          <p:nvPr/>
        </p:nvSpPr>
        <p:spPr>
          <a:xfrm>
            <a:off x="2567608" y="3391832"/>
            <a:ext cx="4320480" cy="1477328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Las condiciones de marginación y discriminación se agravan por desplazamientos a zonas urbanas en búsqueda de nuevas oportunidades o de seguridad.</a:t>
            </a:r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C2CF180B-CFF7-4A25-B956-0EE238697E4B}"/>
              </a:ext>
            </a:extLst>
          </p:cNvPr>
          <p:cNvSpPr txBox="1"/>
          <p:nvPr/>
        </p:nvSpPr>
        <p:spPr>
          <a:xfrm>
            <a:off x="6888088" y="3886596"/>
            <a:ext cx="2880320" cy="36933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URBES MULTIÉTNICAS</a:t>
            </a:r>
          </a:p>
        </p:txBody>
      </p:sp>
      <p:sp>
        <p:nvSpPr>
          <p:cNvPr id="18" name="12 CuadroTexto">
            <a:extLst>
              <a:ext uri="{FF2B5EF4-FFF2-40B4-BE49-F238E27FC236}">
                <a16:creationId xmlns:a16="http://schemas.microsoft.com/office/drawing/2014/main" id="{87FEE6D3-7809-432D-B754-B565E6529E02}"/>
              </a:ext>
            </a:extLst>
          </p:cNvPr>
          <p:cNvSpPr txBox="1"/>
          <p:nvPr/>
        </p:nvSpPr>
        <p:spPr>
          <a:xfrm>
            <a:off x="1919536" y="5704220"/>
            <a:ext cx="8208912" cy="677108"/>
          </a:xfrm>
          <a:prstGeom prst="rect">
            <a:avLst/>
          </a:prstGeom>
          <a:noFill/>
          <a:ln w="57150">
            <a:solidFill>
              <a:srgbClr val="99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/>
              <a:t>VISIÓN 2030: NINGÚN INDÍGENA SE ENCUENTRE EN POBREZA EXTREMA Y DESAPARECIDO LAS BRECHAS DE</a:t>
            </a:r>
          </a:p>
        </p:txBody>
      </p:sp>
      <p:sp>
        <p:nvSpPr>
          <p:cNvPr id="19" name="9 CuadroTexto">
            <a:extLst>
              <a:ext uri="{FF2B5EF4-FFF2-40B4-BE49-F238E27FC236}">
                <a16:creationId xmlns:a16="http://schemas.microsoft.com/office/drawing/2014/main" id="{592EDB74-FEFF-4E41-ABDF-F708D1DC84C3}"/>
              </a:ext>
            </a:extLst>
          </p:cNvPr>
          <p:cNvSpPr txBox="1"/>
          <p:nvPr/>
        </p:nvSpPr>
        <p:spPr>
          <a:xfrm>
            <a:off x="2279576" y="24115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 pleno Siglo XXI, PERSISTE LA DESIGUALDAD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2038268" y="1844824"/>
            <a:ext cx="8162189" cy="4464496"/>
            <a:chOff x="251520" y="1556792"/>
            <a:chExt cx="8162189" cy="4464496"/>
          </a:xfrm>
        </p:grpSpPr>
        <p:pic>
          <p:nvPicPr>
            <p:cNvPr id="4" name="3 Imagen" descr="Telecom5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30000"/>
            </a:blip>
            <a:stretch>
              <a:fillRect/>
            </a:stretch>
          </p:blipFill>
          <p:spPr>
            <a:xfrm>
              <a:off x="251520" y="1556792"/>
              <a:ext cx="8162189" cy="4464496"/>
            </a:xfrm>
            <a:prstGeom prst="rect">
              <a:avLst/>
            </a:prstGeom>
          </p:spPr>
        </p:pic>
        <p:pic>
          <p:nvPicPr>
            <p:cNvPr id="7" name="6 Imagen" descr="Telecom4.jp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30000"/>
            </a:blip>
            <a:stretch>
              <a:fillRect/>
            </a:stretch>
          </p:blipFill>
          <p:spPr>
            <a:xfrm>
              <a:off x="4932040" y="1556792"/>
              <a:ext cx="3456384" cy="1942048"/>
            </a:xfrm>
            <a:prstGeom prst="rect">
              <a:avLst/>
            </a:prstGeom>
          </p:spPr>
        </p:pic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24000" y="357301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TELECOMUNICACIONES Y DESARROLLO SOCIAL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grpSp>
        <p:nvGrpSpPr>
          <p:cNvPr id="5" name="7 Grupo"/>
          <p:cNvGrpSpPr/>
          <p:nvPr/>
        </p:nvGrpSpPr>
        <p:grpSpPr>
          <a:xfrm>
            <a:off x="6023993" y="0"/>
            <a:ext cx="2689581" cy="1340768"/>
            <a:chOff x="251520" y="1556792"/>
            <a:chExt cx="8162189" cy="4464496"/>
          </a:xfrm>
        </p:grpSpPr>
        <p:pic>
          <p:nvPicPr>
            <p:cNvPr id="4" name="3 Imagen" descr="Telecom5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30000"/>
            </a:blip>
            <a:stretch>
              <a:fillRect/>
            </a:stretch>
          </p:blipFill>
          <p:spPr>
            <a:xfrm>
              <a:off x="251520" y="1556792"/>
              <a:ext cx="8162189" cy="4464496"/>
            </a:xfrm>
            <a:prstGeom prst="rect">
              <a:avLst/>
            </a:prstGeom>
          </p:spPr>
        </p:pic>
        <p:pic>
          <p:nvPicPr>
            <p:cNvPr id="7" name="6 Imagen" descr="Telecom4.jp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30000"/>
            </a:blip>
            <a:stretch>
              <a:fillRect/>
            </a:stretch>
          </p:blipFill>
          <p:spPr>
            <a:xfrm>
              <a:off x="4932040" y="1556792"/>
              <a:ext cx="3456384" cy="1942048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1775520" y="24928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El acceso a internet es de vital importancia en la época actual, y en México, un derecho constitucional.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991544" y="3789040"/>
            <a:ext cx="201622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Calibri" pitchFamily="34" charset="0"/>
              </a:rPr>
              <a:t>BRECHA DIGITAL 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07568" y="5085184"/>
            <a:ext cx="7848872" cy="707886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Calibri" pitchFamily="34" charset="0"/>
              </a:rPr>
              <a:t>Considerar los impactos y beneficios sociales de las </a:t>
            </a:r>
            <a:r>
              <a:rPr lang="es-MX" sz="2000" b="1" dirty="0" err="1">
                <a:latin typeface="Calibri" pitchFamily="34" charset="0"/>
              </a:rPr>
              <a:t>TIC’s</a:t>
            </a:r>
            <a:r>
              <a:rPr lang="es-MX" sz="2000" b="1" dirty="0">
                <a:latin typeface="Calibri" pitchFamily="34" charset="0"/>
              </a:rPr>
              <a:t> y establecer políticas públicas para uso de estas tecnologías en el Desarrollo Social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TELECOMUNICACIONES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583832" y="3789040"/>
            <a:ext cx="561662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Calibri" pitchFamily="34" charset="0"/>
              </a:rPr>
              <a:t>CAUSA DE EXCLUSIÓN Y DE OTRAS DESIGUALDADES</a:t>
            </a:r>
          </a:p>
        </p:txBody>
      </p:sp>
      <p:sp>
        <p:nvSpPr>
          <p:cNvPr id="21" name="20 Flecha derecha"/>
          <p:cNvSpPr/>
          <p:nvPr/>
        </p:nvSpPr>
        <p:spPr>
          <a:xfrm>
            <a:off x="4007768" y="4005064"/>
            <a:ext cx="432048" cy="14401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4283968" cy="2736304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264" y="0"/>
            <a:ext cx="2160240" cy="191683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3592" y="2855838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TEMÁTICA Y PROGRAMA DE TRABAJO</a:t>
            </a:r>
            <a:endParaRPr lang="es-MX" sz="3200" dirty="0">
              <a:solidFill>
                <a:srgbClr val="99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583832" y="2492897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Representante por cada estado, preferentemente los Coordinadores del Gabinete Social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03512" y="468623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alibri" pitchFamily="34" charset="0"/>
              </a:rPr>
              <a:t>MESAS DE TRABAJO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03713" y="3933056"/>
          <a:ext cx="6963901" cy="2640334"/>
        </p:xfrm>
        <a:graphic>
          <a:graphicData uri="http://schemas.openxmlformats.org/drawingml/2006/table">
            <a:tbl>
              <a:tblPr/>
              <a:tblGrid>
                <a:gridCol w="345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EJE TEMÁTICO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ENTIDAD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FECHA 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Desarrollo Regional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Quintana Roo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31 de agosto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Desarrollo Social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Guanajuato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13 de septiembre</a:t>
                      </a:r>
                      <a:endParaRPr lang="es-MX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Inclusión Urbana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Estado de México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27 de septiembre</a:t>
                      </a:r>
                      <a:endParaRPr lang="es-MX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Telecomunicaciones y Desarrollo Social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Oaxaca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11 de octubre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Seguridad </a:t>
                      </a:r>
                      <a:r>
                        <a:rPr lang="es-MX" sz="1400" b="1" baseline="0" dirty="0">
                          <a:latin typeface="Arial"/>
                          <a:ea typeface="Calibri"/>
                          <a:cs typeface="Times New Roman"/>
                        </a:rPr>
                        <a:t> Humana </a:t>
                      </a: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y Desarrollo Social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Guerrero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26 de octubre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Pueblos Indígenas del S XXI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Ciudad de México o Sonora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9 de noviembre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Presentación de la Agenda México para el Desarrollo Social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Ciudad de México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23 de noviembre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91544" y="249289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GRUPO DE TRABAJO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3791744" y="2564904"/>
            <a:ext cx="648072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itchFamily="34" charset="0"/>
            </a:endParaRPr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4817858" y="3122966"/>
            <a:ext cx="576064" cy="612068"/>
          </a:xfrm>
          <a:prstGeom prst="bentUpArrow">
            <a:avLst>
              <a:gd name="adj1" fmla="val 33267"/>
              <a:gd name="adj2" fmla="val 31614"/>
              <a:gd name="adj3" fmla="val 25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447928" y="3393868"/>
            <a:ext cx="500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Calibri" pitchFamily="34" charset="0"/>
              </a:rPr>
              <a:t>Metodología, reuniones técnicas, fechas y lugares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991544" y="314096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alibri" pitchFamily="34" charset="0"/>
              </a:rPr>
              <a:t>1 de Agosto 2018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PLAN DE TRABAJO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7568" y="2855928"/>
            <a:ext cx="7920880" cy="2352952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Calibri" pitchFamily="34" charset="0"/>
              </a:rPr>
              <a:t>LOS RESULTADOS DE ESTE MECANISMO DE PARTICIPACIÓN SERÁN EXPUESTOS Y CONCILIADOS CON LA PRÓXIMA ADMINISTRACIÓN FEDERAL Y LA PRÓXIMA LEGISLATURA FEDERAL PARA QUE ESTÉN CONSIDERADOS EN EL PLAN NACIONAL DE DESARROLLO 2018-2024 Y EN LA PRÓXIMA AGENDA LEGISLATIVA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PLAN DE TRABAJO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4211960" cy="2664296"/>
          </a:xfrm>
          <a:prstGeom prst="rect">
            <a:avLst/>
          </a:prstGeom>
        </p:spPr>
      </p:pic>
      <p:pic>
        <p:nvPicPr>
          <p:cNvPr id="5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256" y="0"/>
            <a:ext cx="2232248" cy="1916832"/>
          </a:xfrm>
          <a:prstGeom prst="rect">
            <a:avLst/>
          </a:prstGeom>
        </p:spPr>
      </p:pic>
      <p:sp>
        <p:nvSpPr>
          <p:cNvPr id="35842" name="AutoShape 2" descr="Logotipo de la CONA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844" name="AutoShape 4" descr="Logotipo de la CONA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23592" y="2507412"/>
            <a:ext cx="7272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INSTALACIÓN DE LA COMISIÓN DE DESARROLLO SOCIAL Y PUEBLOS INDÍGENAS</a:t>
            </a:r>
            <a:endParaRPr lang="es-MX" sz="3200" dirty="0">
              <a:solidFill>
                <a:srgbClr val="99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27848" y="42930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85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Junio 19, 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11524" y="2780846"/>
            <a:ext cx="284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Calibri" pitchFamily="34" charset="0"/>
              </a:rPr>
              <a:t>AGENDA COMÚN CON VISIÓN DE ESTADO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04012" y="2852853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MEJORAR LAS CONDICIONES DE BIENESTAR DE LAS ACTUALES Y FUTURAS GENERACIONES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04012" y="2420805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COMBATIR LAS DESIGUALDADES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57618" y="42930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latin typeface="Calibri" pitchFamily="34" charset="0"/>
              </a:rPr>
              <a:t>DIVERSIDAD SOCIAL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279576" y="50131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latin typeface="Calibri" pitchFamily="34" charset="0"/>
              </a:rPr>
              <a:t>DIVERSIDAD ECONÓMICA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91544" y="57239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latin typeface="Calibri" pitchFamily="34" charset="0"/>
              </a:rPr>
              <a:t>DIVERSIDAD PRODUCTIVA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312024" y="47251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DIVERSIDAD REGIONAL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672064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DIVERSIDAD AMBIENTAL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960096" y="6093296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itchFamily="34" charset="0"/>
              </a:rPr>
              <a:t>DIVERSIDAD POBLACIONAL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4727848" y="2852936"/>
            <a:ext cx="1260140" cy="79208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3" name="22 Conector recto"/>
          <p:cNvCxnSpPr>
            <a:stCxn id="13" idx="1"/>
            <a:endCxn id="10" idx="3"/>
          </p:cNvCxnSpPr>
          <p:nvPr/>
        </p:nvCxnSpPr>
        <p:spPr>
          <a:xfrm flipH="1" flipV="1">
            <a:off x="5159896" y="5908630"/>
            <a:ext cx="180020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2" idx="1"/>
            <a:endCxn id="10" idx="3"/>
          </p:cNvCxnSpPr>
          <p:nvPr/>
        </p:nvCxnSpPr>
        <p:spPr>
          <a:xfrm flipH="1">
            <a:off x="5159896" y="5557882"/>
            <a:ext cx="1512168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2" idx="1"/>
            <a:endCxn id="9" idx="3"/>
          </p:cNvCxnSpPr>
          <p:nvPr/>
        </p:nvCxnSpPr>
        <p:spPr>
          <a:xfrm flipH="1" flipV="1">
            <a:off x="5447928" y="5197842"/>
            <a:ext cx="12241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11" idx="1"/>
            <a:endCxn id="9" idx="3"/>
          </p:cNvCxnSpPr>
          <p:nvPr/>
        </p:nvCxnSpPr>
        <p:spPr>
          <a:xfrm flipH="1">
            <a:off x="5447928" y="4909810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1" idx="1"/>
            <a:endCxn id="8" idx="3"/>
          </p:cNvCxnSpPr>
          <p:nvPr/>
        </p:nvCxnSpPr>
        <p:spPr>
          <a:xfrm flipH="1" flipV="1">
            <a:off x="5825970" y="4477762"/>
            <a:ext cx="48605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>
            <a:off x="6906090" y="6223956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Elipse"/>
          <p:cNvSpPr/>
          <p:nvPr/>
        </p:nvSpPr>
        <p:spPr>
          <a:xfrm>
            <a:off x="5158360" y="5854624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6560064" y="5503876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Elipse"/>
          <p:cNvSpPr/>
          <p:nvPr/>
        </p:nvSpPr>
        <p:spPr>
          <a:xfrm>
            <a:off x="5393922" y="5143836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Elipse"/>
          <p:cNvSpPr/>
          <p:nvPr/>
        </p:nvSpPr>
        <p:spPr>
          <a:xfrm>
            <a:off x="6258018" y="4855804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Elipse"/>
          <p:cNvSpPr/>
          <p:nvPr/>
        </p:nvSpPr>
        <p:spPr>
          <a:xfrm>
            <a:off x="5771964" y="4401108"/>
            <a:ext cx="108012" cy="108012"/>
          </a:xfrm>
          <a:prstGeom prst="ellips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AGENDA TEMÁTICA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315580" y="2442368"/>
            <a:ext cx="7560840" cy="4154984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DESARROLLO REGIONAL</a:t>
            </a: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endParaRPr lang="es-MX" sz="2400" b="1" dirty="0">
              <a:latin typeface="Calibri" pitchFamily="34" charset="0"/>
            </a:endParaRP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DESARROLLO SOCIAL</a:t>
            </a: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endParaRPr lang="es-MX" sz="2400" b="1" dirty="0">
              <a:latin typeface="Calibri" pitchFamily="34" charset="0"/>
            </a:endParaRP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INCLUSIÓN URBANA</a:t>
            </a: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endParaRPr lang="es-MX" sz="2400" b="1" dirty="0">
              <a:latin typeface="Calibri" pitchFamily="34" charset="0"/>
            </a:endParaRP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SEGURIDAD HUMANA Y DESARROLLO SOCIAL</a:t>
            </a: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endParaRPr lang="es-MX" sz="2400" b="1" dirty="0">
              <a:latin typeface="Calibri" pitchFamily="34" charset="0"/>
            </a:endParaRP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PUEBLOS INDÍGENAS DEL S XXI</a:t>
            </a: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endParaRPr lang="es-MX" sz="2400" b="1" dirty="0">
              <a:latin typeface="Calibri" pitchFamily="34" charset="0"/>
            </a:endParaRPr>
          </a:p>
          <a:p>
            <a:pPr marL="342900" indent="-342900">
              <a:buClr>
                <a:srgbClr val="990000"/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Calibri" pitchFamily="34" charset="0"/>
              </a:rPr>
              <a:t>TELECOMUNICACIONES Y DESARROLLO SOCIAL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13 Imagen" descr="Rep Me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1624" y="1955338"/>
            <a:ext cx="6507960" cy="490266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488504" y="391041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DESARROLLO REGIONAL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pic>
        <p:nvPicPr>
          <p:cNvPr id="7" name="6 Imagen" descr="Rep Me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504" y="1"/>
            <a:ext cx="1907704" cy="1437137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DESARROLLO REGIONAL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11921" y="4449248"/>
            <a:ext cx="122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Calibri" pitchFamily="34" charset="0"/>
              </a:rPr>
              <a:t>GOBIERNO</a:t>
            </a:r>
          </a:p>
          <a:p>
            <a:pPr algn="ctr"/>
            <a:r>
              <a:rPr lang="es-MX" b="1" dirty="0">
                <a:latin typeface="Calibri" pitchFamily="34" charset="0"/>
              </a:rPr>
              <a:t>LOCAL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8167296" y="4581129"/>
            <a:ext cx="953040" cy="1018069"/>
            <a:chOff x="4754916" y="4319971"/>
            <a:chExt cx="953040" cy="1018069"/>
          </a:xfrm>
        </p:grpSpPr>
        <p:sp>
          <p:nvSpPr>
            <p:cNvPr id="34" name="33 Triángulo isósceles"/>
            <p:cNvSpPr/>
            <p:nvPr/>
          </p:nvSpPr>
          <p:spPr>
            <a:xfrm rot="17381756">
              <a:off x="4586471" y="4488416"/>
              <a:ext cx="1018069" cy="681180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36 CuadroTexto"/>
            <p:cNvSpPr txBox="1"/>
            <p:nvPr/>
          </p:nvSpPr>
          <p:spPr>
            <a:xfrm rot="17505870">
              <a:off x="5168064" y="479483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Salud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7178512" y="5301208"/>
            <a:ext cx="1095043" cy="1296144"/>
            <a:chOff x="3727231" y="5125825"/>
            <a:chExt cx="1095043" cy="1296144"/>
          </a:xfrm>
        </p:grpSpPr>
        <p:sp>
          <p:nvSpPr>
            <p:cNvPr id="33" name="32 Triángulo isósceles"/>
            <p:cNvSpPr/>
            <p:nvPr/>
          </p:nvSpPr>
          <p:spPr>
            <a:xfrm>
              <a:off x="3756691" y="5125825"/>
              <a:ext cx="1018069" cy="681180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727231" y="5775638"/>
              <a:ext cx="1095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Medio </a:t>
              </a:r>
            </a:p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ambiente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6037740" y="4586826"/>
            <a:ext cx="1193453" cy="1506470"/>
            <a:chOff x="2524756" y="4278827"/>
            <a:chExt cx="1193453" cy="1506470"/>
          </a:xfrm>
        </p:grpSpPr>
        <p:sp>
          <p:nvSpPr>
            <p:cNvPr id="32" name="31 Triángulo isósceles"/>
            <p:cNvSpPr/>
            <p:nvPr/>
          </p:nvSpPr>
          <p:spPr>
            <a:xfrm rot="4088899">
              <a:off x="2868584" y="4447272"/>
              <a:ext cx="1018069" cy="681180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38 CuadroTexto"/>
            <p:cNvSpPr txBox="1"/>
            <p:nvPr/>
          </p:nvSpPr>
          <p:spPr>
            <a:xfrm rot="4044250">
              <a:off x="2135868" y="4750077"/>
              <a:ext cx="14241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Participación</a:t>
              </a:r>
            </a:p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Social</a:t>
              </a: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7687757" y="3629144"/>
            <a:ext cx="1421939" cy="879976"/>
            <a:chOff x="4236476" y="3261690"/>
            <a:chExt cx="1421939" cy="879976"/>
          </a:xfrm>
        </p:grpSpPr>
        <p:sp>
          <p:nvSpPr>
            <p:cNvPr id="18" name="17 Triángulo isósceles"/>
            <p:cNvSpPr/>
            <p:nvPr/>
          </p:nvSpPr>
          <p:spPr>
            <a:xfrm rot="13286813">
              <a:off x="4236476" y="3460486"/>
              <a:ext cx="1018069" cy="681180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35 CuadroTexto"/>
            <p:cNvSpPr txBox="1"/>
            <p:nvPr/>
          </p:nvSpPr>
          <p:spPr>
            <a:xfrm rot="2520587">
              <a:off x="4510280" y="3261690"/>
              <a:ext cx="1148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Educación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6216026" y="3573016"/>
            <a:ext cx="1229616" cy="1064064"/>
            <a:chOff x="2802538" y="3272919"/>
            <a:chExt cx="1229616" cy="1064064"/>
          </a:xfrm>
        </p:grpSpPr>
        <p:sp>
          <p:nvSpPr>
            <p:cNvPr id="31" name="30 Triángulo isósceles"/>
            <p:cNvSpPr/>
            <p:nvPr/>
          </p:nvSpPr>
          <p:spPr>
            <a:xfrm rot="8090623">
              <a:off x="3182529" y="3487359"/>
              <a:ext cx="1018069" cy="681180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39 CuadroTexto"/>
            <p:cNvSpPr txBox="1"/>
            <p:nvPr/>
          </p:nvSpPr>
          <p:spPr>
            <a:xfrm rot="18947612">
              <a:off x="2802538" y="3272919"/>
              <a:ext cx="101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990000"/>
                  </a:solidFill>
                  <a:latin typeface="Calibri" pitchFamily="34" charset="0"/>
                </a:rPr>
                <a:t>Vivienda</a:t>
              </a:r>
            </a:p>
          </p:txBody>
        </p:sp>
      </p:grpSp>
      <p:sp>
        <p:nvSpPr>
          <p:cNvPr id="25" name="9 CuadroTexto">
            <a:extLst>
              <a:ext uri="{FF2B5EF4-FFF2-40B4-BE49-F238E27FC236}">
                <a16:creationId xmlns:a16="http://schemas.microsoft.com/office/drawing/2014/main" id="{D781FEC2-0064-4E1A-B36D-AB657521A1CB}"/>
              </a:ext>
            </a:extLst>
          </p:cNvPr>
          <p:cNvSpPr txBox="1"/>
          <p:nvPr/>
        </p:nvSpPr>
        <p:spPr>
          <a:xfrm>
            <a:off x="6384032" y="221894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Evaluar condiciones, necesidades, ciudadanas, aspiraciones y regiones</a:t>
            </a:r>
          </a:p>
        </p:txBody>
      </p:sp>
      <p:sp>
        <p:nvSpPr>
          <p:cNvPr id="26" name="10 CuadroTexto">
            <a:extLst>
              <a:ext uri="{FF2B5EF4-FFF2-40B4-BE49-F238E27FC236}">
                <a16:creationId xmlns:a16="http://schemas.microsoft.com/office/drawing/2014/main" id="{0FEAE22E-A8EF-4D53-B62F-D86EBE0ADB2D}"/>
              </a:ext>
            </a:extLst>
          </p:cNvPr>
          <p:cNvSpPr txBox="1"/>
          <p:nvPr/>
        </p:nvSpPr>
        <p:spPr>
          <a:xfrm>
            <a:off x="1847528" y="234888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GOBIERNOS ESTATALES</a:t>
            </a:r>
          </a:p>
        </p:txBody>
      </p:sp>
      <p:sp>
        <p:nvSpPr>
          <p:cNvPr id="27" name="11 Flecha derecha">
            <a:extLst>
              <a:ext uri="{FF2B5EF4-FFF2-40B4-BE49-F238E27FC236}">
                <a16:creationId xmlns:a16="http://schemas.microsoft.com/office/drawing/2014/main" id="{94B3E84B-10E8-4295-B585-09B2CE6432DB}"/>
              </a:ext>
            </a:extLst>
          </p:cNvPr>
          <p:cNvSpPr/>
          <p:nvPr/>
        </p:nvSpPr>
        <p:spPr>
          <a:xfrm>
            <a:off x="3647728" y="2348880"/>
            <a:ext cx="504056" cy="648072"/>
          </a:xfrm>
          <a:prstGeom prst="rightArrow">
            <a:avLst>
              <a:gd name="adj1" fmla="val 50000"/>
              <a:gd name="adj2" fmla="val 7456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12 CuadroTexto">
            <a:extLst>
              <a:ext uri="{FF2B5EF4-FFF2-40B4-BE49-F238E27FC236}">
                <a16:creationId xmlns:a16="http://schemas.microsoft.com/office/drawing/2014/main" id="{FB9F063D-B9CD-4D97-B638-7AD73739E2A9}"/>
              </a:ext>
            </a:extLst>
          </p:cNvPr>
          <p:cNvSpPr txBox="1"/>
          <p:nvPr/>
        </p:nvSpPr>
        <p:spPr>
          <a:xfrm>
            <a:off x="4223792" y="24836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Piezas Clave</a:t>
            </a:r>
          </a:p>
        </p:txBody>
      </p:sp>
      <p:sp>
        <p:nvSpPr>
          <p:cNvPr id="29" name="15 Flecha derecha">
            <a:extLst>
              <a:ext uri="{FF2B5EF4-FFF2-40B4-BE49-F238E27FC236}">
                <a16:creationId xmlns:a16="http://schemas.microsoft.com/office/drawing/2014/main" id="{40B3D3D6-8B55-4AC7-B970-48A6654495E4}"/>
              </a:ext>
            </a:extLst>
          </p:cNvPr>
          <p:cNvSpPr/>
          <p:nvPr/>
        </p:nvSpPr>
        <p:spPr>
          <a:xfrm>
            <a:off x="5807968" y="2348880"/>
            <a:ext cx="504056" cy="648072"/>
          </a:xfrm>
          <a:prstGeom prst="rightArrow">
            <a:avLst>
              <a:gd name="adj1" fmla="val 50000"/>
              <a:gd name="adj2" fmla="val 7456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16 Flecha derecha">
            <a:extLst>
              <a:ext uri="{FF2B5EF4-FFF2-40B4-BE49-F238E27FC236}">
                <a16:creationId xmlns:a16="http://schemas.microsoft.com/office/drawing/2014/main" id="{B29E538E-1581-4C08-8B9C-D9A597608729}"/>
              </a:ext>
            </a:extLst>
          </p:cNvPr>
          <p:cNvSpPr/>
          <p:nvPr/>
        </p:nvSpPr>
        <p:spPr>
          <a:xfrm rot="5400000">
            <a:off x="2531604" y="2960948"/>
            <a:ext cx="576064" cy="648072"/>
          </a:xfrm>
          <a:prstGeom prst="rightArrow">
            <a:avLst>
              <a:gd name="adj1" fmla="val 50000"/>
              <a:gd name="adj2" fmla="val 6855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17 CuadroTexto">
            <a:extLst>
              <a:ext uri="{FF2B5EF4-FFF2-40B4-BE49-F238E27FC236}">
                <a16:creationId xmlns:a16="http://schemas.microsoft.com/office/drawing/2014/main" id="{EB59447A-D17C-40E0-B76B-B06180AD0CCD}"/>
              </a:ext>
            </a:extLst>
          </p:cNvPr>
          <p:cNvSpPr txBox="1"/>
          <p:nvPr/>
        </p:nvSpPr>
        <p:spPr>
          <a:xfrm>
            <a:off x="1847528" y="36641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Agentes activos y articuladores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ago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919536" y="256490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</a:rPr>
              <a:t>COORDINACIÓN REGIONAL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927648" y="3356993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Calibri" pitchFamily="34" charset="0"/>
              </a:rPr>
              <a:t>Mecanismos de planeación, diseño, formulación y operación de programas y presupuestos con transparencia y rendición de cuentas.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27648" y="5013177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Calibri" pitchFamily="34" charset="0"/>
              </a:rPr>
              <a:t>Que permitan generar políticas públicas regionales incluyentes con una visión más allá de lo localista y apunten hacia una agenda común de prioridades nacionales.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15 Flecha a la derecha con muesca"/>
          <p:cNvSpPr/>
          <p:nvPr/>
        </p:nvSpPr>
        <p:spPr>
          <a:xfrm>
            <a:off x="1919536" y="3501008"/>
            <a:ext cx="936104" cy="86409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 la derecha con muesca"/>
          <p:cNvSpPr/>
          <p:nvPr/>
        </p:nvSpPr>
        <p:spPr>
          <a:xfrm>
            <a:off x="1919536" y="5085184"/>
            <a:ext cx="936104" cy="86409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DESARROLLO REGIONAL</a:t>
            </a:r>
          </a:p>
        </p:txBody>
      </p:sp>
      <p:pic>
        <p:nvPicPr>
          <p:cNvPr id="19" name="18 Imagen" descr="Rep Me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504" y="1"/>
            <a:ext cx="1907704" cy="14371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Des Social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5520" y="1484785"/>
            <a:ext cx="8681504" cy="5334925"/>
          </a:xfrm>
          <a:prstGeom prst="rect">
            <a:avLst/>
          </a:prstGeom>
        </p:spPr>
      </p:pic>
      <p:pic>
        <p:nvPicPr>
          <p:cNvPr id="2" name="1 Imagen" descr="Conago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35730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990000"/>
              </a:buClr>
              <a:buFont typeface="Arial" pitchFamily="34" charset="0"/>
              <a:buChar char="•"/>
            </a:pPr>
            <a:r>
              <a:rPr lang="es-MX" sz="4400" b="1" dirty="0">
                <a:latin typeface="Calibri" pitchFamily="34" charset="0"/>
              </a:rPr>
              <a:t>DESARROLLO SOCIAL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Des Social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2024" y="1"/>
            <a:ext cx="2272792" cy="1396668"/>
          </a:xfrm>
          <a:prstGeom prst="rect">
            <a:avLst/>
          </a:prstGeom>
        </p:spPr>
      </p:pic>
      <p:pic>
        <p:nvPicPr>
          <p:cNvPr id="2" name="1 Imagen" descr="Conago (1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459432"/>
            <a:ext cx="3851920" cy="2448272"/>
          </a:xfrm>
          <a:prstGeom prst="rect">
            <a:avLst/>
          </a:prstGeom>
        </p:spPr>
      </p:pic>
      <p:pic>
        <p:nvPicPr>
          <p:cNvPr id="3" name="0 Imagen" descr="desarrollo-social-y-pueblos-indigena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9966" y="0"/>
            <a:ext cx="1852538" cy="16288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775520" y="299695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alibri" pitchFamily="34" charset="0"/>
              </a:rPr>
              <a:t>TRANSFORMACIONES ESTRUCTURALES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75520" y="3861048"/>
            <a:ext cx="274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alibri" pitchFamily="34" charset="0"/>
              </a:rPr>
              <a:t>PARTICIPACIÓN DE LA SOCIEDAD  CIVIL - GOBIERNO ABIERTO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712116" y="2421717"/>
            <a:ext cx="547260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Protección social,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Elevar los estándares laborales,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Mejorar la calidad de los servicios,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Garantizar la equidad de género,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Reconocer los derechos multiculturales de los pueblos indígenas,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Mejorar la seguridad ciudadana,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Proteger el medio ambiente, </a:t>
            </a:r>
          </a:p>
          <a:p>
            <a:pPr marL="174625" indent="-174625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es-MX" b="1" dirty="0">
                <a:latin typeface="Calibri" pitchFamily="34" charset="0"/>
              </a:rPr>
              <a:t>Ampliar la cobertura de las tecnologías de la información y comunicación.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1371546"/>
            <a:ext cx="9144000" cy="46166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AGENDA MÉXICO PARA EL DESARROLLO SOCIAL</a:t>
            </a:r>
            <a:endParaRPr lang="es-MX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95600" y="5982380"/>
            <a:ext cx="7524328" cy="584775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INCLUSIÓN COMO VALOR FUNDAMENTAL</a:t>
            </a:r>
          </a:p>
          <a:p>
            <a:pPr algn="ctr"/>
            <a:r>
              <a:rPr lang="es-MX" sz="1600" b="1" dirty="0"/>
              <a:t>ERRADICANDO LA DISCRIMINACIÓN DE CUALQUIER TIPO</a:t>
            </a:r>
            <a:endParaRPr lang="es-MX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11824" y="1835532"/>
            <a:ext cx="3240360" cy="369332"/>
          </a:xfrm>
          <a:prstGeom prst="rect">
            <a:avLst/>
          </a:prstGeom>
          <a:solidFill>
            <a:schemeClr val="bg2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90000"/>
                </a:solidFill>
                <a:latin typeface="Calibri" pitchFamily="34" charset="0"/>
              </a:rPr>
              <a:t>DESARROLLO SOCIAL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ersonalizado 1">
      <a:dk1>
        <a:sysClr val="windowText" lastClr="000000"/>
      </a:dk1>
      <a:lt1>
        <a:sysClr val="window" lastClr="FFFFFF"/>
      </a:lt1>
      <a:dk2>
        <a:srgbClr val="4E3B30"/>
      </a:dk2>
      <a:lt2>
        <a:srgbClr val="FDF6E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D48434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1129</TotalTime>
  <Words>956</Words>
  <Application>Microsoft Office PowerPoint</Application>
  <PresentationFormat>Panorámica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Wingdings</vt:lpstr>
      <vt:lpstr>Wingdings 2</vt:lpstr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agustin</dc:creator>
  <cp:lastModifiedBy>Julio Montoya</cp:lastModifiedBy>
  <cp:revision>123</cp:revision>
  <dcterms:created xsi:type="dcterms:W3CDTF">2018-06-14T19:34:08Z</dcterms:created>
  <dcterms:modified xsi:type="dcterms:W3CDTF">2018-12-04T19:15:46Z</dcterms:modified>
</cp:coreProperties>
</file>