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4" userDrawn="1">
          <p15:clr>
            <a:srgbClr val="A4A3A4"/>
          </p15:clr>
        </p15:guide>
        <p15:guide id="2" pos="1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034"/>
    <a:srgbClr val="3FA93D"/>
    <a:srgbClr val="BC1928"/>
    <a:srgbClr val="21A199"/>
    <a:srgbClr val="E97226"/>
    <a:srgbClr val="846C21"/>
    <a:srgbClr val="0A2838"/>
    <a:srgbClr val="A11F46"/>
    <a:srgbClr val="0C4620"/>
    <a:srgbClr val="1A4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/>
    <p:restoredTop sz="94700"/>
  </p:normalViewPr>
  <p:slideViewPr>
    <p:cSldViewPr snapToGrid="0">
      <p:cViewPr varScale="1">
        <p:scale>
          <a:sx n="73" d="100"/>
          <a:sy n="73" d="100"/>
        </p:scale>
        <p:origin x="642" y="66"/>
      </p:cViewPr>
      <p:guideLst>
        <p:guide orient="horz" pos="504"/>
        <p:guide pos="1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60DF3-070D-2F4F-99B0-86D98E0FA75B}" type="datetimeFigureOut">
              <a:rPr lang="es-ES_tradnl" smtClean="0"/>
              <a:t>04/12/2018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66750-9F6C-7147-B8F5-5874DA6C0BD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557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03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76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42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7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41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85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461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86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1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38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662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AEFE9-A206-46B3-94DE-28E4E1CF8C89}" type="datetimeFigureOut">
              <a:rPr lang="es-MX" smtClean="0"/>
              <a:t>04/12/2018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68FB3-ECE9-415A-86E2-62D0765EF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52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10"/>
          <p:cNvSpPr/>
          <p:nvPr/>
        </p:nvSpPr>
        <p:spPr>
          <a:xfrm>
            <a:off x="2237868" y="819965"/>
            <a:ext cx="7687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>
                <a:latin typeface="Graphik" charset="0"/>
                <a:ea typeface="Graphik" charset="0"/>
                <a:cs typeface="Graphik" charset="0"/>
              </a:rPr>
              <a:t>Impulsemos desde los estados una estrategia de 4 ejes</a:t>
            </a:r>
          </a:p>
        </p:txBody>
      </p:sp>
      <p:sp>
        <p:nvSpPr>
          <p:cNvPr id="8" name="CuadroTexto 3">
            <a:extLst>
              <a:ext uri="{FF2B5EF4-FFF2-40B4-BE49-F238E27FC236}">
                <a16:creationId xmlns:a16="http://schemas.microsoft.com/office/drawing/2014/main" id="{6753371E-E099-1B4B-885D-5BD2954E1E7F}"/>
              </a:ext>
            </a:extLst>
          </p:cNvPr>
          <p:cNvSpPr txBox="1"/>
          <p:nvPr/>
        </p:nvSpPr>
        <p:spPr>
          <a:xfrm>
            <a:off x="2245942" y="1503681"/>
            <a:ext cx="7687227" cy="851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buFont typeface="Arial" charset="0"/>
              <a:buChar char="•"/>
            </a:pPr>
            <a:r>
              <a:rPr lang="es-MX" sz="1350" dirty="0">
                <a:latin typeface="Graphik" charset="0"/>
                <a:ea typeface="Graphik" charset="0"/>
                <a:cs typeface="Graphik" charset="0"/>
              </a:rPr>
              <a:t> </a:t>
            </a:r>
            <a:r>
              <a:rPr lang="es-MX" sz="1600" dirty="0">
                <a:latin typeface="Graphik" charset="0"/>
                <a:ea typeface="Graphik" charset="0"/>
                <a:cs typeface="Graphik" charset="0"/>
              </a:rPr>
              <a:t>Proponemos una agenda integral que conlleve hacia un desarrollo económico ordenado, rápido, sustentable y regionalmente equilibrado</a:t>
            </a:r>
            <a:r>
              <a:rPr lang="es-MX" sz="1350" dirty="0">
                <a:latin typeface="Graphik" charset="0"/>
                <a:ea typeface="Graphik" charset="0"/>
                <a:cs typeface="Graphik" charset="0"/>
              </a:rPr>
              <a:t>. </a:t>
            </a:r>
          </a:p>
          <a:p>
            <a:pPr algn="just">
              <a:lnSpc>
                <a:spcPct val="110000"/>
              </a:lnSpc>
            </a:pPr>
            <a:endParaRPr lang="es-MX" sz="1350" dirty="0"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258805" y="3092237"/>
            <a:ext cx="955222" cy="669471"/>
          </a:xfrm>
          <a:prstGeom prst="rect">
            <a:avLst/>
          </a:prstGeom>
          <a:solidFill>
            <a:srgbClr val="BC1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Rectángulo 11"/>
          <p:cNvSpPr/>
          <p:nvPr/>
        </p:nvSpPr>
        <p:spPr>
          <a:xfrm>
            <a:off x="3913433" y="2942558"/>
            <a:ext cx="955222" cy="669471"/>
          </a:xfrm>
          <a:prstGeom prst="rect">
            <a:avLst/>
          </a:prstGeom>
          <a:solidFill>
            <a:srgbClr val="21A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5568061" y="2822816"/>
            <a:ext cx="955222" cy="669471"/>
          </a:xfrm>
          <a:prstGeom prst="rect">
            <a:avLst/>
          </a:prstGeom>
          <a:solidFill>
            <a:srgbClr val="E97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Rectángulo 13"/>
          <p:cNvSpPr/>
          <p:nvPr/>
        </p:nvSpPr>
        <p:spPr>
          <a:xfrm>
            <a:off x="7222689" y="2673137"/>
            <a:ext cx="955222" cy="669471"/>
          </a:xfrm>
          <a:prstGeom prst="rect">
            <a:avLst/>
          </a:prstGeom>
          <a:solidFill>
            <a:srgbClr val="3FA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Cruz 17"/>
          <p:cNvSpPr/>
          <p:nvPr/>
        </p:nvSpPr>
        <p:spPr>
          <a:xfrm>
            <a:off x="5093173" y="3083335"/>
            <a:ext cx="250370" cy="250370"/>
          </a:xfrm>
          <a:prstGeom prst="plus">
            <a:avLst>
              <a:gd name="adj" fmla="val 42308"/>
            </a:avLst>
          </a:prstGeom>
          <a:solidFill>
            <a:srgbClr val="1D3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Rectángulo 19"/>
          <p:cNvSpPr/>
          <p:nvPr/>
        </p:nvSpPr>
        <p:spPr>
          <a:xfrm>
            <a:off x="2258805" y="4360186"/>
            <a:ext cx="938894" cy="65315"/>
          </a:xfrm>
          <a:prstGeom prst="rect">
            <a:avLst/>
          </a:prstGeom>
          <a:solidFill>
            <a:srgbClr val="BC1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Rectángulo 20"/>
          <p:cNvSpPr/>
          <p:nvPr/>
        </p:nvSpPr>
        <p:spPr>
          <a:xfrm>
            <a:off x="3921597" y="4218673"/>
            <a:ext cx="938894" cy="65315"/>
          </a:xfrm>
          <a:prstGeom prst="rect">
            <a:avLst/>
          </a:prstGeom>
          <a:solidFill>
            <a:srgbClr val="21A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Rectángulo 22"/>
          <p:cNvSpPr/>
          <p:nvPr/>
        </p:nvSpPr>
        <p:spPr>
          <a:xfrm>
            <a:off x="5578950" y="4096441"/>
            <a:ext cx="938894" cy="65315"/>
          </a:xfrm>
          <a:prstGeom prst="rect">
            <a:avLst/>
          </a:prstGeom>
          <a:solidFill>
            <a:srgbClr val="E97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/>
          <p:cNvSpPr/>
          <p:nvPr/>
        </p:nvSpPr>
        <p:spPr>
          <a:xfrm>
            <a:off x="7241742" y="3954928"/>
            <a:ext cx="938894" cy="65315"/>
          </a:xfrm>
          <a:prstGeom prst="rect">
            <a:avLst/>
          </a:prstGeom>
          <a:solidFill>
            <a:srgbClr val="3FA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3" name="Rectángulo 32"/>
          <p:cNvSpPr/>
          <p:nvPr/>
        </p:nvSpPr>
        <p:spPr>
          <a:xfrm>
            <a:off x="2205844" y="3275926"/>
            <a:ext cx="939681" cy="2385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950" dirty="0">
                <a:solidFill>
                  <a:schemeClr val="bg1"/>
                </a:solidFill>
                <a:latin typeface="Graphik Medium" charset="0"/>
                <a:ea typeface="Graphik Medium" charset="0"/>
                <a:cs typeface="Graphik Medium" charset="0"/>
              </a:rPr>
              <a:t>Competitividad</a:t>
            </a:r>
          </a:p>
        </p:txBody>
      </p:sp>
      <p:sp>
        <p:nvSpPr>
          <p:cNvPr id="34" name="Rectángulo 33"/>
          <p:cNvSpPr/>
          <p:nvPr/>
        </p:nvSpPr>
        <p:spPr>
          <a:xfrm>
            <a:off x="3832865" y="2939954"/>
            <a:ext cx="111689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950" dirty="0">
                <a:solidFill>
                  <a:schemeClr val="bg1"/>
                </a:solidFill>
                <a:latin typeface="Graphik Medium" charset="0"/>
                <a:ea typeface="Graphik Medium" charset="0"/>
                <a:cs typeface="Graphik Medium" charset="0"/>
              </a:rPr>
              <a:t>Fortalecimiento de las cadenas de producción nacionales</a:t>
            </a:r>
            <a:endParaRPr lang="es-ES_tradnl" sz="950" dirty="0">
              <a:solidFill>
                <a:schemeClr val="bg1"/>
              </a:solidFill>
              <a:latin typeface="Graphik Medium" charset="0"/>
              <a:ea typeface="Graphik Medium" charset="0"/>
              <a:cs typeface="Graphik Medium" charset="0"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5512009" y="2957469"/>
            <a:ext cx="105718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50" dirty="0">
                <a:solidFill>
                  <a:schemeClr val="bg1"/>
                </a:solidFill>
                <a:latin typeface="Graphik Medium" charset="0"/>
                <a:ea typeface="Graphik Medium" charset="0"/>
                <a:cs typeface="Graphik Medium" charset="0"/>
              </a:rPr>
              <a:t>Atracción de inversiones</a:t>
            </a:r>
            <a:endParaRPr lang="es-ES_tradnl" sz="950" dirty="0">
              <a:solidFill>
                <a:schemeClr val="bg1"/>
              </a:solidFill>
              <a:latin typeface="Graphik Medium" charset="0"/>
              <a:ea typeface="Graphik Medium" charset="0"/>
              <a:cs typeface="Graphik Medium" charset="0"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7149729" y="2792991"/>
            <a:ext cx="110567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950" dirty="0">
                <a:solidFill>
                  <a:schemeClr val="bg1"/>
                </a:solidFill>
                <a:latin typeface="Graphik Medium" charset="0"/>
                <a:ea typeface="Graphik Medium" charset="0"/>
                <a:cs typeface="Graphik Medium" charset="0"/>
              </a:rPr>
              <a:t>Impulso a la innovación</a:t>
            </a:r>
            <a:endParaRPr lang="es-ES" sz="950" dirty="0">
              <a:solidFill>
                <a:schemeClr val="bg1"/>
              </a:solidFill>
              <a:latin typeface="Graphik Medium" charset="0"/>
              <a:ea typeface="Graphik Medium" charset="0"/>
              <a:cs typeface="Graphik Medium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8849914" y="3203553"/>
            <a:ext cx="1552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>
                <a:latin typeface="Graphik" charset="0"/>
                <a:ea typeface="Graphik" charset="0"/>
                <a:cs typeface="Graphik" charset="0"/>
              </a:rPr>
              <a:t>Generación</a:t>
            </a:r>
          </a:p>
          <a:p>
            <a:pPr algn="ctr"/>
            <a:r>
              <a:rPr lang="es-ES_tradnl" sz="1400" b="1" dirty="0">
                <a:latin typeface="Graphik" charset="0"/>
                <a:ea typeface="Graphik" charset="0"/>
                <a:cs typeface="Graphik" charset="0"/>
              </a:rPr>
              <a:t>de empleos</a:t>
            </a:r>
          </a:p>
          <a:p>
            <a:pPr algn="ctr"/>
            <a:r>
              <a:rPr lang="es-ES_tradnl" sz="1400" b="1" dirty="0">
                <a:latin typeface="Graphik" charset="0"/>
                <a:ea typeface="Graphik" charset="0"/>
                <a:cs typeface="Graphik" charset="0"/>
              </a:rPr>
              <a:t>formales y bien remunerados</a:t>
            </a:r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640" y="2336415"/>
            <a:ext cx="543514" cy="451652"/>
          </a:xfrm>
          <a:prstGeom prst="rect">
            <a:avLst/>
          </a:prstGeom>
        </p:spPr>
      </p:pic>
      <p:sp>
        <p:nvSpPr>
          <p:cNvPr id="42" name="Cruz 41"/>
          <p:cNvSpPr/>
          <p:nvPr/>
        </p:nvSpPr>
        <p:spPr>
          <a:xfrm>
            <a:off x="6745786" y="2925955"/>
            <a:ext cx="250370" cy="250370"/>
          </a:xfrm>
          <a:prstGeom prst="plus">
            <a:avLst>
              <a:gd name="adj" fmla="val 42308"/>
            </a:avLst>
          </a:prstGeom>
          <a:solidFill>
            <a:srgbClr val="1D3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3" name="Cruz 42"/>
          <p:cNvSpPr/>
          <p:nvPr/>
        </p:nvSpPr>
        <p:spPr>
          <a:xfrm>
            <a:off x="3434517" y="3250750"/>
            <a:ext cx="250370" cy="250370"/>
          </a:xfrm>
          <a:prstGeom prst="plus">
            <a:avLst>
              <a:gd name="adj" fmla="val 42308"/>
            </a:avLst>
          </a:prstGeom>
          <a:solidFill>
            <a:srgbClr val="1D3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44" name="Imagen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008" y="2623963"/>
            <a:ext cx="491890" cy="418838"/>
          </a:xfrm>
          <a:prstGeom prst="rect">
            <a:avLst/>
          </a:prstGeom>
        </p:spPr>
      </p:pic>
      <p:sp>
        <p:nvSpPr>
          <p:cNvPr id="25" name="Rectángulo 24"/>
          <p:cNvSpPr/>
          <p:nvPr/>
        </p:nvSpPr>
        <p:spPr>
          <a:xfrm>
            <a:off x="2245945" y="4735165"/>
            <a:ext cx="5984421" cy="163286"/>
          </a:xfrm>
          <a:prstGeom prst="rect">
            <a:avLst/>
          </a:prstGeom>
          <a:solidFill>
            <a:srgbClr val="BC19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Rectángulo 25"/>
          <p:cNvSpPr/>
          <p:nvPr/>
        </p:nvSpPr>
        <p:spPr>
          <a:xfrm>
            <a:off x="2245944" y="5010949"/>
            <a:ext cx="5984421" cy="163286"/>
          </a:xfrm>
          <a:prstGeom prst="rect">
            <a:avLst/>
          </a:prstGeom>
          <a:solidFill>
            <a:srgbClr val="21A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Rectángulo 26"/>
          <p:cNvSpPr/>
          <p:nvPr/>
        </p:nvSpPr>
        <p:spPr>
          <a:xfrm>
            <a:off x="2245944" y="5305066"/>
            <a:ext cx="5984421" cy="163286"/>
          </a:xfrm>
          <a:prstGeom prst="rect">
            <a:avLst/>
          </a:prstGeom>
          <a:solidFill>
            <a:srgbClr val="E972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Rectángulo 27"/>
          <p:cNvSpPr/>
          <p:nvPr/>
        </p:nvSpPr>
        <p:spPr>
          <a:xfrm>
            <a:off x="2245943" y="5580850"/>
            <a:ext cx="5984421" cy="163286"/>
          </a:xfrm>
          <a:prstGeom prst="rect">
            <a:avLst/>
          </a:prstGeom>
          <a:solidFill>
            <a:srgbClr val="3FA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" name="CuadroTexto 44"/>
          <p:cNvSpPr txBox="1"/>
          <p:nvPr/>
        </p:nvSpPr>
        <p:spPr>
          <a:xfrm>
            <a:off x="2258806" y="4677841"/>
            <a:ext cx="597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TELECOMUNICACIONES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2245943" y="5533380"/>
            <a:ext cx="5976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ENERGÍA</a:t>
            </a:r>
            <a:endParaRPr lang="es-ES_tradnl" sz="1200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2245943" y="4949113"/>
            <a:ext cx="599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INFRAESTRUCTURA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2245943" y="5256381"/>
            <a:ext cx="60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EDUCACIÓN Y CAPACITACIÓN PARA EL TRABAJO 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2171581" y="3803956"/>
            <a:ext cx="11451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/>
              <a:t>Implementación de la Ley General de Mejora Regulatoria. 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3746748" y="3604999"/>
            <a:ext cx="128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/>
              <a:t>Generación de políticas que potencien los sectores productivos del país.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5404101" y="3465709"/>
            <a:ext cx="128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/>
              <a:t>Fomento a las inversiones productivas</a:t>
            </a:r>
          </a:p>
          <a:p>
            <a:pPr algn="ctr"/>
            <a:r>
              <a:rPr lang="es-ES_tradnl" sz="900" dirty="0"/>
              <a:t>que generen valor agregado.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6905436" y="3319924"/>
            <a:ext cx="1598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/>
              <a:t>Potenciar la transferencia de tecnología  que permita incrementar el valor agregado de la producción nacional.</a:t>
            </a:r>
          </a:p>
        </p:txBody>
      </p:sp>
      <p:pic>
        <p:nvPicPr>
          <p:cNvPr id="53" name="Imagen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609" y="2530484"/>
            <a:ext cx="598320" cy="357120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687" y="2217245"/>
            <a:ext cx="429438" cy="425622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914" y="2602277"/>
            <a:ext cx="1483522" cy="622282"/>
          </a:xfrm>
          <a:prstGeom prst="rect">
            <a:avLst/>
          </a:prstGeom>
        </p:spPr>
      </p:pic>
      <p:grpSp>
        <p:nvGrpSpPr>
          <p:cNvPr id="59" name="Agrupar 58"/>
          <p:cNvGrpSpPr/>
          <p:nvPr/>
        </p:nvGrpSpPr>
        <p:grpSpPr>
          <a:xfrm>
            <a:off x="8277288" y="3033518"/>
            <a:ext cx="451912" cy="148918"/>
            <a:chOff x="3815288" y="-777239"/>
            <a:chExt cx="451912" cy="148918"/>
          </a:xfrm>
        </p:grpSpPr>
        <p:sp>
          <p:nvSpPr>
            <p:cNvPr id="57" name="Rectángulo 56"/>
            <p:cNvSpPr/>
            <p:nvPr/>
          </p:nvSpPr>
          <p:spPr>
            <a:xfrm flipV="1">
              <a:off x="3815289" y="-777239"/>
              <a:ext cx="451911" cy="45719"/>
            </a:xfrm>
            <a:prstGeom prst="rect">
              <a:avLst/>
            </a:prstGeom>
            <a:solidFill>
              <a:srgbClr val="1D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58" name="Rectángulo 57"/>
            <p:cNvSpPr/>
            <p:nvPr/>
          </p:nvSpPr>
          <p:spPr>
            <a:xfrm flipV="1">
              <a:off x="3815288" y="-674040"/>
              <a:ext cx="451911" cy="45719"/>
            </a:xfrm>
            <a:prstGeom prst="rect">
              <a:avLst/>
            </a:prstGeom>
            <a:solidFill>
              <a:srgbClr val="1D3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63" name="Rectángulo 62"/>
          <p:cNvSpPr/>
          <p:nvPr/>
        </p:nvSpPr>
        <p:spPr>
          <a:xfrm>
            <a:off x="8849914" y="2154321"/>
            <a:ext cx="1483523" cy="385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4" name="CuadroTexto 63"/>
          <p:cNvSpPr txBox="1"/>
          <p:nvPr/>
        </p:nvSpPr>
        <p:spPr>
          <a:xfrm>
            <a:off x="8782892" y="2176846"/>
            <a:ext cx="1427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b="1">
                <a:solidFill>
                  <a:schemeClr val="bg1"/>
                </a:solidFill>
                <a:latin typeface="Graphik" charset="0"/>
                <a:ea typeface="Graphik" charset="0"/>
                <a:cs typeface="Graphik" charset="0"/>
              </a:rPr>
              <a:t>Un sólo Objetivo</a:t>
            </a:r>
            <a:endParaRPr lang="es-ES_tradnl" sz="1400" b="1" dirty="0">
              <a:solidFill>
                <a:schemeClr val="bg1"/>
              </a:solidFill>
              <a:latin typeface="Graphik" charset="0"/>
              <a:ea typeface="Graphik" charset="0"/>
              <a:cs typeface="Graphik" charset="0"/>
            </a:endParaRPr>
          </a:p>
        </p:txBody>
      </p:sp>
      <p:pic>
        <p:nvPicPr>
          <p:cNvPr id="65" name="Imagen 6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532" y="4556094"/>
            <a:ext cx="2011904" cy="125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566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1321</TotalTime>
  <Words>109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Graphik</vt:lpstr>
      <vt:lpstr>Graphik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Julio Montoya</cp:lastModifiedBy>
  <cp:revision>66</cp:revision>
  <dcterms:created xsi:type="dcterms:W3CDTF">2018-11-20T16:15:28Z</dcterms:created>
  <dcterms:modified xsi:type="dcterms:W3CDTF">2018-12-04T19:15:32Z</dcterms:modified>
</cp:coreProperties>
</file>