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96" r:id="rId3"/>
    <p:sldId id="291" r:id="rId4"/>
    <p:sldId id="286" r:id="rId5"/>
    <p:sldId id="282" r:id="rId6"/>
    <p:sldId id="292" r:id="rId7"/>
    <p:sldId id="260" r:id="rId8"/>
    <p:sldId id="284" r:id="rId9"/>
    <p:sldId id="295" r:id="rId10"/>
    <p:sldId id="262" r:id="rId11"/>
    <p:sldId id="272" r:id="rId12"/>
    <p:sldId id="285" r:id="rId13"/>
    <p:sldId id="294" r:id="rId14"/>
    <p:sldId id="287" r:id="rId15"/>
    <p:sldId id="274" r:id="rId16"/>
    <p:sldId id="277" r:id="rId17"/>
    <p:sldId id="275" r:id="rId18"/>
    <p:sldId id="276" r:id="rId19"/>
    <p:sldId id="278" r:id="rId20"/>
    <p:sldId id="279" r:id="rId21"/>
    <p:sldId id="290" r:id="rId22"/>
    <p:sldId id="293" r:id="rId23"/>
    <p:sldId id="288" r:id="rId24"/>
    <p:sldId id="289" r:id="rId25"/>
    <p:sldId id="259" r:id="rId26"/>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9900"/>
    <a:srgbClr val="006600"/>
    <a:srgbClr val="A31C40"/>
    <a:srgbClr val="A31C36"/>
    <a:srgbClr val="847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318" autoAdjust="0"/>
  </p:normalViewPr>
  <p:slideViewPr>
    <p:cSldViewPr>
      <p:cViewPr varScale="1">
        <p:scale>
          <a:sx n="77" d="100"/>
          <a:sy n="77" d="100"/>
        </p:scale>
        <p:origin x="122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40AEB-D73E-4997-9EB5-46FD7F321B26}" type="datetimeFigureOut">
              <a:rPr lang="es-MX" smtClean="0"/>
              <a:pPr/>
              <a:t>20/05/2018</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75F61-8BE4-41FD-B9ED-40F24880AAC4}" type="slidenum">
              <a:rPr lang="es-MX" smtClean="0"/>
              <a:pPr/>
              <a:t>‹Nº›</a:t>
            </a:fld>
            <a:endParaRPr lang="es-MX"/>
          </a:p>
        </p:txBody>
      </p:sp>
    </p:spTree>
    <p:extLst>
      <p:ext uri="{BB962C8B-B14F-4D97-AF65-F5344CB8AC3E}">
        <p14:creationId xmlns:p14="http://schemas.microsoft.com/office/powerpoint/2010/main" val="252064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537FA2D-62F6-44A4-8199-32541AE8F02F}" type="slidenum">
              <a:rPr lang="es-MX" smtClean="0"/>
              <a:t>2</a:t>
            </a:fld>
            <a:endParaRPr lang="es-MX"/>
          </a:p>
        </p:txBody>
      </p:sp>
    </p:spTree>
    <p:extLst>
      <p:ext uri="{BB962C8B-B14F-4D97-AF65-F5344CB8AC3E}">
        <p14:creationId xmlns:p14="http://schemas.microsoft.com/office/powerpoint/2010/main" val="138751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C42BDA7A-5BB0-41BF-BA80-62F00C3BF147}" type="datetime1">
              <a:rPr lang="es-MX" smtClean="0"/>
              <a:pPr/>
              <a:t>20/05/2018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343673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F2E13F1-9F8D-4BE5-BB0A-3E989CC7B1F6}" type="datetime1">
              <a:rPr lang="es-MX" smtClean="0"/>
              <a:pPr/>
              <a:t>20/05/2018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176045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84BB8BB-0B4B-45DB-AEB9-832C10087160}" type="datetime1">
              <a:rPr lang="es-MX" smtClean="0"/>
              <a:pPr/>
              <a:t>20/05/2018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149774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titulos por tema">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516F3B22-A299-4787-9130-D22AEBFAB952}" type="slidenum">
              <a:rPr lang="es-MX" smtClean="0"/>
              <a:t>‹Nº›</a:t>
            </a:fld>
            <a:endParaRPr lang="es-MX"/>
          </a:p>
        </p:txBody>
      </p:sp>
      <p:pic>
        <p:nvPicPr>
          <p:cNvPr id="8" name="Imagen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75687" y="326618"/>
            <a:ext cx="2477436" cy="85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Marcador de fecha"/>
          <p:cNvSpPr>
            <a:spLocks noGrp="1"/>
          </p:cNvSpPr>
          <p:nvPr>
            <p:ph type="dt" sz="half" idx="2"/>
          </p:nvPr>
        </p:nvSpPr>
        <p:spPr>
          <a:xfrm>
            <a:off x="457201" y="4767264"/>
            <a:ext cx="2133600" cy="273844"/>
          </a:xfrm>
          <a:prstGeom prst="rect">
            <a:avLst/>
          </a:prstGeom>
        </p:spPr>
        <p:txBody>
          <a:bodyPr vert="horz" lIns="68580" tIns="34290" rIns="68580" bIns="34290" rtlCol="0" anchor="ctr"/>
          <a:lstStyle>
            <a:lvl1pPr algn="l">
              <a:defRPr sz="700" i="1">
                <a:solidFill>
                  <a:schemeClr val="tx1">
                    <a:tint val="75000"/>
                  </a:schemeClr>
                </a:solidFill>
                <a:latin typeface="Arial" panose="020B0604020202020204" pitchFamily="34" charset="0"/>
                <a:cs typeface="Arial" panose="020B0604020202020204" pitchFamily="34" charset="0"/>
              </a:defRPr>
            </a:lvl1pPr>
          </a:lstStyle>
          <a:p>
            <a:r>
              <a:rPr lang="es-MX" dirty="0" smtClean="0"/>
              <a:t>Agosto, 2017</a:t>
            </a:r>
            <a:endParaRPr lang="es-MX" dirty="0"/>
          </a:p>
        </p:txBody>
      </p:sp>
    </p:spTree>
    <p:extLst>
      <p:ext uri="{BB962C8B-B14F-4D97-AF65-F5344CB8AC3E}">
        <p14:creationId xmlns:p14="http://schemas.microsoft.com/office/powerpoint/2010/main" val="15088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10E3891-D8D7-46AD-B73F-16C0EFBFE133}" type="datetime1">
              <a:rPr lang="es-MX" smtClean="0"/>
              <a:pPr/>
              <a:t>20/05/2018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107344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A9E66CE-FF2B-49A9-97BD-41BB38065DE8}" type="datetime1">
              <a:rPr lang="es-MX" smtClean="0"/>
              <a:pPr/>
              <a:t>20/05/2018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207772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BAC25B05-580F-4E3D-8F12-32780D1D5250}" type="datetime1">
              <a:rPr lang="es-MX" smtClean="0"/>
              <a:pPr/>
              <a:t>20/05/2018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41693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009788B0-419F-491B-89DC-FE6E58CF29BA}" type="datetime1">
              <a:rPr lang="es-MX" smtClean="0"/>
              <a:pPr/>
              <a:t>20/05/2018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301653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22DDD911-FC80-409F-AF62-6891117AC24B}" type="datetime1">
              <a:rPr lang="es-MX" smtClean="0"/>
              <a:pPr/>
              <a:t>20/05/2018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105563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A33500-94CC-4FDC-A423-BDC09AAE385E}" type="datetime1">
              <a:rPr lang="es-MX" smtClean="0"/>
              <a:pPr/>
              <a:t>20/05/2018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241665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F77533B-55F0-4953-A93A-7CD7FEE6633B}" type="datetime1">
              <a:rPr lang="es-MX" smtClean="0"/>
              <a:pPr/>
              <a:t>20/05/2018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111659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CE87335-BBA7-46C1-8E7D-A635DF852828}" type="datetime1">
              <a:rPr lang="es-MX" smtClean="0"/>
              <a:pPr/>
              <a:t>20/05/2018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F2D98F-81E7-4B8D-9904-78DFF7B12D66}" type="slidenum">
              <a:rPr lang="es-MX" smtClean="0"/>
              <a:pPr/>
              <a:t>‹Nº›</a:t>
            </a:fld>
            <a:endParaRPr lang="es-MX"/>
          </a:p>
        </p:txBody>
      </p:sp>
    </p:spTree>
    <p:extLst>
      <p:ext uri="{BB962C8B-B14F-4D97-AF65-F5344CB8AC3E}">
        <p14:creationId xmlns:p14="http://schemas.microsoft.com/office/powerpoint/2010/main" val="173167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9BD9FB-F0A2-48E2-9511-05807C64F82C}" type="datetime1">
              <a:rPr lang="es-MX" smtClean="0"/>
              <a:pPr/>
              <a:t>20/05/2018</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F2D98F-81E7-4B8D-9904-78DFF7B12D66}" type="slidenum">
              <a:rPr lang="es-MX" smtClean="0"/>
              <a:pPr/>
              <a:t>‹Nº›</a:t>
            </a:fld>
            <a:endParaRPr lang="es-MX"/>
          </a:p>
        </p:txBody>
      </p:sp>
    </p:spTree>
    <p:extLst>
      <p:ext uri="{BB962C8B-B14F-4D97-AF65-F5344CB8AC3E}">
        <p14:creationId xmlns:p14="http://schemas.microsoft.com/office/powerpoint/2010/main" val="321704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5.xml"/><Relationship Id="rId7"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6.xml"/><Relationship Id="rId10" Type="http://schemas.openxmlformats.org/officeDocument/2006/relationships/image" Target="../media/image12.png"/><Relationship Id="rId4" Type="http://schemas.openxmlformats.org/officeDocument/2006/relationships/slide" Target="slide7.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agenda2030.m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nvitado\Downloads\Logo Agenda 2030\texto 203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7409" y="2620331"/>
            <a:ext cx="3591247" cy="196764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Invitado\Downloads\linea 20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1559" y="4180763"/>
            <a:ext cx="2728593" cy="457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Invitado\Downloads\Logo Agenda 2030\circulo 203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1487" y="505135"/>
            <a:ext cx="1934118" cy="192613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Invitado\Downloads\Logo Agenda 2030\com 203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1108163"/>
            <a:ext cx="901204" cy="680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3126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1750"/>
                                        <p:tgtEl>
                                          <p:spTgt spid="1028"/>
                                        </p:tgtEl>
                                      </p:cBhvr>
                                    </p:animEffect>
                                  </p:childTnLst>
                                </p:cTn>
                              </p:par>
                            </p:childTnLst>
                          </p:cTn>
                        </p:par>
                        <p:par>
                          <p:cTn id="8" fill="hold">
                            <p:stCondLst>
                              <p:cond delay="1750"/>
                            </p:stCondLst>
                            <p:childTnLst>
                              <p:par>
                                <p:cTn id="9" presetID="53" presetClass="entr" presetSubtype="16"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p:cTn id="11" dur="1000" fill="hold"/>
                                        <p:tgtEl>
                                          <p:spTgt spid="1029"/>
                                        </p:tgtEl>
                                        <p:attrNameLst>
                                          <p:attrName>ppt_w</p:attrName>
                                        </p:attrNameLst>
                                      </p:cBhvr>
                                      <p:tavLst>
                                        <p:tav tm="0">
                                          <p:val>
                                            <p:fltVal val="0"/>
                                          </p:val>
                                        </p:tav>
                                        <p:tav tm="100000">
                                          <p:val>
                                            <p:strVal val="#ppt_w"/>
                                          </p:val>
                                        </p:tav>
                                      </p:tavLst>
                                    </p:anim>
                                    <p:anim calcmode="lin" valueType="num">
                                      <p:cBhvr>
                                        <p:cTn id="12" dur="1000" fill="hold"/>
                                        <p:tgtEl>
                                          <p:spTgt spid="1029"/>
                                        </p:tgtEl>
                                        <p:attrNameLst>
                                          <p:attrName>ppt_h</p:attrName>
                                        </p:attrNameLst>
                                      </p:cBhvr>
                                      <p:tavLst>
                                        <p:tav tm="0">
                                          <p:val>
                                            <p:fltVal val="0"/>
                                          </p:val>
                                        </p:tav>
                                        <p:tav tm="100000">
                                          <p:val>
                                            <p:strVal val="#ppt_h"/>
                                          </p:val>
                                        </p:tav>
                                      </p:tavLst>
                                    </p:anim>
                                    <p:animEffect transition="in" filter="fade">
                                      <p:cBhvr>
                                        <p:cTn id="13" dur="1000"/>
                                        <p:tgtEl>
                                          <p:spTgt spid="1029"/>
                                        </p:tgtEl>
                                      </p:cBhvr>
                                    </p:animEffect>
                                  </p:childTnLst>
                                </p:cTn>
                              </p:par>
                            </p:childTnLst>
                          </p:cTn>
                        </p:par>
                        <p:par>
                          <p:cTn id="14" fill="hold">
                            <p:stCondLst>
                              <p:cond delay="2750"/>
                            </p:stCondLst>
                            <p:childTnLst>
                              <p:par>
                                <p:cTn id="15" presetID="10"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750"/>
                                        <p:tgtEl>
                                          <p:spTgt spid="1027"/>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750" fill="hold"/>
                                        <p:tgtEl>
                                          <p:spTgt spid="1026"/>
                                        </p:tgtEl>
                                        <p:attrNameLst>
                                          <p:attrName>ppt_x</p:attrName>
                                        </p:attrNameLst>
                                      </p:cBhvr>
                                      <p:tavLst>
                                        <p:tav tm="0">
                                          <p:val>
                                            <p:strVal val="#ppt_x"/>
                                          </p:val>
                                        </p:tav>
                                        <p:tav tm="100000">
                                          <p:val>
                                            <p:strVal val="#ppt_x"/>
                                          </p:val>
                                        </p:tav>
                                      </p:tavLst>
                                    </p:anim>
                                    <p:anim calcmode="lin" valueType="num">
                                      <p:cBhvr additive="base">
                                        <p:cTn id="22" dur="75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99712" y="58316"/>
            <a:ext cx="6416504" cy="857250"/>
          </a:xfrm>
        </p:spPr>
        <p:txBody>
          <a:bodyPr>
            <a:noAutofit/>
          </a:bodyPr>
          <a:lstStyle/>
          <a:p>
            <a:r>
              <a:rPr lang="es-MX" sz="2000" b="1" dirty="0" smtClean="0">
                <a:latin typeface="Arial" panose="020B0604020202020204" pitchFamily="34" charset="0"/>
                <a:cs typeface="Arial" panose="020B0604020202020204" pitchFamily="34" charset="0"/>
              </a:rPr>
              <a:t>4.1.- REPORTE DE ACCIONES REALIZADAS POR LA COMISIÓN</a:t>
            </a:r>
            <a:endParaRPr lang="es-MX" sz="2000" b="1" dirty="0">
              <a:latin typeface="Arial" panose="020B0604020202020204" pitchFamily="34" charset="0"/>
              <a:cs typeface="Arial" panose="020B0604020202020204" pitchFamily="34" charset="0"/>
            </a:endParaRP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arcador de número de diapositiva"/>
          <p:cNvSpPr>
            <a:spLocks noGrp="1"/>
          </p:cNvSpPr>
          <p:nvPr>
            <p:ph type="sldNum" sz="quarter" idx="12"/>
          </p:nvPr>
        </p:nvSpPr>
        <p:spPr/>
        <p:txBody>
          <a:bodyPr/>
          <a:lstStyle/>
          <a:p>
            <a:fld id="{0DF2D98F-81E7-4B8D-9904-78DFF7B12D66}" type="slidenum">
              <a:rPr lang="es-MX" smtClean="0"/>
              <a:pPr/>
              <a:t>10</a:t>
            </a:fld>
            <a:endParaRPr lang="es-MX"/>
          </a:p>
        </p:txBody>
      </p:sp>
      <p:pic>
        <p:nvPicPr>
          <p:cNvPr id="6" name="Imagen 5"/>
          <p:cNvPicPr>
            <a:picLocks noChangeAspect="1"/>
          </p:cNvPicPr>
          <p:nvPr/>
        </p:nvPicPr>
        <p:blipFill>
          <a:blip r:embed="rId4"/>
          <a:stretch>
            <a:fillRect/>
          </a:stretch>
        </p:blipFill>
        <p:spPr>
          <a:xfrm>
            <a:off x="179512" y="817669"/>
            <a:ext cx="7560840" cy="4274361"/>
          </a:xfrm>
          <a:prstGeom prst="rect">
            <a:avLst/>
          </a:prstGeom>
        </p:spPr>
      </p:pic>
    </p:spTree>
    <p:extLst>
      <p:ext uri="{BB962C8B-B14F-4D97-AF65-F5344CB8AC3E}">
        <p14:creationId xmlns:p14="http://schemas.microsoft.com/office/powerpoint/2010/main" val="2907290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arcador de número de diapositiva"/>
          <p:cNvSpPr>
            <a:spLocks noGrp="1"/>
          </p:cNvSpPr>
          <p:nvPr>
            <p:ph type="sldNum" sz="quarter" idx="12"/>
          </p:nvPr>
        </p:nvSpPr>
        <p:spPr>
          <a:xfrm>
            <a:off x="6758880" y="4767263"/>
            <a:ext cx="2133600" cy="273844"/>
          </a:xfrm>
        </p:spPr>
        <p:txBody>
          <a:bodyPr/>
          <a:lstStyle/>
          <a:p>
            <a:fld id="{0DF2D98F-81E7-4B8D-9904-78DFF7B12D66}" type="slidenum">
              <a:rPr lang="es-MX" smtClean="0"/>
              <a:pPr/>
              <a:t>11</a:t>
            </a:fld>
            <a:endParaRPr lang="es-MX" dirty="0"/>
          </a:p>
        </p:txBody>
      </p:sp>
      <p:pic>
        <p:nvPicPr>
          <p:cNvPr id="7" name="Imagen 6"/>
          <p:cNvPicPr>
            <a:picLocks noChangeAspect="1"/>
          </p:cNvPicPr>
          <p:nvPr/>
        </p:nvPicPr>
        <p:blipFill rotWithShape="1">
          <a:blip r:embed="rId4"/>
          <a:srcRect l="9091" t="5287"/>
          <a:stretch/>
        </p:blipFill>
        <p:spPr>
          <a:xfrm>
            <a:off x="1307596" y="1347614"/>
            <a:ext cx="4848580" cy="3135029"/>
          </a:xfrm>
          <a:prstGeom prst="rect">
            <a:avLst/>
          </a:prstGeom>
        </p:spPr>
      </p:pic>
      <p:sp>
        <p:nvSpPr>
          <p:cNvPr id="6" name="1 Título">
            <a:extLst>
              <a:ext uri="{FF2B5EF4-FFF2-40B4-BE49-F238E27FC236}">
                <a16:creationId xmlns="" xmlns:a16="http://schemas.microsoft.com/office/drawing/2014/main" id="{9F7387EB-4B09-445B-BD55-86C92D79F1C9}"/>
              </a:ext>
            </a:extLst>
          </p:cNvPr>
          <p:cNvSpPr>
            <a:spLocks noGrp="1"/>
          </p:cNvSpPr>
          <p:nvPr>
            <p:ph type="title"/>
          </p:nvPr>
        </p:nvSpPr>
        <p:spPr>
          <a:xfrm>
            <a:off x="251520" y="45367"/>
            <a:ext cx="6480720" cy="857250"/>
          </a:xfrm>
        </p:spPr>
        <p:txBody>
          <a:bodyPr>
            <a:normAutofit/>
          </a:bodyPr>
          <a:lstStyle/>
          <a:p>
            <a:r>
              <a:rPr lang="es-MX" sz="2000" b="1" dirty="0" smtClean="0">
                <a:latin typeface="Arial" panose="020B0604020202020204" pitchFamily="34" charset="0"/>
                <a:cs typeface="Arial" panose="020B0604020202020204" pitchFamily="34" charset="0"/>
              </a:rPr>
              <a:t>4.2.- Diálogos </a:t>
            </a:r>
            <a:r>
              <a:rPr lang="es-MX" sz="2000" b="1" dirty="0">
                <a:latin typeface="Arial" panose="020B0604020202020204" pitchFamily="34" charset="0"/>
                <a:cs typeface="Arial" panose="020B0604020202020204" pitchFamily="34" charset="0"/>
              </a:rPr>
              <a:t>Regionales</a:t>
            </a:r>
          </a:p>
        </p:txBody>
      </p:sp>
      <p:sp>
        <p:nvSpPr>
          <p:cNvPr id="2" name="Rectángulo 1">
            <a:extLst>
              <a:ext uri="{FF2B5EF4-FFF2-40B4-BE49-F238E27FC236}">
                <a16:creationId xmlns="" xmlns:a16="http://schemas.microsoft.com/office/drawing/2014/main" id="{8C7038C1-9EA8-4D26-AEBB-5B6BAE94812E}"/>
              </a:ext>
            </a:extLst>
          </p:cNvPr>
          <p:cNvSpPr/>
          <p:nvPr/>
        </p:nvSpPr>
        <p:spPr>
          <a:xfrm>
            <a:off x="509845" y="627534"/>
            <a:ext cx="6290743" cy="738664"/>
          </a:xfrm>
          <a:prstGeom prst="rect">
            <a:avLst/>
          </a:prstGeom>
        </p:spPr>
        <p:txBody>
          <a:bodyPr wrap="square">
            <a:spAutoFit/>
          </a:bodyPr>
          <a:lstStyle/>
          <a:p>
            <a:pPr algn="just" defTabSz="892175">
              <a:spcBef>
                <a:spcPct val="0"/>
              </a:spcBef>
              <a:buFontTx/>
              <a:buNone/>
            </a:pPr>
            <a:r>
              <a:rPr lang="es-MX" altLang="es-MX" sz="1400" b="1" dirty="0">
                <a:latin typeface="Arial" panose="020B0604020202020204" pitchFamily="34" charset="0"/>
                <a:cs typeface="Arial" panose="020B0604020202020204" pitchFamily="34" charset="0"/>
              </a:rPr>
              <a:t>Objetivo:  </a:t>
            </a:r>
            <a:r>
              <a:rPr lang="es-MX" altLang="es-MX" sz="1400" dirty="0">
                <a:latin typeface="Arial" panose="020B0604020202020204" pitchFamily="34" charset="0"/>
                <a:cs typeface="Arial" panose="020B0604020202020204" pitchFamily="34" charset="0"/>
              </a:rPr>
              <a:t>Generar un espacio de participación de la sociedad civil para elaborar propuestas sobre prioridades temáticas en la región para la formulación de la Estrategia Nacional de la Agenda 2030.</a:t>
            </a:r>
          </a:p>
        </p:txBody>
      </p:sp>
      <p:sp>
        <p:nvSpPr>
          <p:cNvPr id="8" name="Rectángulo 7">
            <a:extLst>
              <a:ext uri="{FF2B5EF4-FFF2-40B4-BE49-F238E27FC236}">
                <a16:creationId xmlns="" xmlns:a16="http://schemas.microsoft.com/office/drawing/2014/main" id="{8C7038C1-9EA8-4D26-AEBB-5B6BAE94812E}"/>
              </a:ext>
            </a:extLst>
          </p:cNvPr>
          <p:cNvSpPr/>
          <p:nvPr/>
        </p:nvSpPr>
        <p:spPr>
          <a:xfrm>
            <a:off x="0" y="4443958"/>
            <a:ext cx="8316416" cy="738664"/>
          </a:xfrm>
          <a:prstGeom prst="rect">
            <a:avLst/>
          </a:prstGeom>
        </p:spPr>
        <p:txBody>
          <a:bodyPr wrap="square">
            <a:spAutoFit/>
          </a:bodyPr>
          <a:lstStyle/>
          <a:p>
            <a:pPr algn="ctr" defTabSz="892175">
              <a:spcBef>
                <a:spcPct val="0"/>
              </a:spcBef>
              <a:buFontTx/>
              <a:buNone/>
            </a:pPr>
            <a:r>
              <a:rPr lang="es-MX" altLang="es-MX" sz="1400" b="1" dirty="0" smtClean="0">
                <a:latin typeface="Arial" panose="020B0604020202020204" pitchFamily="34" charset="0"/>
                <a:cs typeface="Arial" panose="020B0604020202020204" pitchFamily="34" charset="0"/>
              </a:rPr>
              <a:t>EN 16 DE MARZO CONCLUYERON LOS 5 DIALOGOS REGIONALES CON LOS ORGANISMOS DE LA SOCIEDAD CIVIL CON APOYO DE LOS ESTADOS DE CDMX, COLIMA, SINALOA, NUEVO LEON Y CHIAPAS.</a:t>
            </a:r>
            <a:endParaRPr lang="es-MX" altLang="es-MX"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518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53016"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0" y="173086"/>
            <a:ext cx="6588223" cy="857250"/>
          </a:xfrm>
        </p:spPr>
        <p:txBody>
          <a:bodyPr>
            <a:noAutofit/>
          </a:bodyPr>
          <a:lstStyle/>
          <a:p>
            <a:r>
              <a:rPr lang="es-MX" sz="2000" b="1" dirty="0" smtClean="0">
                <a:latin typeface="Arial" panose="020B0604020202020204" pitchFamily="34" charset="0"/>
                <a:cs typeface="Arial" panose="020B0604020202020204" pitchFamily="34" charset="0"/>
              </a:rPr>
              <a:t>4.3.- Instalación </a:t>
            </a:r>
            <a:r>
              <a:rPr lang="es-MX" sz="2000" b="1" dirty="0">
                <a:latin typeface="Arial" panose="020B0604020202020204" pitchFamily="34" charset="0"/>
                <a:cs typeface="Arial" panose="020B0604020202020204" pitchFamily="34" charset="0"/>
              </a:rPr>
              <a:t>de los Órganos de </a:t>
            </a:r>
            <a:r>
              <a:rPr lang="es-MX" sz="2000" b="1" dirty="0" smtClean="0">
                <a:latin typeface="Arial" panose="020B0604020202020204" pitchFamily="34" charset="0"/>
                <a:cs typeface="Arial" panose="020B0604020202020204" pitchFamily="34" charset="0"/>
              </a:rPr>
              <a:t>Seguimiento e Implementación para la Agenda 2030 </a:t>
            </a:r>
            <a:r>
              <a:rPr lang="es-MX" sz="2000" b="1" dirty="0">
                <a:latin typeface="Arial" panose="020B0604020202020204" pitchFamily="34" charset="0"/>
                <a:cs typeface="Arial" panose="020B0604020202020204" pitchFamily="34" charset="0"/>
              </a:rPr>
              <a:t>en las entidades federativas</a:t>
            </a: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830888" y="4767263"/>
            <a:ext cx="2133600" cy="273844"/>
          </a:xfrm>
        </p:spPr>
        <p:txBody>
          <a:bodyPr/>
          <a:lstStyle/>
          <a:p>
            <a:fld id="{0DF2D98F-81E7-4B8D-9904-78DFF7B12D66}" type="slidenum">
              <a:rPr lang="es-MX" smtClean="0"/>
              <a:pPr/>
              <a:t>12</a:t>
            </a:fld>
            <a:endParaRPr lang="es-MX" dirty="0"/>
          </a:p>
        </p:txBody>
      </p:sp>
      <p:sp>
        <p:nvSpPr>
          <p:cNvPr id="7" name="CuadroTexto 6"/>
          <p:cNvSpPr txBox="1"/>
          <p:nvPr/>
        </p:nvSpPr>
        <p:spPr>
          <a:xfrm>
            <a:off x="173594" y="1059582"/>
            <a:ext cx="6486637" cy="523220"/>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26 </a:t>
            </a:r>
            <a:r>
              <a:rPr lang="es-MX" sz="1400" dirty="0">
                <a:latin typeface="Arial" panose="020B0604020202020204" pitchFamily="34" charset="0"/>
                <a:cs typeface="Arial" panose="020B0604020202020204" pitchFamily="34" charset="0"/>
              </a:rPr>
              <a:t>Estados ya instalaron sus </a:t>
            </a:r>
            <a:r>
              <a:rPr lang="es-MX" sz="1400" dirty="0" smtClean="0">
                <a:latin typeface="Arial" panose="020B0604020202020204" pitchFamily="34" charset="0"/>
                <a:cs typeface="Arial" panose="020B0604020202020204" pitchFamily="34" charset="0"/>
              </a:rPr>
              <a:t>Órganos </a:t>
            </a:r>
            <a:r>
              <a:rPr lang="es-MX" sz="1400" dirty="0">
                <a:latin typeface="Arial" panose="020B0604020202020204" pitchFamily="34" charset="0"/>
                <a:cs typeface="Arial" panose="020B0604020202020204" pitchFamily="34" charset="0"/>
              </a:rPr>
              <a:t>de </a:t>
            </a:r>
            <a:r>
              <a:rPr lang="es-MX" sz="1400" dirty="0" smtClean="0">
                <a:latin typeface="Arial" panose="020B0604020202020204" pitchFamily="34" charset="0"/>
                <a:cs typeface="Arial" panose="020B0604020202020204" pitchFamily="34" charset="0"/>
              </a:rPr>
              <a:t>Seguimiento e Implementación </a:t>
            </a:r>
            <a:r>
              <a:rPr lang="es-MX" sz="1400" dirty="0">
                <a:latin typeface="Arial" panose="020B0604020202020204" pitchFamily="34" charset="0"/>
                <a:cs typeface="Arial" panose="020B0604020202020204" pitchFamily="34" charset="0"/>
              </a:rPr>
              <a:t>de la Agenda 2030:</a:t>
            </a:r>
          </a:p>
        </p:txBody>
      </p:sp>
      <p:sp>
        <p:nvSpPr>
          <p:cNvPr id="3" name="Rectángulo 2">
            <a:extLst>
              <a:ext uri="{FF2B5EF4-FFF2-40B4-BE49-F238E27FC236}">
                <a16:creationId xmlns:a16="http://schemas.microsoft.com/office/drawing/2014/main" xmlns="" id="{3E03D73D-E7A0-4A46-82F8-9ED078457671}"/>
              </a:ext>
            </a:extLst>
          </p:cNvPr>
          <p:cNvSpPr/>
          <p:nvPr/>
        </p:nvSpPr>
        <p:spPr>
          <a:xfrm>
            <a:off x="4492492" y="1453463"/>
            <a:ext cx="1960524" cy="3231654"/>
          </a:xfrm>
          <a:prstGeom prst="rect">
            <a:avLst/>
          </a:prstGeom>
        </p:spPr>
        <p:txBody>
          <a:bodyPr wrap="square">
            <a:spAutoFit/>
          </a:bodyPr>
          <a:lstStyle/>
          <a:p>
            <a:pPr marL="228600" indent="-228600">
              <a:buFont typeface="+mj-lt"/>
              <a:buAutoNum type="arabicPeriod"/>
            </a:pPr>
            <a:r>
              <a:rPr lang="es-MX" sz="1200" b="1" dirty="0">
                <a:latin typeface="Arial" panose="020B0604020202020204" pitchFamily="34" charset="0"/>
                <a:cs typeface="Arial" panose="020B0604020202020204" pitchFamily="34" charset="0"/>
              </a:rPr>
              <a:t>Nuevo León</a:t>
            </a:r>
          </a:p>
          <a:p>
            <a:pPr marL="228600" indent="-228600">
              <a:buFont typeface="+mj-lt"/>
              <a:buAutoNum type="arabicPeriod"/>
            </a:pPr>
            <a:r>
              <a:rPr lang="es-MX" sz="1200" b="1" dirty="0">
                <a:latin typeface="Arial" panose="020B0604020202020204" pitchFamily="34" charset="0"/>
                <a:cs typeface="Arial" panose="020B0604020202020204" pitchFamily="34" charset="0"/>
              </a:rPr>
              <a:t>Colima</a:t>
            </a:r>
          </a:p>
          <a:p>
            <a:pPr marL="228600" indent="-228600">
              <a:buFont typeface="+mj-lt"/>
              <a:buAutoNum type="arabicPeriod"/>
            </a:pPr>
            <a:r>
              <a:rPr lang="es-MX" sz="1200" b="1" dirty="0">
                <a:latin typeface="Arial" panose="020B0604020202020204" pitchFamily="34" charset="0"/>
                <a:cs typeface="Arial" panose="020B0604020202020204" pitchFamily="34" charset="0"/>
              </a:rPr>
              <a:t>Chiapas</a:t>
            </a:r>
          </a:p>
          <a:p>
            <a:pPr marL="228600" indent="-228600">
              <a:buFont typeface="+mj-lt"/>
              <a:buAutoNum type="arabicPeriod"/>
            </a:pPr>
            <a:r>
              <a:rPr lang="es-MX" sz="1200" b="1" dirty="0">
                <a:latin typeface="Arial" panose="020B0604020202020204" pitchFamily="34" charset="0"/>
                <a:cs typeface="Arial" panose="020B0604020202020204" pitchFamily="34" charset="0"/>
              </a:rPr>
              <a:t>Sinaloa</a:t>
            </a:r>
          </a:p>
          <a:p>
            <a:pPr marL="228600" indent="-228600">
              <a:buFont typeface="+mj-lt"/>
              <a:buAutoNum type="arabicPeriod"/>
            </a:pPr>
            <a:r>
              <a:rPr lang="es-MX" sz="1200" b="1" dirty="0">
                <a:latin typeface="Arial" panose="020B0604020202020204" pitchFamily="34" charset="0"/>
                <a:cs typeface="Arial" panose="020B0604020202020204" pitchFamily="34" charset="0"/>
              </a:rPr>
              <a:t>Morelos</a:t>
            </a:r>
          </a:p>
          <a:p>
            <a:pPr marL="228600" indent="-228600">
              <a:buFont typeface="+mj-lt"/>
              <a:buAutoNum type="arabicPeriod"/>
            </a:pPr>
            <a:r>
              <a:rPr lang="es-MX" sz="1200" b="1" dirty="0">
                <a:latin typeface="Arial" panose="020B0604020202020204" pitchFamily="34" charset="0"/>
                <a:cs typeface="Arial" panose="020B0604020202020204" pitchFamily="34" charset="0"/>
              </a:rPr>
              <a:t>Puebla</a:t>
            </a:r>
          </a:p>
          <a:p>
            <a:pPr marL="228600" indent="-228600">
              <a:buFont typeface="+mj-lt"/>
              <a:buAutoNum type="arabicPeriod"/>
            </a:pPr>
            <a:r>
              <a:rPr lang="es-MX" sz="1200" b="1" dirty="0">
                <a:latin typeface="Arial" panose="020B0604020202020204" pitchFamily="34" charset="0"/>
                <a:cs typeface="Arial" panose="020B0604020202020204" pitchFamily="34" charset="0"/>
              </a:rPr>
              <a:t>Ciudad de México</a:t>
            </a:r>
          </a:p>
          <a:p>
            <a:pPr marL="228600" indent="-228600">
              <a:buFont typeface="+mj-lt"/>
              <a:buAutoNum type="arabicPeriod"/>
            </a:pPr>
            <a:r>
              <a:rPr lang="es-MX" sz="1200" b="1" dirty="0">
                <a:latin typeface="Arial" panose="020B0604020202020204" pitchFamily="34" charset="0"/>
                <a:cs typeface="Arial" panose="020B0604020202020204" pitchFamily="34" charset="0"/>
              </a:rPr>
              <a:t>Hidalgo</a:t>
            </a:r>
          </a:p>
          <a:p>
            <a:pPr marL="228600" indent="-228600">
              <a:buFont typeface="+mj-lt"/>
              <a:buAutoNum type="arabicPeriod"/>
            </a:pPr>
            <a:r>
              <a:rPr lang="es-MX" sz="1200" b="1" dirty="0">
                <a:latin typeface="Arial" panose="020B0604020202020204" pitchFamily="34" charset="0"/>
                <a:cs typeface="Arial" panose="020B0604020202020204" pitchFamily="34" charset="0"/>
              </a:rPr>
              <a:t>Campeche</a:t>
            </a:r>
          </a:p>
          <a:p>
            <a:pPr marL="228600" indent="-228600">
              <a:buFont typeface="+mj-lt"/>
              <a:buAutoNum type="arabicPeriod"/>
            </a:pPr>
            <a:r>
              <a:rPr lang="es-MX" sz="1200" b="1" dirty="0">
                <a:latin typeface="Arial" panose="020B0604020202020204" pitchFamily="34" charset="0"/>
                <a:cs typeface="Arial" panose="020B0604020202020204" pitchFamily="34" charset="0"/>
              </a:rPr>
              <a:t>Chihuahua</a:t>
            </a:r>
          </a:p>
          <a:p>
            <a:pPr marL="228600" indent="-228600">
              <a:buFont typeface="+mj-lt"/>
              <a:buAutoNum type="arabicPeriod"/>
            </a:pPr>
            <a:r>
              <a:rPr lang="es-MX" sz="1200" b="1" dirty="0">
                <a:latin typeface="Arial" panose="020B0604020202020204" pitchFamily="34" charset="0"/>
                <a:cs typeface="Arial" panose="020B0604020202020204" pitchFamily="34" charset="0"/>
              </a:rPr>
              <a:t>Zacatecas</a:t>
            </a:r>
          </a:p>
          <a:p>
            <a:pPr marL="228600" indent="-228600">
              <a:buFont typeface="+mj-lt"/>
              <a:buAutoNum type="arabicPeriod"/>
            </a:pPr>
            <a:r>
              <a:rPr lang="es-MX" sz="1200" b="1" dirty="0">
                <a:latin typeface="Arial" panose="020B0604020202020204" pitchFamily="34" charset="0"/>
                <a:cs typeface="Arial" panose="020B0604020202020204" pitchFamily="34" charset="0"/>
              </a:rPr>
              <a:t>Baja California</a:t>
            </a:r>
          </a:p>
          <a:p>
            <a:pPr marL="228600" indent="-228600">
              <a:buFont typeface="+mj-lt"/>
              <a:buAutoNum type="arabicPeriod"/>
            </a:pPr>
            <a:r>
              <a:rPr lang="es-MX" sz="1200" b="1" dirty="0">
                <a:latin typeface="Arial" panose="020B0604020202020204" pitchFamily="34" charset="0"/>
                <a:cs typeface="Arial" panose="020B0604020202020204" pitchFamily="34" charset="0"/>
              </a:rPr>
              <a:t>San Luís </a:t>
            </a:r>
            <a:r>
              <a:rPr lang="es-MX" sz="1200" b="1" dirty="0" smtClean="0">
                <a:latin typeface="Arial" panose="020B0604020202020204" pitchFamily="34" charset="0"/>
                <a:cs typeface="Arial" panose="020B0604020202020204" pitchFamily="34" charset="0"/>
              </a:rPr>
              <a:t>Potosí</a:t>
            </a:r>
          </a:p>
          <a:p>
            <a:pPr marL="228600" indent="-228600">
              <a:buFont typeface="+mj-lt"/>
              <a:buAutoNum type="arabicPeriod"/>
            </a:pPr>
            <a:r>
              <a:rPr lang="es-MX" sz="1200" b="1" dirty="0" smtClean="0">
                <a:latin typeface="Arial" panose="020B0604020202020204" pitchFamily="34" charset="0"/>
                <a:cs typeface="Arial" panose="020B0604020202020204" pitchFamily="34" charset="0"/>
              </a:rPr>
              <a:t>Estado de México</a:t>
            </a:r>
          </a:p>
          <a:p>
            <a:pPr marL="228600" indent="-228600">
              <a:buFont typeface="+mj-lt"/>
              <a:buAutoNum type="arabicPeriod"/>
            </a:pPr>
            <a:r>
              <a:rPr lang="es-MX" sz="1200" b="1" dirty="0" smtClean="0">
                <a:latin typeface="Arial" panose="020B0604020202020204" pitchFamily="34" charset="0"/>
                <a:cs typeface="Arial" panose="020B0604020202020204" pitchFamily="34" charset="0"/>
              </a:rPr>
              <a:t>Guanajuato</a:t>
            </a:r>
          </a:p>
          <a:p>
            <a:pPr marL="228600" indent="-228600">
              <a:buFont typeface="+mj-lt"/>
              <a:buAutoNum type="arabicPeriod"/>
            </a:pPr>
            <a:r>
              <a:rPr lang="es-MX" sz="1200" b="1" dirty="0" smtClean="0">
                <a:latin typeface="Arial" panose="020B0604020202020204" pitchFamily="34" charset="0"/>
                <a:cs typeface="Arial" panose="020B0604020202020204" pitchFamily="34" charset="0"/>
              </a:rPr>
              <a:t>Baja California Sur</a:t>
            </a:r>
          </a:p>
          <a:p>
            <a:pPr marL="228600" indent="-228600">
              <a:buFont typeface="+mj-lt"/>
              <a:buAutoNum type="arabicPeriod"/>
            </a:pPr>
            <a:r>
              <a:rPr lang="es-MX" sz="1200" b="1" dirty="0" smtClean="0">
                <a:latin typeface="Arial" panose="020B0604020202020204" pitchFamily="34" charset="0"/>
                <a:cs typeface="Arial" panose="020B0604020202020204" pitchFamily="34" charset="0"/>
              </a:rPr>
              <a:t>Michoacán</a:t>
            </a:r>
            <a:endParaRPr lang="es-MX" sz="1200" b="1"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xmlns="" id="{85241BBB-2436-4ABC-A711-F4F3382E83E4}"/>
              </a:ext>
            </a:extLst>
          </p:cNvPr>
          <p:cNvSpPr/>
          <p:nvPr/>
        </p:nvSpPr>
        <p:spPr>
          <a:xfrm>
            <a:off x="3411702" y="4796213"/>
            <a:ext cx="5704646" cy="307777"/>
          </a:xfrm>
          <a:prstGeom prst="rect">
            <a:avLst/>
          </a:prstGeom>
        </p:spPr>
        <p:txBody>
          <a:bodyPr wrap="square">
            <a:spAutoFit/>
          </a:bodyPr>
          <a:lstStyle/>
          <a:p>
            <a:r>
              <a:rPr lang="es-MX" sz="1400" dirty="0" smtClean="0">
                <a:latin typeface="Arial" panose="020B0604020202020204" pitchFamily="34" charset="0"/>
                <a:cs typeface="Arial" panose="020B0604020202020204" pitchFamily="34" charset="0"/>
              </a:rPr>
              <a:t>Próximos </a:t>
            </a:r>
            <a:r>
              <a:rPr lang="es-MX" sz="1400" dirty="0">
                <a:latin typeface="Arial" panose="020B0604020202020204" pitchFamily="34" charset="0"/>
                <a:cs typeface="Arial" panose="020B0604020202020204" pitchFamily="34" charset="0"/>
              </a:rPr>
              <a:t>a </a:t>
            </a:r>
            <a:r>
              <a:rPr lang="es-MX" sz="1400" dirty="0" smtClean="0">
                <a:latin typeface="Arial" panose="020B0604020202020204" pitchFamily="34" charset="0"/>
                <a:cs typeface="Arial" panose="020B0604020202020204" pitchFamily="34" charset="0"/>
              </a:rPr>
              <a:t>instalar: </a:t>
            </a:r>
            <a:r>
              <a:rPr lang="es-MX" sz="1400" b="1" dirty="0" smtClean="0">
                <a:latin typeface="Arial" panose="020B0604020202020204" pitchFamily="34" charset="0"/>
                <a:cs typeface="Arial" panose="020B0604020202020204" pitchFamily="34" charset="0"/>
              </a:rPr>
              <a:t>Quintana Roo y Sonora. </a:t>
            </a:r>
            <a:endParaRPr lang="es-MX" sz="1400" b="1"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xmlns="" id="{3E03D73D-E7A0-4A46-82F8-9ED078457671}"/>
              </a:ext>
            </a:extLst>
          </p:cNvPr>
          <p:cNvSpPr/>
          <p:nvPr/>
        </p:nvSpPr>
        <p:spPr>
          <a:xfrm>
            <a:off x="6445230" y="1453132"/>
            <a:ext cx="1960524" cy="1754326"/>
          </a:xfrm>
          <a:prstGeom prst="rect">
            <a:avLst/>
          </a:prstGeom>
        </p:spPr>
        <p:txBody>
          <a:bodyPr wrap="square">
            <a:spAutoFit/>
          </a:bodyPr>
          <a:lstStyle/>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Aguascalientes</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Tabasco</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Tlaxcala</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Oaxaca </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Coahuila </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Guerrero</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Nayarit</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Durango</a:t>
            </a:r>
          </a:p>
          <a:p>
            <a:pPr marL="228600" indent="-228600">
              <a:buFont typeface="+mj-lt"/>
              <a:buAutoNum type="arabicPeriod" startAt="18"/>
            </a:pPr>
            <a:r>
              <a:rPr lang="es-MX" sz="1200" b="1" dirty="0" smtClean="0">
                <a:latin typeface="Arial" panose="020B0604020202020204" pitchFamily="34" charset="0"/>
                <a:cs typeface="Arial" panose="020B0604020202020204" pitchFamily="34" charset="0"/>
              </a:rPr>
              <a:t>Querétaro</a:t>
            </a:r>
            <a:endParaRPr lang="es-MX" sz="1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a:stretch>
            <a:fillRect/>
          </a:stretch>
        </p:blipFill>
        <p:spPr>
          <a:xfrm>
            <a:off x="168247" y="1643799"/>
            <a:ext cx="4259737" cy="3088191"/>
          </a:xfrm>
          <a:prstGeom prst="rect">
            <a:avLst/>
          </a:prstGeom>
        </p:spPr>
      </p:pic>
    </p:spTree>
    <p:extLst>
      <p:ext uri="{BB962C8B-B14F-4D97-AF65-F5344CB8AC3E}">
        <p14:creationId xmlns:p14="http://schemas.microsoft.com/office/powerpoint/2010/main" val="35847552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53200" y="4818186"/>
            <a:ext cx="2133600" cy="273844"/>
          </a:xfrm>
        </p:spPr>
        <p:txBody>
          <a:bodyPr/>
          <a:lstStyle/>
          <a:p>
            <a:fld id="{0DF2D98F-81E7-4B8D-9904-78DFF7B12D66}" type="slidenum">
              <a:rPr lang="es-MX" smtClean="0"/>
              <a:pPr/>
              <a:t>13</a:t>
            </a:fld>
            <a:endParaRPr lang="es-MX"/>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23478"/>
            <a:ext cx="3635871" cy="2425019"/>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32601"/>
            <a:ext cx="3637528" cy="2425018"/>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50" y="2615392"/>
            <a:ext cx="3610471" cy="2404630"/>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3928" y="2571750"/>
            <a:ext cx="3678157" cy="2448272"/>
          </a:xfrm>
          <a:prstGeom prst="rect">
            <a:avLst/>
          </a:prstGeom>
        </p:spPr>
      </p:pic>
    </p:spTree>
    <p:extLst>
      <p:ext uri="{BB962C8B-B14F-4D97-AF65-F5344CB8AC3E}">
        <p14:creationId xmlns:p14="http://schemas.microsoft.com/office/powerpoint/2010/main" val="1836695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53016"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title"/>
          </p:nvPr>
        </p:nvSpPr>
        <p:spPr>
          <a:xfrm>
            <a:off x="0" y="173086"/>
            <a:ext cx="6588223" cy="857250"/>
          </a:xfrm>
        </p:spPr>
        <p:txBody>
          <a:bodyPr>
            <a:noAutofit/>
          </a:bodyPr>
          <a:lstStyle/>
          <a:p>
            <a:r>
              <a:rPr lang="es-MX" sz="2000" b="1" dirty="0" smtClean="0">
                <a:latin typeface="Arial" panose="020B0604020202020204" pitchFamily="34" charset="0"/>
                <a:cs typeface="Arial" panose="020B0604020202020204" pitchFamily="34" charset="0"/>
              </a:rPr>
              <a:t>4.4.- Acciones para cumplir con la instalación del 100% de los Estados</a:t>
            </a:r>
            <a:endParaRPr lang="es-MX" sz="2000" b="1" dirty="0">
              <a:latin typeface="Arial" panose="020B0604020202020204" pitchFamily="34" charset="0"/>
              <a:cs typeface="Arial" panose="020B0604020202020204" pitchFamily="34" charset="0"/>
            </a:endParaRP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830888" y="4767263"/>
            <a:ext cx="2133600" cy="273844"/>
          </a:xfrm>
        </p:spPr>
        <p:txBody>
          <a:bodyPr/>
          <a:lstStyle/>
          <a:p>
            <a:fld id="{0DF2D98F-81E7-4B8D-9904-78DFF7B12D66}" type="slidenum">
              <a:rPr lang="es-MX" smtClean="0"/>
              <a:pPr/>
              <a:t>14</a:t>
            </a:fld>
            <a:endParaRPr lang="es-MX" dirty="0"/>
          </a:p>
        </p:txBody>
      </p:sp>
      <p:sp>
        <p:nvSpPr>
          <p:cNvPr id="7" name="CuadroTexto 6"/>
          <p:cNvSpPr txBox="1"/>
          <p:nvPr/>
        </p:nvSpPr>
        <p:spPr>
          <a:xfrm>
            <a:off x="173594" y="1120552"/>
            <a:ext cx="7430448" cy="3539430"/>
          </a:xfrm>
          <a:prstGeom prst="rect">
            <a:avLst/>
          </a:prstGeom>
          <a:noFill/>
        </p:spPr>
        <p:txBody>
          <a:bodyPr wrap="square" rtlCol="0">
            <a:spAutoFit/>
          </a:bodyPr>
          <a:lstStyle/>
          <a:p>
            <a:pPr algn="just"/>
            <a:r>
              <a:rPr lang="es-MX" sz="1600" b="1" dirty="0" smtClean="0">
                <a:latin typeface="Arial" panose="020B0604020202020204" pitchFamily="34" charset="0"/>
                <a:cs typeface="Arial" panose="020B0604020202020204" pitchFamily="34" charset="0"/>
              </a:rPr>
              <a:t>Con el objetivo de lograr la instalación de todos los Órganos de Seguimiento e Implementación, se enviaron 3 oficios a los Gobernadores de los Estados faltantes (en todo momento fue notificada la CONAGO, así como Presidencia de la República para dar seguimiento a esta acción).</a:t>
            </a:r>
          </a:p>
          <a:p>
            <a:pPr algn="just"/>
            <a:endParaRPr lang="es-MX" sz="1600" b="1" dirty="0">
              <a:latin typeface="Arial" panose="020B0604020202020204" pitchFamily="34" charset="0"/>
              <a:cs typeface="Arial" panose="020B0604020202020204" pitchFamily="34" charset="0"/>
            </a:endParaRPr>
          </a:p>
          <a:p>
            <a:pPr algn="just"/>
            <a:r>
              <a:rPr lang="es-MX" sz="1600" b="1" dirty="0" smtClean="0">
                <a:latin typeface="Arial" panose="020B0604020202020204" pitchFamily="34" charset="0"/>
                <a:cs typeface="Arial" panose="020B0604020202020204" pitchFamily="34" charset="0"/>
              </a:rPr>
              <a:t>Dichos oficios ofrecían el apoyo técnico y jurídico a todos los Estados por igual para lograr la instalación de sus OSI.</a:t>
            </a:r>
          </a:p>
          <a:p>
            <a:pPr algn="just"/>
            <a:endParaRPr lang="es-MX" sz="1600" b="1" dirty="0">
              <a:latin typeface="Arial" panose="020B0604020202020204" pitchFamily="34" charset="0"/>
              <a:cs typeface="Arial" panose="020B0604020202020204" pitchFamily="34" charset="0"/>
            </a:endParaRPr>
          </a:p>
          <a:p>
            <a:pPr algn="just"/>
            <a:r>
              <a:rPr lang="es-MX" sz="1600" b="1" dirty="0" smtClean="0">
                <a:latin typeface="Arial" panose="020B0604020202020204" pitchFamily="34" charset="0"/>
                <a:cs typeface="Arial" panose="020B0604020202020204" pitchFamily="34" charset="0"/>
              </a:rPr>
              <a:t>Oficios fueron los:</a:t>
            </a:r>
          </a:p>
          <a:p>
            <a:pPr algn="just"/>
            <a:endParaRPr lang="es-MX" sz="1600" b="1" dirty="0">
              <a:latin typeface="Arial" panose="020B0604020202020204" pitchFamily="34" charset="0"/>
              <a:cs typeface="Arial" panose="020B0604020202020204" pitchFamily="34" charset="0"/>
            </a:endParaRPr>
          </a:p>
          <a:p>
            <a:pPr marL="285750" indent="-285750" algn="just">
              <a:buFontTx/>
              <a:buChar char="-"/>
            </a:pPr>
            <a:r>
              <a:rPr lang="es-MX" sz="1600" b="1" dirty="0" smtClean="0">
                <a:latin typeface="Arial" panose="020B0604020202020204" pitchFamily="34" charset="0"/>
                <a:cs typeface="Arial" panose="020B0604020202020204" pitchFamily="34" charset="0"/>
              </a:rPr>
              <a:t>OCG/019/2018 de fecha 22 de Febrero de 2018 a 13 Estados.</a:t>
            </a:r>
          </a:p>
          <a:p>
            <a:pPr marL="285750" indent="-285750" algn="just">
              <a:buFontTx/>
              <a:buChar char="-"/>
            </a:pPr>
            <a:r>
              <a:rPr lang="es-MX" sz="1600" b="1" dirty="0" smtClean="0">
                <a:latin typeface="Arial" panose="020B0604020202020204" pitchFamily="34" charset="0"/>
                <a:cs typeface="Arial" panose="020B0604020202020204" pitchFamily="34" charset="0"/>
              </a:rPr>
              <a:t>OCG/0050/2018 de fecha 03 de Abril de 2018 a 10 Estados</a:t>
            </a:r>
          </a:p>
          <a:p>
            <a:pPr marL="285750" indent="-285750" algn="just">
              <a:buFontTx/>
              <a:buChar char="-"/>
            </a:pPr>
            <a:r>
              <a:rPr lang="es-MX" sz="1600" b="1" dirty="0" smtClean="0">
                <a:latin typeface="Arial" panose="020B0604020202020204" pitchFamily="34" charset="0"/>
                <a:cs typeface="Arial" panose="020B0604020202020204" pitchFamily="34" charset="0"/>
              </a:rPr>
              <a:t>OCG/0073/2018 de fecha 07 de Mayo de 2018 a 6 Estados</a:t>
            </a:r>
          </a:p>
          <a:p>
            <a:pPr marL="285750" indent="-285750">
              <a:buFontTx/>
              <a:buChar char="-"/>
            </a:pPr>
            <a:endParaRPr lang="es-MX"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565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6359" y="88981"/>
            <a:ext cx="6732240" cy="857250"/>
          </a:xfrm>
        </p:spPr>
        <p:txBody>
          <a:bodyPr>
            <a:noAutofit/>
          </a:bodyPr>
          <a:lstStyle/>
          <a:p>
            <a:r>
              <a:rPr lang="es-MX" sz="2000" b="1" dirty="0" smtClean="0">
                <a:latin typeface="Arial" panose="020B0604020202020204" pitchFamily="34" charset="0"/>
                <a:cs typeface="Arial" panose="020B0604020202020204" pitchFamily="34" charset="0"/>
              </a:rPr>
              <a:t>4.5.- Ruta </a:t>
            </a:r>
            <a:r>
              <a:rPr lang="es-MX" sz="2000" b="1" dirty="0">
                <a:latin typeface="Arial" panose="020B0604020202020204" pitchFamily="34" charset="0"/>
                <a:cs typeface="Arial" panose="020B0604020202020204" pitchFamily="34" charset="0"/>
              </a:rPr>
              <a:t>Crítica para la implementación de la Agenda en los Estados</a:t>
            </a:r>
          </a:p>
        </p:txBody>
      </p:sp>
      <p:sp>
        <p:nvSpPr>
          <p:cNvPr id="4" name="3 Marcador de número de diapositiva"/>
          <p:cNvSpPr>
            <a:spLocks noGrp="1"/>
          </p:cNvSpPr>
          <p:nvPr>
            <p:ph type="sldNum" sz="quarter" idx="12"/>
          </p:nvPr>
        </p:nvSpPr>
        <p:spPr/>
        <p:txBody>
          <a:bodyPr/>
          <a:lstStyle/>
          <a:p>
            <a:fld id="{0DF2D98F-81E7-4B8D-9904-78DFF7B12D66}" type="slidenum">
              <a:rPr lang="es-MX" smtClean="0">
                <a:latin typeface="Arial" panose="020B0604020202020204" pitchFamily="34" charset="0"/>
                <a:cs typeface="Arial" panose="020B0604020202020204" pitchFamily="34" charset="0"/>
              </a:rPr>
              <a:pPr/>
              <a:t>15</a:t>
            </a:fld>
            <a:endParaRPr lang="es-MX">
              <a:latin typeface="Arial" panose="020B0604020202020204" pitchFamily="34" charset="0"/>
              <a:cs typeface="Arial" panose="020B0604020202020204" pitchFamily="34" charset="0"/>
            </a:endParaRPr>
          </a:p>
        </p:txBody>
      </p:sp>
      <p:sp>
        <p:nvSpPr>
          <p:cNvPr id="8" name="4 Rectángulo"/>
          <p:cNvSpPr/>
          <p:nvPr/>
        </p:nvSpPr>
        <p:spPr>
          <a:xfrm>
            <a:off x="0" y="2289979"/>
            <a:ext cx="9144000" cy="2736304"/>
          </a:xfrm>
          <a:prstGeom prst="rect">
            <a:avLst/>
          </a:prstGeom>
          <a:solidFill>
            <a:schemeClr val="bg1">
              <a:lumMod val="95000"/>
            </a:schemeClr>
          </a:solidFill>
          <a:ln>
            <a:solidFill>
              <a:schemeClr val="tx1">
                <a:lumMod val="50000"/>
                <a:lumOff val="5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9" name="6 Rectángulo">
            <a:hlinkClick r:id="rId2" action="ppaction://hlinksldjump"/>
          </p:cNvPr>
          <p:cNvSpPr/>
          <p:nvPr/>
        </p:nvSpPr>
        <p:spPr>
          <a:xfrm>
            <a:off x="35496" y="2676358"/>
            <a:ext cx="2998800" cy="1124964"/>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a:solidFill>
                  <a:schemeClr val="bg1"/>
                </a:solidFill>
                <a:latin typeface="Arial" panose="020B0604020202020204" pitchFamily="34" charset="0"/>
                <a:cs typeface="Arial" panose="020B0604020202020204" pitchFamily="34" charset="0"/>
              </a:rPr>
              <a:t>1. </a:t>
            </a:r>
            <a:r>
              <a:rPr lang="es-MX" sz="1700" b="1" dirty="0" smtClean="0">
                <a:solidFill>
                  <a:schemeClr val="bg1"/>
                </a:solidFill>
                <a:latin typeface="Arial" panose="020B0604020202020204" pitchFamily="34" charset="0"/>
                <a:cs typeface="Arial" panose="020B0604020202020204" pitchFamily="34" charset="0"/>
              </a:rPr>
              <a:t>Recopilación y análisis de información sobre la situación actual</a:t>
            </a:r>
            <a:endParaRPr lang="es-MX" sz="1700" b="1" dirty="0">
              <a:solidFill>
                <a:schemeClr val="bg1"/>
              </a:solidFill>
              <a:latin typeface="Arial" panose="020B0604020202020204" pitchFamily="34" charset="0"/>
              <a:cs typeface="Arial" panose="020B0604020202020204" pitchFamily="34" charset="0"/>
            </a:endParaRPr>
          </a:p>
        </p:txBody>
      </p:sp>
      <p:sp>
        <p:nvSpPr>
          <p:cNvPr id="10" name="7 Rectángulo">
            <a:hlinkClick r:id="rId3" action="ppaction://hlinksldjump"/>
          </p:cNvPr>
          <p:cNvSpPr/>
          <p:nvPr/>
        </p:nvSpPr>
        <p:spPr>
          <a:xfrm>
            <a:off x="3069792" y="2692726"/>
            <a:ext cx="2999904" cy="1124964"/>
          </a:xfrm>
          <a:prstGeom prst="rect">
            <a:avLst/>
          </a:prstGeom>
          <a:solidFill>
            <a:srgbClr val="FB90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a:solidFill>
                  <a:schemeClr val="bg1"/>
                </a:solidFill>
                <a:latin typeface="Arial" panose="020B0604020202020204" pitchFamily="34" charset="0"/>
                <a:cs typeface="Arial" panose="020B0604020202020204" pitchFamily="34" charset="0"/>
              </a:rPr>
              <a:t>2.- </a:t>
            </a:r>
            <a:r>
              <a:rPr lang="es-MX" sz="1700" b="1" dirty="0" smtClean="0">
                <a:solidFill>
                  <a:schemeClr val="bg1"/>
                </a:solidFill>
                <a:latin typeface="Arial" panose="020B0604020202020204" pitchFamily="34" charset="0"/>
                <a:cs typeface="Arial" panose="020B0604020202020204" pitchFamily="34" charset="0"/>
              </a:rPr>
              <a:t>Infraestructura normativa </a:t>
            </a:r>
            <a:r>
              <a:rPr lang="es-MX" sz="1700" b="1" dirty="0">
                <a:solidFill>
                  <a:schemeClr val="bg1"/>
                </a:solidFill>
                <a:latin typeface="Arial" panose="020B0604020202020204" pitchFamily="34" charset="0"/>
                <a:cs typeface="Arial" panose="020B0604020202020204" pitchFamily="34" charset="0"/>
              </a:rPr>
              <a:t>e </a:t>
            </a:r>
            <a:r>
              <a:rPr lang="es-MX" sz="1700" b="1" dirty="0" smtClean="0">
                <a:solidFill>
                  <a:schemeClr val="bg1"/>
                </a:solidFill>
                <a:latin typeface="Arial" panose="020B0604020202020204" pitchFamily="34" charset="0"/>
                <a:cs typeface="Arial" panose="020B0604020202020204" pitchFamily="34" charset="0"/>
              </a:rPr>
              <a:t>institucionalización</a:t>
            </a:r>
            <a:endParaRPr lang="es-MX" sz="1700" b="1" dirty="0">
              <a:solidFill>
                <a:schemeClr val="bg1"/>
              </a:solidFill>
              <a:latin typeface="Arial" panose="020B0604020202020204" pitchFamily="34" charset="0"/>
              <a:cs typeface="Arial" panose="020B0604020202020204" pitchFamily="34" charset="0"/>
            </a:endParaRPr>
          </a:p>
        </p:txBody>
      </p:sp>
      <p:sp>
        <p:nvSpPr>
          <p:cNvPr id="11" name="8 Rectángulo">
            <a:hlinkClick r:id="rId4" action="ppaction://hlinksldjump"/>
          </p:cNvPr>
          <p:cNvSpPr/>
          <p:nvPr/>
        </p:nvSpPr>
        <p:spPr>
          <a:xfrm>
            <a:off x="6084168" y="2676197"/>
            <a:ext cx="2999904" cy="1124964"/>
          </a:xfrm>
          <a:prstGeom prst="rect">
            <a:avLst/>
          </a:prstGeom>
          <a:solidFill>
            <a:srgbClr val="F6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smtClean="0">
                <a:solidFill>
                  <a:schemeClr val="bg1"/>
                </a:solidFill>
                <a:latin typeface="Arial" panose="020B0604020202020204" pitchFamily="34" charset="0"/>
                <a:cs typeface="Arial" panose="020B0604020202020204" pitchFamily="34" charset="0"/>
              </a:rPr>
              <a:t>3. </a:t>
            </a:r>
            <a:r>
              <a:rPr lang="es-MX" sz="1700" b="1" dirty="0">
                <a:solidFill>
                  <a:schemeClr val="bg1"/>
                </a:solidFill>
                <a:latin typeface="Arial" panose="020B0604020202020204" pitchFamily="34" charset="0"/>
                <a:cs typeface="Arial" panose="020B0604020202020204" pitchFamily="34" charset="0"/>
              </a:rPr>
              <a:t>Mecanismo tecnológico de </a:t>
            </a:r>
            <a:r>
              <a:rPr lang="es-MX" sz="1700" b="1" dirty="0" smtClean="0">
                <a:solidFill>
                  <a:schemeClr val="bg1"/>
                </a:solidFill>
                <a:latin typeface="Arial" panose="020B0604020202020204" pitchFamily="34" charset="0"/>
                <a:cs typeface="Arial" panose="020B0604020202020204" pitchFamily="34" charset="0"/>
              </a:rPr>
              <a:t>información (MTI)</a:t>
            </a:r>
            <a:endParaRPr lang="es-MX" sz="1700" b="1" dirty="0">
              <a:solidFill>
                <a:schemeClr val="bg1"/>
              </a:solidFill>
              <a:latin typeface="Arial" panose="020B0604020202020204" pitchFamily="34" charset="0"/>
              <a:cs typeface="Arial" panose="020B0604020202020204" pitchFamily="34" charset="0"/>
            </a:endParaRPr>
          </a:p>
        </p:txBody>
      </p:sp>
      <p:sp>
        <p:nvSpPr>
          <p:cNvPr id="12" name="9 Rectángulo">
            <a:hlinkClick r:id="rId5" action="ppaction://hlinksldjump"/>
          </p:cNvPr>
          <p:cNvSpPr/>
          <p:nvPr/>
        </p:nvSpPr>
        <p:spPr>
          <a:xfrm>
            <a:off x="35496" y="3828325"/>
            <a:ext cx="2999904" cy="1124964"/>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a:solidFill>
                  <a:schemeClr val="bg1"/>
                </a:solidFill>
                <a:latin typeface="Arial" panose="020B0604020202020204" pitchFamily="34" charset="0"/>
                <a:cs typeface="Arial" panose="020B0604020202020204" pitchFamily="34" charset="0"/>
              </a:rPr>
              <a:t>4.- Establecimiento de prioridades y programa operativo</a:t>
            </a:r>
          </a:p>
        </p:txBody>
      </p:sp>
      <p:sp>
        <p:nvSpPr>
          <p:cNvPr id="13" name="10 Rectángulo">
            <a:hlinkClick r:id="" action="ppaction://noaction"/>
          </p:cNvPr>
          <p:cNvSpPr/>
          <p:nvPr/>
        </p:nvSpPr>
        <p:spPr>
          <a:xfrm>
            <a:off x="6084168" y="3829311"/>
            <a:ext cx="2999904" cy="1124964"/>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a:solidFill>
                  <a:schemeClr val="bg1"/>
                </a:solidFill>
                <a:latin typeface="Arial" panose="020B0604020202020204" pitchFamily="34" charset="0"/>
                <a:cs typeface="Arial" panose="020B0604020202020204" pitchFamily="34" charset="0"/>
              </a:rPr>
              <a:t>6.- Evaluación </a:t>
            </a:r>
            <a:r>
              <a:rPr lang="es-MX" sz="1700" b="1" dirty="0" smtClean="0">
                <a:solidFill>
                  <a:schemeClr val="bg1"/>
                </a:solidFill>
                <a:latin typeface="Arial" panose="020B0604020202020204" pitchFamily="34" charset="0"/>
                <a:cs typeface="Arial" panose="020B0604020202020204" pitchFamily="34" charset="0"/>
              </a:rPr>
              <a:t>de la Implementación y de los resultados</a:t>
            </a:r>
            <a:endParaRPr lang="es-MX" sz="1700" b="1" dirty="0">
              <a:solidFill>
                <a:schemeClr val="bg1"/>
              </a:solidFill>
              <a:latin typeface="Arial" panose="020B0604020202020204" pitchFamily="34" charset="0"/>
              <a:cs typeface="Arial" panose="020B0604020202020204" pitchFamily="34" charset="0"/>
            </a:endParaRPr>
          </a:p>
        </p:txBody>
      </p:sp>
      <p:sp>
        <p:nvSpPr>
          <p:cNvPr id="14" name="11 Rectángulo">
            <a:hlinkClick r:id="rId6" action="ppaction://hlinksldjump"/>
          </p:cNvPr>
          <p:cNvSpPr/>
          <p:nvPr/>
        </p:nvSpPr>
        <p:spPr>
          <a:xfrm>
            <a:off x="3059832" y="3828325"/>
            <a:ext cx="2999904" cy="1124964"/>
          </a:xfrm>
          <a:prstGeom prst="rect">
            <a:avLst/>
          </a:prstGeom>
          <a:solidFill>
            <a:srgbClr val="A2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a:solidFill>
                  <a:schemeClr val="bg1"/>
                </a:solidFill>
                <a:latin typeface="Arial" panose="020B0604020202020204" pitchFamily="34" charset="0"/>
                <a:cs typeface="Arial" panose="020B0604020202020204" pitchFamily="34" charset="0"/>
              </a:rPr>
              <a:t>5.- Programación Presupuestal</a:t>
            </a:r>
          </a:p>
        </p:txBody>
      </p:sp>
      <p:sp>
        <p:nvSpPr>
          <p:cNvPr id="16" name="1 CuadroTexto"/>
          <p:cNvSpPr txBox="1"/>
          <p:nvPr/>
        </p:nvSpPr>
        <p:spPr>
          <a:xfrm>
            <a:off x="2159732" y="2265784"/>
            <a:ext cx="4824536" cy="400110"/>
          </a:xfrm>
          <a:prstGeom prst="rect">
            <a:avLst/>
          </a:prstGeom>
          <a:noFill/>
        </p:spPr>
        <p:txBody>
          <a:bodyPr wrap="square" rtlCol="0">
            <a:spAutoFit/>
          </a:bodyPr>
          <a:lstStyle/>
          <a:p>
            <a:pPr algn="ctr"/>
            <a:r>
              <a:rPr lang="es-MX" sz="2000" b="1" dirty="0">
                <a:latin typeface="Arial" panose="020B0604020202020204" pitchFamily="34" charset="0"/>
                <a:cs typeface="Arial" panose="020B0604020202020204" pitchFamily="34" charset="0"/>
              </a:rPr>
              <a:t>Modelo en entidades (Caso Colima)</a:t>
            </a:r>
          </a:p>
        </p:txBody>
      </p:sp>
      <p:sp>
        <p:nvSpPr>
          <p:cNvPr id="17" name="2 CuadroTexto"/>
          <p:cNvSpPr txBox="1"/>
          <p:nvPr/>
        </p:nvSpPr>
        <p:spPr>
          <a:xfrm>
            <a:off x="467544" y="1237725"/>
            <a:ext cx="7920880" cy="646331"/>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El Modelo de referencia está integrado por 6 elementos que permiten la implementación de la Agenda 2030:</a:t>
            </a:r>
          </a:p>
        </p:txBody>
      </p:sp>
      <p:grpSp>
        <p:nvGrpSpPr>
          <p:cNvPr id="18" name="14 Grupo">
            <a:extLst>
              <a:ext uri="{FF2B5EF4-FFF2-40B4-BE49-F238E27FC236}">
                <a16:creationId xmlns="" xmlns:a16="http://schemas.microsoft.com/office/drawing/2014/main" id="{BC489C79-2558-4352-B405-B5157C140B4C}"/>
              </a:ext>
            </a:extLst>
          </p:cNvPr>
          <p:cNvGrpSpPr/>
          <p:nvPr/>
        </p:nvGrpSpPr>
        <p:grpSpPr>
          <a:xfrm>
            <a:off x="7614240" y="267494"/>
            <a:ext cx="1267258" cy="420623"/>
            <a:chOff x="7485428" y="123478"/>
            <a:chExt cx="1551422" cy="514942"/>
          </a:xfrm>
        </p:grpSpPr>
        <p:pic>
          <p:nvPicPr>
            <p:cNvPr id="19" name="Picture 3" descr="C:\Users\Invitado\Downloads\Logo Agenda 2030\texto 2030.png">
              <a:extLst>
                <a:ext uri="{FF2B5EF4-FFF2-40B4-BE49-F238E27FC236}">
                  <a16:creationId xmlns="" xmlns:a16="http://schemas.microsoft.com/office/drawing/2014/main" id="{A56AD580-C7DE-4135-A3AA-2439CFFDA5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125335"/>
              <a:ext cx="936458" cy="51308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C:\Users\Invitado\Downloads\linea 2030.png">
              <a:extLst>
                <a:ext uri="{FF2B5EF4-FFF2-40B4-BE49-F238E27FC236}">
                  <a16:creationId xmlns="" xmlns:a16="http://schemas.microsoft.com/office/drawing/2014/main" id="{7379A828-0C7D-4C76-9FB6-240060E5B9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24032" y="532235"/>
              <a:ext cx="711511" cy="1192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C:\Users\Invitado\Downloads\Logo Agenda 2030\circulo 2030.png">
              <a:extLst>
                <a:ext uri="{FF2B5EF4-FFF2-40B4-BE49-F238E27FC236}">
                  <a16:creationId xmlns="" xmlns:a16="http://schemas.microsoft.com/office/drawing/2014/main" id="{3B81AC60-254D-4F1B-B6A9-E111807D5E7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5428" y="123478"/>
              <a:ext cx="504343" cy="50226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5" descr="C:\Users\Invitado\Downloads\Logo Agenda 2030\com 2030.png">
              <a:extLst>
                <a:ext uri="{FF2B5EF4-FFF2-40B4-BE49-F238E27FC236}">
                  <a16:creationId xmlns="" xmlns:a16="http://schemas.microsoft.com/office/drawing/2014/main" id="{0732DE55-7B4C-43A3-A0BF-C756F7389C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100" y="280724"/>
              <a:ext cx="234999" cy="17734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600658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0" y="123478"/>
            <a:ext cx="6732240" cy="857250"/>
          </a:xfrm>
        </p:spPr>
        <p:txBody>
          <a:bodyPr>
            <a:noAutofit/>
          </a:bodyPr>
          <a:lstStyle/>
          <a:p>
            <a:r>
              <a:rPr lang="es-MX" sz="2000" b="1" dirty="0">
                <a:latin typeface="Arial" panose="020B0604020202020204" pitchFamily="34" charset="0"/>
                <a:cs typeface="Arial" panose="020B0604020202020204" pitchFamily="34" charset="0"/>
              </a:rPr>
              <a:t>1</a:t>
            </a:r>
            <a:r>
              <a:rPr lang="es-MX" sz="2000" b="1" dirty="0" smtClean="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Recopilación y análisis de información sobre la situación actual</a:t>
            </a: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a:extLst>
              <a:ext uri="{FF2B5EF4-FFF2-40B4-BE49-F238E27FC236}">
                <a16:creationId xmlns="" xmlns:a16="http://schemas.microsoft.com/office/drawing/2014/main" id="{E32097F7-9799-4698-A0F6-493ED7EAB78D}"/>
              </a:ext>
            </a:extLst>
          </p:cNvPr>
          <p:cNvSpPr txBox="1"/>
          <p:nvPr/>
        </p:nvSpPr>
        <p:spPr>
          <a:xfrm>
            <a:off x="755693" y="1104206"/>
            <a:ext cx="5400600" cy="2046714"/>
          </a:xfrm>
          <a:prstGeom prst="rect">
            <a:avLst/>
          </a:prstGeom>
          <a:noFill/>
        </p:spPr>
        <p:txBody>
          <a:bodyPr wrap="square" rtlCol="0">
            <a:spAutoFit/>
          </a:bodyPr>
          <a:lstStyle/>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Solicitar un enlace personal a los titulares de las dependencias federales, estatales y municipales que integren el </a:t>
            </a:r>
            <a:r>
              <a:rPr lang="es-MX" sz="1400" dirty="0" smtClean="0">
                <a:latin typeface="Arial" panose="020B0604020202020204" pitchFamily="34" charset="0"/>
                <a:cs typeface="Arial" panose="020B0604020202020204" pitchFamily="34" charset="0"/>
              </a:rPr>
              <a:t>Órgano de Seguimiento e Implementación </a:t>
            </a:r>
            <a:r>
              <a:rPr lang="es-MX" sz="1400" dirty="0">
                <a:latin typeface="Arial" panose="020B0604020202020204" pitchFamily="34" charset="0"/>
                <a:cs typeface="Arial" panose="020B0604020202020204" pitchFamily="34" charset="0"/>
              </a:rPr>
              <a:t>(integración de un equipo operativo para el cumplimiento de los trabajos).</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Capacitar a los enlaces sobre la importancia de su rol, los instrumentos de recopilación y el proceso del mismo.</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Validar la información por los titulares de las dependencias.</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Enviar la información validada a través del </a:t>
            </a:r>
            <a:r>
              <a:rPr lang="es-MX" sz="1400" dirty="0" err="1">
                <a:latin typeface="Arial" panose="020B0604020202020204" pitchFamily="34" charset="0"/>
                <a:cs typeface="Arial" panose="020B0604020202020204" pitchFamily="34" charset="0"/>
              </a:rPr>
              <a:t>MTI</a:t>
            </a:r>
            <a:r>
              <a:rPr lang="es-MX" sz="1400" dirty="0">
                <a:latin typeface="Arial" panose="020B0604020202020204" pitchFamily="34" charset="0"/>
                <a:cs typeface="Arial" panose="020B0604020202020204" pitchFamily="34" charset="0"/>
              </a:rPr>
              <a:t>.</a:t>
            </a:r>
          </a:p>
        </p:txBody>
      </p:sp>
      <p:sp>
        <p:nvSpPr>
          <p:cNvPr id="7" name="CuadroTexto 6">
            <a:extLst>
              <a:ext uri="{FF2B5EF4-FFF2-40B4-BE49-F238E27FC236}">
                <a16:creationId xmlns="" xmlns:a16="http://schemas.microsoft.com/office/drawing/2014/main" id="{2CB019F5-FBAB-4385-9E96-21A2993635B6}"/>
              </a:ext>
            </a:extLst>
          </p:cNvPr>
          <p:cNvSpPr txBox="1"/>
          <p:nvPr/>
        </p:nvSpPr>
        <p:spPr>
          <a:xfrm>
            <a:off x="576064" y="3507854"/>
            <a:ext cx="6732240" cy="12464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pPr>
            <a:r>
              <a:rPr lang="es-MX" sz="1400" dirty="0">
                <a:latin typeface="Arial" panose="020B0604020202020204" pitchFamily="34" charset="0"/>
                <a:cs typeface="Arial" panose="020B0604020202020204" pitchFamily="34" charset="0"/>
              </a:rPr>
              <a:t>En Colima se solicitó la designación de 2 enlaces a cada dependencia integrante del Subcomité Especial, con un perfil profesional y experiencia en el área de planeación.</a:t>
            </a:r>
          </a:p>
          <a:p>
            <a:pPr algn="just">
              <a:spcBef>
                <a:spcPts val="600"/>
              </a:spcBef>
            </a:pPr>
            <a:r>
              <a:rPr lang="es-MX" sz="1400" dirty="0">
                <a:latin typeface="Arial" panose="020B0604020202020204" pitchFamily="34" charset="0"/>
                <a:cs typeface="Arial" panose="020B0604020202020204" pitchFamily="34" charset="0"/>
              </a:rPr>
              <a:t>Posterior a la capacitación, integraron la información de cada una de sus dependencias, siendo validadas por sus titulares y capturadas a través del </a:t>
            </a:r>
            <a:r>
              <a:rPr lang="es-MX" sz="1400" dirty="0" err="1">
                <a:latin typeface="Arial" panose="020B0604020202020204" pitchFamily="34" charset="0"/>
                <a:cs typeface="Arial" panose="020B0604020202020204" pitchFamily="34" charset="0"/>
              </a:rPr>
              <a:t>MTI</a:t>
            </a:r>
            <a:r>
              <a:rPr lang="es-MX"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155096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0" y="123478"/>
            <a:ext cx="6732240" cy="857250"/>
          </a:xfrm>
        </p:spPr>
        <p:txBody>
          <a:bodyPr>
            <a:normAutofit/>
          </a:bodyPr>
          <a:lstStyle/>
          <a:p>
            <a:r>
              <a:rPr lang="es-MX" sz="2000" b="1" dirty="0">
                <a:latin typeface="Arial" panose="020B0604020202020204" pitchFamily="34" charset="0"/>
                <a:cs typeface="Arial" panose="020B0604020202020204" pitchFamily="34" charset="0"/>
              </a:rPr>
              <a:t>2</a:t>
            </a:r>
            <a:r>
              <a:rPr lang="es-MX" sz="2000" b="1" dirty="0" smtClean="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Infraestructura Normativa e Institucionalización</a:t>
            </a: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adroTexto 3">
            <a:extLst>
              <a:ext uri="{FF2B5EF4-FFF2-40B4-BE49-F238E27FC236}">
                <a16:creationId xmlns="" xmlns:a16="http://schemas.microsoft.com/office/drawing/2014/main" id="{237BEE1C-AA2F-486B-931F-57D361E8C1A4}"/>
              </a:ext>
            </a:extLst>
          </p:cNvPr>
          <p:cNvSpPr txBox="1"/>
          <p:nvPr/>
        </p:nvSpPr>
        <p:spPr>
          <a:xfrm>
            <a:off x="755692" y="1104206"/>
            <a:ext cx="5472491" cy="2416046"/>
          </a:xfrm>
          <a:prstGeom prst="rect">
            <a:avLst/>
          </a:prstGeom>
          <a:noFill/>
        </p:spPr>
        <p:txBody>
          <a:bodyPr wrap="square" rtlCol="0">
            <a:spAutoFit/>
          </a:bodyPr>
          <a:lstStyle/>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Definir el </a:t>
            </a:r>
            <a:r>
              <a:rPr lang="es-MX" sz="1400" b="1" dirty="0">
                <a:latin typeface="Arial" panose="020B0604020202020204" pitchFamily="34" charset="0"/>
                <a:cs typeface="Arial" panose="020B0604020202020204" pitchFamily="34" charset="0"/>
              </a:rPr>
              <a:t>Órgano </a:t>
            </a:r>
            <a:r>
              <a:rPr lang="es-MX" sz="1400" b="1" dirty="0" smtClean="0">
                <a:latin typeface="Arial" panose="020B0604020202020204" pitchFamily="34" charset="0"/>
                <a:cs typeface="Arial" panose="020B0604020202020204" pitchFamily="34" charset="0"/>
              </a:rPr>
              <a:t>de Seguimiento e Implementación </a:t>
            </a:r>
            <a:r>
              <a:rPr lang="es-MX" sz="1400" dirty="0" smtClean="0">
                <a:latin typeface="Arial" panose="020B0604020202020204" pitchFamily="34" charset="0"/>
                <a:cs typeface="Arial" panose="020B0604020202020204" pitchFamily="34" charset="0"/>
              </a:rPr>
              <a:t>(consultando </a:t>
            </a:r>
            <a:r>
              <a:rPr lang="es-MX" sz="1400" dirty="0">
                <a:latin typeface="Arial" panose="020B0604020202020204" pitchFamily="34" charset="0"/>
                <a:cs typeface="Arial" panose="020B0604020202020204" pitchFamily="34" charset="0"/>
              </a:rPr>
              <a:t>la Ley de Planeación del Estado y su Reglamento).</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Definir la integración del </a:t>
            </a:r>
            <a:r>
              <a:rPr lang="es-MX" sz="1400" dirty="0" smtClean="0">
                <a:latin typeface="Arial" panose="020B0604020202020204" pitchFamily="34" charset="0"/>
                <a:cs typeface="Arial" panose="020B0604020202020204" pitchFamily="34" charset="0"/>
              </a:rPr>
              <a:t>OSI.</a:t>
            </a:r>
            <a:endParaRPr lang="es-MX" sz="1400" dirty="0">
              <a:latin typeface="Arial" panose="020B0604020202020204" pitchFamily="34" charset="0"/>
              <a:cs typeface="Arial" panose="020B0604020202020204" pitchFamily="34" charset="0"/>
            </a:endParaRP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Acta de integración.</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Instalación.</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Elaboración del Manual de Operación del </a:t>
            </a:r>
            <a:r>
              <a:rPr lang="es-MX" sz="1400" dirty="0" err="1">
                <a:latin typeface="Arial" panose="020B0604020202020204" pitchFamily="34" charset="0"/>
                <a:cs typeface="Arial" panose="020B0604020202020204" pitchFamily="34" charset="0"/>
              </a:rPr>
              <a:t>OL</a:t>
            </a:r>
            <a:r>
              <a:rPr lang="es-MX" sz="1400" dirty="0">
                <a:latin typeface="Arial" panose="020B0604020202020204" pitchFamily="34" charset="0"/>
                <a:cs typeface="Arial" panose="020B0604020202020204" pitchFamily="34" charset="0"/>
              </a:rPr>
              <a:t>.</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Desarrollo de acuerdos de adhesión en los municipios con el Gobierno de la Entidad Federativa.</a:t>
            </a:r>
          </a:p>
        </p:txBody>
      </p:sp>
      <p:sp>
        <p:nvSpPr>
          <p:cNvPr id="7" name="CuadroTexto 6">
            <a:extLst>
              <a:ext uri="{FF2B5EF4-FFF2-40B4-BE49-F238E27FC236}">
                <a16:creationId xmlns="" xmlns:a16="http://schemas.microsoft.com/office/drawing/2014/main" id="{42D5B74F-C98C-499B-A241-EF589481F8C0}"/>
              </a:ext>
            </a:extLst>
          </p:cNvPr>
          <p:cNvSpPr txBox="1"/>
          <p:nvPr/>
        </p:nvSpPr>
        <p:spPr>
          <a:xfrm>
            <a:off x="539552" y="3833498"/>
            <a:ext cx="673224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pPr>
            <a:r>
              <a:rPr lang="es-MX" sz="1400" dirty="0">
                <a:latin typeface="Arial" panose="020B0604020202020204" pitchFamily="34" charset="0"/>
                <a:cs typeface="Arial" panose="020B0604020202020204" pitchFamily="34" charset="0"/>
              </a:rPr>
              <a:t>En Colima se instaló el Órgano de Seguimiento e Implementación (denominado Subcomité Especial para la puesta en </a:t>
            </a:r>
            <a:r>
              <a:rPr lang="es-MX" sz="1400" dirty="0" smtClean="0">
                <a:latin typeface="Arial" panose="020B0604020202020204" pitchFamily="34" charset="0"/>
                <a:cs typeface="Arial" panose="020B0604020202020204" pitchFamily="34" charset="0"/>
              </a:rPr>
              <a:t>Marcha </a:t>
            </a:r>
            <a:r>
              <a:rPr lang="es-MX" sz="1400" dirty="0">
                <a:latin typeface="Arial" panose="020B0604020202020204" pitchFamily="34" charset="0"/>
                <a:cs typeface="Arial" panose="020B0604020202020204" pitchFamily="34" charset="0"/>
              </a:rPr>
              <a:t>de la Agenda 2030), con la participación de 30 dependencias Federales, 28 Estatales y 10 Municipales. </a:t>
            </a:r>
          </a:p>
        </p:txBody>
      </p:sp>
    </p:spTree>
    <p:extLst>
      <p:ext uri="{BB962C8B-B14F-4D97-AF65-F5344CB8AC3E}">
        <p14:creationId xmlns:p14="http://schemas.microsoft.com/office/powerpoint/2010/main" val="1029924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0" y="123478"/>
            <a:ext cx="6732240" cy="857250"/>
          </a:xfrm>
        </p:spPr>
        <p:txBody>
          <a:bodyPr>
            <a:noAutofit/>
          </a:bodyPr>
          <a:lstStyle/>
          <a:p>
            <a:r>
              <a:rPr lang="es-MX" sz="2000" b="1" dirty="0">
                <a:latin typeface="Arial" panose="020B0604020202020204" pitchFamily="34" charset="0"/>
                <a:cs typeface="Arial" panose="020B0604020202020204" pitchFamily="34" charset="0"/>
              </a:rPr>
              <a:t>3</a:t>
            </a:r>
            <a:r>
              <a:rPr lang="es-MX" sz="2000" b="1" dirty="0" smtClean="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Mecanismo Tecnológico de Información</a:t>
            </a: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a:extLst>
              <a:ext uri="{FF2B5EF4-FFF2-40B4-BE49-F238E27FC236}">
                <a16:creationId xmlns="" xmlns:a16="http://schemas.microsoft.com/office/drawing/2014/main" id="{F21E4C94-AECE-4F53-A7DA-3A697D4A8FD7}"/>
              </a:ext>
            </a:extLst>
          </p:cNvPr>
          <p:cNvSpPr txBox="1"/>
          <p:nvPr/>
        </p:nvSpPr>
        <p:spPr>
          <a:xfrm>
            <a:off x="755693" y="1104206"/>
            <a:ext cx="5400600" cy="2123658"/>
          </a:xfrm>
          <a:prstGeom prst="rect">
            <a:avLst/>
          </a:prstGeom>
          <a:noFill/>
        </p:spPr>
        <p:txBody>
          <a:bodyPr wrap="square" rtlCol="0">
            <a:spAutoFit/>
          </a:bodyPr>
          <a:lstStyle/>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Definir los requisitos del </a:t>
            </a:r>
            <a:r>
              <a:rPr lang="es-MX" sz="1400" b="1" dirty="0">
                <a:latin typeface="Arial" panose="020B0604020202020204" pitchFamily="34" charset="0"/>
                <a:cs typeface="Arial" panose="020B0604020202020204" pitchFamily="34" charset="0"/>
              </a:rPr>
              <a:t>Mecanismo Tecnológico de Información </a:t>
            </a:r>
            <a:r>
              <a:rPr lang="es-MX" sz="1400" b="1" dirty="0" err="1">
                <a:latin typeface="Arial" panose="020B0604020202020204" pitchFamily="34" charset="0"/>
                <a:cs typeface="Arial" panose="020B0604020202020204" pitchFamily="34" charset="0"/>
              </a:rPr>
              <a:t>MTI</a:t>
            </a:r>
            <a:r>
              <a:rPr lang="es-MX" sz="1400" dirty="0">
                <a:latin typeface="Arial" panose="020B0604020202020204" pitchFamily="34" charset="0"/>
                <a:cs typeface="Arial" panose="020B0604020202020204" pitchFamily="34" charset="0"/>
              </a:rPr>
              <a:t>.</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Gestionar la colaboración de la </a:t>
            </a:r>
            <a:r>
              <a:rPr lang="es-MX" sz="1400" b="1" dirty="0">
                <a:latin typeface="Arial" panose="020B0604020202020204" pitchFamily="34" charset="0"/>
                <a:cs typeface="Arial" panose="020B0604020202020204" pitchFamily="34" charset="0"/>
              </a:rPr>
              <a:t>academia</a:t>
            </a:r>
            <a:r>
              <a:rPr lang="es-MX" sz="1400" dirty="0">
                <a:latin typeface="Arial" panose="020B0604020202020204" pitchFamily="34" charset="0"/>
                <a:cs typeface="Arial" panose="020B0604020202020204" pitchFamily="34" charset="0"/>
              </a:rPr>
              <a:t> para el desarrollo del </a:t>
            </a:r>
            <a:r>
              <a:rPr lang="es-MX" sz="1400" dirty="0" err="1">
                <a:latin typeface="Arial" panose="020B0604020202020204" pitchFamily="34" charset="0"/>
                <a:cs typeface="Arial" panose="020B0604020202020204" pitchFamily="34" charset="0"/>
              </a:rPr>
              <a:t>MTI</a:t>
            </a:r>
            <a:r>
              <a:rPr lang="es-MX" sz="1400" dirty="0">
                <a:latin typeface="Arial" panose="020B0604020202020204" pitchFamily="34" charset="0"/>
                <a:cs typeface="Arial" panose="020B0604020202020204" pitchFamily="34" charset="0"/>
              </a:rPr>
              <a:t> (alianzas con Universidades e Instituciones de Educación Superior).</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Pilotaje y revisión del </a:t>
            </a:r>
            <a:r>
              <a:rPr lang="es-MX" sz="1400" dirty="0" err="1">
                <a:latin typeface="Arial" panose="020B0604020202020204" pitchFamily="34" charset="0"/>
                <a:cs typeface="Arial" panose="020B0604020202020204" pitchFamily="34" charset="0"/>
              </a:rPr>
              <a:t>MTI</a:t>
            </a:r>
            <a:r>
              <a:rPr lang="es-MX" sz="1400" dirty="0">
                <a:latin typeface="Arial" panose="020B0604020202020204" pitchFamily="34" charset="0"/>
                <a:cs typeface="Arial" panose="020B0604020202020204" pitchFamily="34" charset="0"/>
              </a:rPr>
              <a:t>.</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Apertura del </a:t>
            </a:r>
            <a:r>
              <a:rPr lang="es-MX" sz="1400" dirty="0" err="1">
                <a:latin typeface="Arial" panose="020B0604020202020204" pitchFamily="34" charset="0"/>
                <a:cs typeface="Arial" panose="020B0604020202020204" pitchFamily="34" charset="0"/>
              </a:rPr>
              <a:t>MTI</a:t>
            </a:r>
            <a:r>
              <a:rPr lang="es-MX" sz="1400" dirty="0">
                <a:latin typeface="Arial" panose="020B0604020202020204" pitchFamily="34" charset="0"/>
                <a:cs typeface="Arial" panose="020B0604020202020204" pitchFamily="34" charset="0"/>
              </a:rPr>
              <a:t>.</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Ajustes y mejora continua.</a:t>
            </a:r>
          </a:p>
        </p:txBody>
      </p:sp>
      <p:sp>
        <p:nvSpPr>
          <p:cNvPr id="7" name="CuadroTexto 6">
            <a:extLst>
              <a:ext uri="{FF2B5EF4-FFF2-40B4-BE49-F238E27FC236}">
                <a16:creationId xmlns="" xmlns:a16="http://schemas.microsoft.com/office/drawing/2014/main" id="{456BF57B-E281-4C74-A4F6-96DE79823CFE}"/>
              </a:ext>
            </a:extLst>
          </p:cNvPr>
          <p:cNvSpPr txBox="1"/>
          <p:nvPr/>
        </p:nvSpPr>
        <p:spPr>
          <a:xfrm>
            <a:off x="733178" y="3579862"/>
            <a:ext cx="6732240" cy="10310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pPr>
            <a:r>
              <a:rPr lang="es-MX" sz="1400" dirty="0">
                <a:latin typeface="Arial" panose="020B0604020202020204" pitchFamily="34" charset="0"/>
                <a:cs typeface="Arial" panose="020B0604020202020204" pitchFamily="34" charset="0"/>
              </a:rPr>
              <a:t>Se solicitó la colaboración de la Universidad de Colima para el desarrollo del MTI, con el que se recopila la información de cada dependencia integrante del Subcomité Especial.</a:t>
            </a:r>
          </a:p>
          <a:p>
            <a:pPr algn="just">
              <a:spcBef>
                <a:spcPts val="600"/>
              </a:spcBef>
            </a:pPr>
            <a:r>
              <a:rPr lang="es-MX" sz="1400" dirty="0">
                <a:latin typeface="Arial" panose="020B0604020202020204" pitchFamily="34" charset="0"/>
                <a:cs typeface="Arial" panose="020B0604020202020204" pitchFamily="34" charset="0"/>
              </a:rPr>
              <a:t>Derivado del pilotaje, se realizan mejoras a la plataforma.</a:t>
            </a:r>
          </a:p>
        </p:txBody>
      </p:sp>
    </p:spTree>
    <p:extLst>
      <p:ext uri="{BB962C8B-B14F-4D97-AF65-F5344CB8AC3E}">
        <p14:creationId xmlns:p14="http://schemas.microsoft.com/office/powerpoint/2010/main" val="18534683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0" y="123478"/>
            <a:ext cx="6732240" cy="857250"/>
          </a:xfrm>
        </p:spPr>
        <p:txBody>
          <a:bodyPr>
            <a:noAutofit/>
          </a:bodyPr>
          <a:lstStyle/>
          <a:p>
            <a:r>
              <a:rPr lang="es-MX" sz="2000" b="1" dirty="0">
                <a:latin typeface="Arial" panose="020B0604020202020204" pitchFamily="34" charset="0"/>
                <a:cs typeface="Arial" panose="020B0604020202020204" pitchFamily="34" charset="0"/>
              </a:rPr>
              <a:t>4.- Establecimiento de prioridades y programa operativo</a:t>
            </a: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a:extLst>
              <a:ext uri="{FF2B5EF4-FFF2-40B4-BE49-F238E27FC236}">
                <a16:creationId xmlns="" xmlns:a16="http://schemas.microsoft.com/office/drawing/2014/main" id="{1F6C57F5-1CAE-42D1-BA04-8B85C48C28C4}"/>
              </a:ext>
            </a:extLst>
          </p:cNvPr>
          <p:cNvSpPr txBox="1"/>
          <p:nvPr/>
        </p:nvSpPr>
        <p:spPr>
          <a:xfrm>
            <a:off x="755693" y="1104206"/>
            <a:ext cx="5400600" cy="1754326"/>
          </a:xfrm>
          <a:prstGeom prst="rect">
            <a:avLst/>
          </a:prstGeom>
          <a:noFill/>
        </p:spPr>
        <p:txBody>
          <a:bodyPr wrap="square" rtlCol="0">
            <a:spAutoFit/>
          </a:bodyPr>
          <a:lstStyle/>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Análisis para identificar alineamientos y asimetrías en programas y políticas públicas (integración de un Equipo Estratégico de expertos para el análisis de la información).</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Identificación de las </a:t>
            </a:r>
            <a:r>
              <a:rPr lang="es-MX" sz="1400" b="1" dirty="0">
                <a:latin typeface="Arial" panose="020B0604020202020204" pitchFamily="34" charset="0"/>
                <a:cs typeface="Arial" panose="020B0604020202020204" pitchFamily="34" charset="0"/>
              </a:rPr>
              <a:t>prioridades de cumplimiento </a:t>
            </a:r>
            <a:r>
              <a:rPr lang="es-MX" sz="1400" dirty="0">
                <a:latin typeface="Arial" panose="020B0604020202020204" pitchFamily="34" charset="0"/>
                <a:cs typeface="Arial" panose="020B0604020202020204" pitchFamily="34" charset="0"/>
              </a:rPr>
              <a:t>en la entidad respecto a los ODS.</a:t>
            </a:r>
          </a:p>
          <a:p>
            <a:pPr marL="342900" indent="-342900" algn="just">
              <a:spcBef>
                <a:spcPts val="600"/>
              </a:spcBef>
              <a:buFont typeface="+mj-lt"/>
              <a:buAutoNum type="arabicPeriod"/>
            </a:pPr>
            <a:r>
              <a:rPr lang="es-MX" sz="1400" b="1" dirty="0">
                <a:latin typeface="Arial" panose="020B0604020202020204" pitchFamily="34" charset="0"/>
                <a:cs typeface="Arial" panose="020B0604020202020204" pitchFamily="34" charset="0"/>
              </a:rPr>
              <a:t>Programa de implementación </a:t>
            </a:r>
            <a:r>
              <a:rPr lang="es-MX" sz="1400" dirty="0">
                <a:latin typeface="Arial" panose="020B0604020202020204" pitchFamily="34" charset="0"/>
                <a:cs typeface="Arial" panose="020B0604020202020204" pitchFamily="34" charset="0"/>
              </a:rPr>
              <a:t>operativa para el cumplimiento de los ODS y sus prioridades.</a:t>
            </a:r>
          </a:p>
        </p:txBody>
      </p:sp>
      <p:sp>
        <p:nvSpPr>
          <p:cNvPr id="7" name="CuadroTexto 6">
            <a:extLst>
              <a:ext uri="{FF2B5EF4-FFF2-40B4-BE49-F238E27FC236}">
                <a16:creationId xmlns="" xmlns:a16="http://schemas.microsoft.com/office/drawing/2014/main" id="{0EF9C323-2216-41FB-AC00-4037B0C01D85}"/>
              </a:ext>
            </a:extLst>
          </p:cNvPr>
          <p:cNvSpPr txBox="1"/>
          <p:nvPr/>
        </p:nvSpPr>
        <p:spPr>
          <a:xfrm>
            <a:off x="683568" y="3127196"/>
            <a:ext cx="6732240" cy="18928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pPr>
            <a:r>
              <a:rPr lang="es-MX" sz="1400" dirty="0">
                <a:latin typeface="Arial" panose="020B0604020202020204" pitchFamily="34" charset="0"/>
                <a:cs typeface="Arial" panose="020B0604020202020204" pitchFamily="34" charset="0"/>
              </a:rPr>
              <a:t>En Colima se identificaron </a:t>
            </a:r>
            <a:r>
              <a:rPr lang="es-MX" sz="1400" b="1" dirty="0">
                <a:latin typeface="Arial" panose="020B0604020202020204" pitchFamily="34" charset="0"/>
                <a:cs typeface="Arial" panose="020B0604020202020204" pitchFamily="34" charset="0"/>
              </a:rPr>
              <a:t>958 programas y subprogramas </a:t>
            </a:r>
            <a:r>
              <a:rPr lang="es-MX" sz="1400" dirty="0">
                <a:latin typeface="Arial" panose="020B0604020202020204" pitchFamily="34" charset="0"/>
                <a:cs typeface="Arial" panose="020B0604020202020204" pitchFamily="34" charset="0"/>
              </a:rPr>
              <a:t>relacionados con el desarrollo del estado. Con ellos se conformó una </a:t>
            </a:r>
            <a:r>
              <a:rPr lang="es-MX" sz="1400" b="1" dirty="0">
                <a:latin typeface="Arial" panose="020B0604020202020204" pitchFamily="34" charset="0"/>
                <a:cs typeface="Arial" panose="020B0604020202020204" pitchFamily="34" charset="0"/>
              </a:rPr>
              <a:t>base de datos </a:t>
            </a:r>
            <a:r>
              <a:rPr lang="es-MX" sz="1400" dirty="0">
                <a:latin typeface="Arial" panose="020B0604020202020204" pitchFamily="34" charset="0"/>
                <a:cs typeface="Arial" panose="020B0604020202020204" pitchFamily="34" charset="0"/>
              </a:rPr>
              <a:t>para conocer el grado de </a:t>
            </a:r>
            <a:r>
              <a:rPr lang="es-MX" sz="1400" b="1" dirty="0">
                <a:latin typeface="Arial" panose="020B0604020202020204" pitchFamily="34" charset="0"/>
                <a:cs typeface="Arial" panose="020B0604020202020204" pitchFamily="34" charset="0"/>
              </a:rPr>
              <a:t>asimetría y alineamiento </a:t>
            </a:r>
            <a:r>
              <a:rPr lang="es-MX" sz="1400" dirty="0">
                <a:latin typeface="Arial" panose="020B0604020202020204" pitchFamily="34" charset="0"/>
                <a:cs typeface="Arial" panose="020B0604020202020204" pitchFamily="34" charset="0"/>
              </a:rPr>
              <a:t>programático, presupuestal y de operación en el ámbito de la entidad.</a:t>
            </a:r>
          </a:p>
          <a:p>
            <a:pPr algn="just">
              <a:spcBef>
                <a:spcPts val="600"/>
              </a:spcBef>
            </a:pPr>
            <a:r>
              <a:rPr lang="es-MX" sz="1400" dirty="0">
                <a:latin typeface="Arial" panose="020B0604020202020204" pitchFamily="34" charset="0"/>
                <a:cs typeface="Arial" panose="020B0604020202020204" pitchFamily="34" charset="0"/>
              </a:rPr>
              <a:t>Con estas acciones de diagnóstico, prospectiva y análisis, se contará con un </a:t>
            </a:r>
            <a:r>
              <a:rPr lang="es-MX" sz="1400" b="1" dirty="0">
                <a:latin typeface="Arial" panose="020B0604020202020204" pitchFamily="34" charset="0"/>
                <a:cs typeface="Arial" panose="020B0604020202020204" pitchFamily="34" charset="0"/>
              </a:rPr>
              <a:t>programa de implementación de los ODS</a:t>
            </a:r>
            <a:r>
              <a:rPr lang="es-MX" sz="1400" dirty="0">
                <a:latin typeface="Arial" panose="020B0604020202020204" pitchFamily="34" charset="0"/>
                <a:cs typeface="Arial" panose="020B0604020202020204" pitchFamily="34" charset="0"/>
              </a:rPr>
              <a:t>, monitoreando los programas existentes y diseñando </a:t>
            </a:r>
            <a:r>
              <a:rPr lang="es-MX" sz="1400" b="1" dirty="0">
                <a:latin typeface="Arial" panose="020B0604020202020204" pitchFamily="34" charset="0"/>
                <a:cs typeface="Arial" panose="020B0604020202020204" pitchFamily="34" charset="0"/>
              </a:rPr>
              <a:t>nuevos instrumentos </a:t>
            </a:r>
            <a:r>
              <a:rPr lang="es-MX" sz="1400" dirty="0">
                <a:latin typeface="Arial" panose="020B0604020202020204" pitchFamily="34" charset="0"/>
                <a:cs typeface="Arial" panose="020B0604020202020204" pitchFamily="34" charset="0"/>
              </a:rPr>
              <a:t>de política pública armonizadas con la Agenda 2030.</a:t>
            </a:r>
          </a:p>
        </p:txBody>
      </p:sp>
    </p:spTree>
    <p:extLst>
      <p:ext uri="{BB962C8B-B14F-4D97-AF65-F5344CB8AC3E}">
        <p14:creationId xmlns:p14="http://schemas.microsoft.com/office/powerpoint/2010/main" val="21149069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2"/>
          </p:nvPr>
        </p:nvSpPr>
        <p:spPr>
          <a:xfrm>
            <a:off x="30647" y="4839641"/>
            <a:ext cx="2133600" cy="273844"/>
          </a:xfrm>
        </p:spPr>
        <p:txBody>
          <a:bodyPr/>
          <a:lstStyle/>
          <a:p>
            <a:r>
              <a:rPr lang="es-MX" sz="1400" b="1" dirty="0" smtClean="0">
                <a:solidFill>
                  <a:schemeClr val="tx1">
                    <a:lumMod val="95000"/>
                    <a:lumOff val="5000"/>
                  </a:schemeClr>
                </a:solidFill>
              </a:rPr>
              <a:t>17 de Mayo de 2018</a:t>
            </a:r>
            <a:endParaRPr lang="es-MX" sz="1400" b="1" dirty="0">
              <a:solidFill>
                <a:schemeClr val="tx1">
                  <a:lumMod val="95000"/>
                  <a:lumOff val="5000"/>
                </a:schemeClr>
              </a:solidFill>
            </a:endParaRPr>
          </a:p>
        </p:txBody>
      </p:sp>
      <p:sp>
        <p:nvSpPr>
          <p:cNvPr id="5" name="4 CuadroTexto"/>
          <p:cNvSpPr txBox="1"/>
          <p:nvPr/>
        </p:nvSpPr>
        <p:spPr>
          <a:xfrm>
            <a:off x="827584" y="1275606"/>
            <a:ext cx="7453799" cy="3023905"/>
          </a:xfrm>
          <a:prstGeom prst="rect">
            <a:avLst/>
          </a:prstGeom>
          <a:noFill/>
        </p:spPr>
        <p:txBody>
          <a:bodyPr wrap="square" lIns="68580" tIns="34290" rIns="68580" bIns="34290" rtlCol="0">
            <a:spAutoFit/>
          </a:bodyPr>
          <a:lstStyle/>
          <a:p>
            <a:pPr algn="ctr"/>
            <a:r>
              <a:rPr lang="es-MX" sz="3200" b="1" dirty="0" smtClean="0">
                <a:solidFill>
                  <a:schemeClr val="tx1">
                    <a:lumMod val="75000"/>
                    <a:lumOff val="25000"/>
                  </a:schemeClr>
                </a:solidFill>
                <a:latin typeface="Arial" panose="020B0604020202020204" pitchFamily="34" charset="0"/>
                <a:cs typeface="Arial" panose="020B0604020202020204" pitchFamily="34" charset="0"/>
              </a:rPr>
              <a:t>INFORME GENERAL DE ACTIVIDADES 2017-2018</a:t>
            </a:r>
          </a:p>
          <a:p>
            <a:pPr algn="ctr"/>
            <a:endParaRPr lang="es-MX" sz="3200" b="1" dirty="0">
              <a:solidFill>
                <a:schemeClr val="tx1">
                  <a:lumMod val="75000"/>
                  <a:lumOff val="25000"/>
                </a:schemeClr>
              </a:solidFill>
              <a:latin typeface="Arial" panose="020B0604020202020204" pitchFamily="34" charset="0"/>
              <a:cs typeface="Arial" panose="020B0604020202020204" pitchFamily="34" charset="0"/>
            </a:endParaRPr>
          </a:p>
          <a:p>
            <a:pPr algn="ctr"/>
            <a:r>
              <a:rPr lang="es-MX" sz="3200" b="1" dirty="0" smtClean="0">
                <a:solidFill>
                  <a:schemeClr val="tx1">
                    <a:lumMod val="75000"/>
                    <a:lumOff val="25000"/>
                  </a:schemeClr>
                </a:solidFill>
                <a:latin typeface="Arial" panose="020B0604020202020204" pitchFamily="34" charset="0"/>
                <a:cs typeface="Arial" panose="020B0604020202020204" pitchFamily="34" charset="0"/>
              </a:rPr>
              <a:t>COMISIÓN PARA </a:t>
            </a:r>
            <a:r>
              <a:rPr lang="es-MX" sz="3200" b="1" dirty="0" smtClean="0">
                <a:solidFill>
                  <a:schemeClr val="tx1">
                    <a:lumMod val="75000"/>
                    <a:lumOff val="25000"/>
                  </a:schemeClr>
                </a:solidFill>
                <a:latin typeface="Arial" panose="020B0604020202020204" pitchFamily="34" charset="0"/>
                <a:cs typeface="Arial" panose="020B0604020202020204" pitchFamily="34" charset="0"/>
              </a:rPr>
              <a:t>EL CUMPLIMIENTO DE </a:t>
            </a:r>
            <a:r>
              <a:rPr lang="es-MX" sz="3200" b="1" dirty="0" smtClean="0">
                <a:solidFill>
                  <a:schemeClr val="tx1">
                    <a:lumMod val="75000"/>
                    <a:lumOff val="25000"/>
                  </a:schemeClr>
                </a:solidFill>
                <a:latin typeface="Arial" panose="020B0604020202020204" pitchFamily="34" charset="0"/>
                <a:cs typeface="Arial" panose="020B0604020202020204" pitchFamily="34" charset="0"/>
              </a:rPr>
              <a:t>LA AGENDA 2030 DE LA CONAGO</a:t>
            </a:r>
            <a:endParaRPr lang="es-MX"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877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a:xfrm>
            <a:off x="3324" y="10073"/>
            <a:ext cx="6732240" cy="857250"/>
          </a:xfrm>
        </p:spPr>
        <p:txBody>
          <a:bodyPr>
            <a:normAutofit/>
          </a:bodyPr>
          <a:lstStyle/>
          <a:p>
            <a:r>
              <a:rPr lang="es-MX" sz="2400" b="1" dirty="0">
                <a:latin typeface="Arial" panose="020B0604020202020204" pitchFamily="34" charset="0"/>
                <a:cs typeface="Arial" panose="020B0604020202020204" pitchFamily="34" charset="0"/>
              </a:rPr>
              <a:t>5.- Programación Presupuestal</a:t>
            </a:r>
          </a:p>
        </p:txBody>
      </p:sp>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a:extLst>
              <a:ext uri="{FF2B5EF4-FFF2-40B4-BE49-F238E27FC236}">
                <a16:creationId xmlns="" xmlns:a16="http://schemas.microsoft.com/office/drawing/2014/main" id="{6F4E2680-6614-4FC9-A278-59BFB58D985F}"/>
              </a:ext>
            </a:extLst>
          </p:cNvPr>
          <p:cNvSpPr txBox="1"/>
          <p:nvPr/>
        </p:nvSpPr>
        <p:spPr>
          <a:xfrm>
            <a:off x="755693" y="1104206"/>
            <a:ext cx="5400600" cy="892552"/>
          </a:xfrm>
          <a:prstGeom prst="rect">
            <a:avLst/>
          </a:prstGeom>
          <a:noFill/>
        </p:spPr>
        <p:txBody>
          <a:bodyPr wrap="square" rtlCol="0">
            <a:spAutoFit/>
          </a:bodyPr>
          <a:lstStyle/>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Elaboración de la Estructura Programática.</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Presupuestación.</a:t>
            </a:r>
          </a:p>
          <a:p>
            <a:pPr marL="342900" indent="-342900" algn="just">
              <a:spcBef>
                <a:spcPts val="600"/>
              </a:spcBef>
              <a:buFont typeface="+mj-lt"/>
              <a:buAutoNum type="arabicPeriod"/>
            </a:pPr>
            <a:r>
              <a:rPr lang="es-MX" sz="1400" dirty="0">
                <a:latin typeface="Arial" panose="020B0604020202020204" pitchFamily="34" charset="0"/>
                <a:cs typeface="Arial" panose="020B0604020202020204" pitchFamily="34" charset="0"/>
              </a:rPr>
              <a:t>Vinculación de las metas de los ODS con los Pp.</a:t>
            </a:r>
          </a:p>
        </p:txBody>
      </p:sp>
      <p:sp>
        <p:nvSpPr>
          <p:cNvPr id="7" name="CuadroTexto 6">
            <a:extLst>
              <a:ext uri="{FF2B5EF4-FFF2-40B4-BE49-F238E27FC236}">
                <a16:creationId xmlns="" xmlns:a16="http://schemas.microsoft.com/office/drawing/2014/main" id="{55F621B3-FFCB-41D9-B295-C7B1400C110D}"/>
              </a:ext>
            </a:extLst>
          </p:cNvPr>
          <p:cNvSpPr txBox="1"/>
          <p:nvPr/>
        </p:nvSpPr>
        <p:spPr>
          <a:xfrm>
            <a:off x="683568" y="3127196"/>
            <a:ext cx="673224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600"/>
              </a:spcBef>
            </a:pPr>
            <a:r>
              <a:rPr lang="es-MX" sz="1400" dirty="0">
                <a:latin typeface="Arial" panose="020B0604020202020204" pitchFamily="34" charset="0"/>
                <a:cs typeface="Arial" panose="020B0604020202020204" pitchFamily="34" charset="0"/>
              </a:rPr>
              <a:t>En </a:t>
            </a:r>
            <a:r>
              <a:rPr lang="es-MX" sz="1400" dirty="0" smtClean="0">
                <a:latin typeface="Arial" panose="020B0604020202020204" pitchFamily="34" charset="0"/>
                <a:cs typeface="Arial" panose="020B0604020202020204" pitchFamily="34" charset="0"/>
              </a:rPr>
              <a:t>Colima alineó su Proyecto de Presupuesto de Egresos del Estado con los ODS, </a:t>
            </a:r>
            <a:r>
              <a:rPr lang="es-MX" sz="1400" dirty="0">
                <a:latin typeface="Arial" panose="020B0604020202020204" pitchFamily="34" charset="0"/>
                <a:cs typeface="Arial" panose="020B0604020202020204" pitchFamily="34" charset="0"/>
              </a:rPr>
              <a:t>con la definición de Proyectos Especiales por Dependencia, alineando los mismos con sus respectivas fuentes de financiamiento, basados en la metodología de marco lógico MML (MIR y Ficha Técnica de Indicadores).</a:t>
            </a:r>
          </a:p>
        </p:txBody>
      </p:sp>
    </p:spTree>
    <p:extLst>
      <p:ext uri="{BB962C8B-B14F-4D97-AF65-F5344CB8AC3E}">
        <p14:creationId xmlns:p14="http://schemas.microsoft.com/office/powerpoint/2010/main" val="29817010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53200" y="4890194"/>
            <a:ext cx="2133600" cy="273844"/>
          </a:xfrm>
        </p:spPr>
        <p:txBody>
          <a:bodyPr/>
          <a:lstStyle/>
          <a:p>
            <a:fld id="{0DF2D98F-81E7-4B8D-9904-78DFF7B12D66}" type="slidenum">
              <a:rPr lang="es-MX" smtClean="0"/>
              <a:pPr/>
              <a:t>21</a:t>
            </a:fld>
            <a:endParaRPr lang="es-MX"/>
          </a:p>
        </p:txBody>
      </p:sp>
      <p:sp>
        <p:nvSpPr>
          <p:cNvPr id="9" name="CuadroTexto 1"/>
          <p:cNvSpPr txBox="1">
            <a:spLocks noChangeArrowheads="1"/>
          </p:cNvSpPr>
          <p:nvPr/>
        </p:nvSpPr>
        <p:spPr bwMode="auto">
          <a:xfrm>
            <a:off x="539552" y="103562"/>
            <a:ext cx="601364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itchFamily="34" charset="-128"/>
              </a:defRPr>
            </a:lvl1pPr>
            <a:lvl2pPr marL="742950" indent="-285750">
              <a:spcBef>
                <a:spcPct val="20000"/>
              </a:spcBef>
              <a:buChar char="–"/>
              <a:defRPr sz="2800">
                <a:solidFill>
                  <a:schemeClr val="tx1"/>
                </a:solidFill>
                <a:latin typeface="Arial" panose="020B0604020202020204" pitchFamily="34" charset="0"/>
                <a:ea typeface="MS PGothic" pitchFamily="34" charset="-128"/>
              </a:defRPr>
            </a:lvl2pPr>
            <a:lvl3pPr marL="1143000" indent="-228600">
              <a:spcBef>
                <a:spcPct val="20000"/>
              </a:spcBef>
              <a:buChar char="•"/>
              <a:defRPr sz="24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lgn="ctr">
              <a:spcBef>
                <a:spcPct val="0"/>
              </a:spcBef>
              <a:buNone/>
            </a:pPr>
            <a:r>
              <a:rPr lang="es-MX" altLang="es-MX" sz="2000" b="1" dirty="0" smtClean="0">
                <a:ea typeface="+mj-ea"/>
                <a:cs typeface="Arial" panose="020B0604020202020204" pitchFamily="34" charset="0"/>
              </a:rPr>
              <a:t>4.6.- Acciones Adicionales Realizadas por la Comisión de Junio 2017 a Mayo 2018</a:t>
            </a:r>
          </a:p>
        </p:txBody>
      </p:sp>
      <p:sp>
        <p:nvSpPr>
          <p:cNvPr id="3" name="Elipse 2"/>
          <p:cNvSpPr/>
          <p:nvPr/>
        </p:nvSpPr>
        <p:spPr>
          <a:xfrm>
            <a:off x="179512" y="2931790"/>
            <a:ext cx="1008112" cy="100811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179512" y="4083918"/>
            <a:ext cx="1008112" cy="100811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179512" y="1779662"/>
            <a:ext cx="1008112" cy="100811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467544" y="2048530"/>
            <a:ext cx="432048" cy="523220"/>
          </a:xfrm>
          <a:prstGeom prst="rect">
            <a:avLst/>
          </a:prstGeom>
          <a:noFill/>
        </p:spPr>
        <p:txBody>
          <a:bodyPr wrap="square" rtlCol="0">
            <a:spAutoFit/>
          </a:bodyPr>
          <a:lstStyle/>
          <a:p>
            <a:pPr algn="ctr"/>
            <a:r>
              <a:rPr lang="es-MX" sz="2800" b="1" dirty="0" smtClean="0">
                <a:solidFill>
                  <a:schemeClr val="bg1"/>
                </a:solidFill>
                <a:latin typeface="Arial" panose="020B0604020202020204" pitchFamily="34" charset="0"/>
                <a:cs typeface="Arial" panose="020B0604020202020204" pitchFamily="34" charset="0"/>
              </a:rPr>
              <a:t>2</a:t>
            </a:r>
            <a:endParaRPr lang="es-MX" sz="2800" b="1"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467544" y="3147814"/>
            <a:ext cx="432048" cy="523220"/>
          </a:xfrm>
          <a:prstGeom prst="rect">
            <a:avLst/>
          </a:prstGeom>
          <a:noFill/>
        </p:spPr>
        <p:txBody>
          <a:bodyPr wrap="square" rtlCol="0">
            <a:spAutoFit/>
          </a:bodyPr>
          <a:lstStyle/>
          <a:p>
            <a:pPr algn="ctr"/>
            <a:r>
              <a:rPr lang="es-MX" sz="2800" b="1" dirty="0">
                <a:solidFill>
                  <a:schemeClr val="bg1"/>
                </a:solidFill>
                <a:latin typeface="Arial" panose="020B0604020202020204" pitchFamily="34" charset="0"/>
                <a:cs typeface="Arial" panose="020B0604020202020204" pitchFamily="34" charset="0"/>
              </a:rPr>
              <a:t>3</a:t>
            </a:r>
          </a:p>
        </p:txBody>
      </p:sp>
      <p:sp>
        <p:nvSpPr>
          <p:cNvPr id="12" name="CuadroTexto 11"/>
          <p:cNvSpPr txBox="1"/>
          <p:nvPr/>
        </p:nvSpPr>
        <p:spPr>
          <a:xfrm>
            <a:off x="467544" y="4352786"/>
            <a:ext cx="432048" cy="523220"/>
          </a:xfrm>
          <a:prstGeom prst="rect">
            <a:avLst/>
          </a:prstGeom>
          <a:noFill/>
        </p:spPr>
        <p:txBody>
          <a:bodyPr wrap="square" rtlCol="0">
            <a:spAutoFit/>
          </a:bodyPr>
          <a:lstStyle/>
          <a:p>
            <a:pPr algn="ctr"/>
            <a:r>
              <a:rPr lang="es-MX" sz="2800" b="1" dirty="0" smtClean="0">
                <a:solidFill>
                  <a:schemeClr val="bg1"/>
                </a:solidFill>
                <a:latin typeface="Arial" panose="020B0604020202020204" pitchFamily="34" charset="0"/>
                <a:cs typeface="Arial" panose="020B0604020202020204" pitchFamily="34" charset="0"/>
              </a:rPr>
              <a:t>4</a:t>
            </a:r>
            <a:endParaRPr lang="es-MX" sz="2800" b="1" dirty="0">
              <a:solidFill>
                <a:schemeClr val="bg1"/>
              </a:solidFill>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xmlns="" id="{FEEB3FC9-11C3-47CC-85A6-CC03C30C28F5}"/>
              </a:ext>
            </a:extLst>
          </p:cNvPr>
          <p:cNvSpPr/>
          <p:nvPr/>
        </p:nvSpPr>
        <p:spPr>
          <a:xfrm>
            <a:off x="1222906" y="2067694"/>
            <a:ext cx="7021502" cy="584775"/>
          </a:xfrm>
          <a:prstGeom prst="rect">
            <a:avLst/>
          </a:prstGeom>
        </p:spPr>
        <p:txBody>
          <a:bodyPr wrap="square">
            <a:spAutoFit/>
          </a:bodyPr>
          <a:lstStyle/>
          <a:p>
            <a:pPr algn="just">
              <a:spcBef>
                <a:spcPct val="0"/>
              </a:spcBef>
              <a:buFontTx/>
              <a:buNone/>
            </a:pPr>
            <a:r>
              <a:rPr lang="es-MX" altLang="es-MX" sz="1600" b="1" dirty="0" smtClean="0">
                <a:latin typeface="Arial" panose="020B0604020202020204" pitchFamily="34" charset="0"/>
                <a:cs typeface="Arial" panose="020B0604020202020204" pitchFamily="34" charset="0"/>
              </a:rPr>
              <a:t>Conferencia “Estrategia Nacional para la Agenda 2030”ante las 191 instituciones miembros de la ANUIES, 23 de Noviembre de 2017.</a:t>
            </a:r>
            <a:endParaRPr lang="es-MX" altLang="es-MX" sz="1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xmlns="" id="{FEEB3FC9-11C3-47CC-85A6-CC03C30C28F5}"/>
              </a:ext>
            </a:extLst>
          </p:cNvPr>
          <p:cNvSpPr/>
          <p:nvPr/>
        </p:nvSpPr>
        <p:spPr>
          <a:xfrm>
            <a:off x="1245361" y="3036897"/>
            <a:ext cx="6999047" cy="830997"/>
          </a:xfrm>
          <a:prstGeom prst="rect">
            <a:avLst/>
          </a:prstGeom>
        </p:spPr>
        <p:txBody>
          <a:bodyPr wrap="square">
            <a:spAutoFit/>
          </a:bodyPr>
          <a:lstStyle/>
          <a:p>
            <a:pPr algn="just">
              <a:spcBef>
                <a:spcPct val="0"/>
              </a:spcBef>
              <a:buFontTx/>
              <a:buNone/>
            </a:pPr>
            <a:r>
              <a:rPr lang="es-MX" altLang="es-MX" sz="1600" b="1" dirty="0" smtClean="0">
                <a:latin typeface="Arial" panose="020B0604020202020204" pitchFamily="34" charset="0"/>
                <a:cs typeface="Arial" panose="020B0604020202020204" pitchFamily="34" charset="0"/>
              </a:rPr>
              <a:t>Reunión UNESCO, INIFED y Gobierno del Estado sobre Infraestructura Educativa en el marco de la Agenda 2030, 12 de Enero de 2018. </a:t>
            </a:r>
            <a:endParaRPr lang="es-MX" altLang="es-MX" sz="1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Elipse 18"/>
          <p:cNvSpPr/>
          <p:nvPr/>
        </p:nvSpPr>
        <p:spPr>
          <a:xfrm>
            <a:off x="179512" y="699542"/>
            <a:ext cx="1008112" cy="10081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a:off x="467544" y="968410"/>
            <a:ext cx="432048" cy="523220"/>
          </a:xfrm>
          <a:prstGeom prst="rect">
            <a:avLst/>
          </a:prstGeom>
          <a:solidFill>
            <a:schemeClr val="accent2">
              <a:lumMod val="75000"/>
            </a:schemeClr>
          </a:solidFill>
        </p:spPr>
        <p:txBody>
          <a:bodyPr wrap="square" rtlCol="0">
            <a:spAutoFit/>
          </a:bodyPr>
          <a:lstStyle/>
          <a:p>
            <a:pPr algn="ctr"/>
            <a:r>
              <a:rPr lang="es-MX" sz="2800" b="1" dirty="0">
                <a:solidFill>
                  <a:schemeClr val="bg1"/>
                </a:solidFill>
                <a:latin typeface="Arial" panose="020B0604020202020204" pitchFamily="34" charset="0"/>
                <a:cs typeface="Arial" panose="020B0604020202020204" pitchFamily="34" charset="0"/>
              </a:rPr>
              <a:t>1</a:t>
            </a:r>
          </a:p>
        </p:txBody>
      </p:sp>
      <p:sp>
        <p:nvSpPr>
          <p:cNvPr id="21" name="Rectángulo 20">
            <a:extLst>
              <a:ext uri="{FF2B5EF4-FFF2-40B4-BE49-F238E27FC236}">
                <a16:creationId xmlns:a16="http://schemas.microsoft.com/office/drawing/2014/main" xmlns="" id="{FEEB3FC9-11C3-47CC-85A6-CC03C30C28F5}"/>
              </a:ext>
            </a:extLst>
          </p:cNvPr>
          <p:cNvSpPr/>
          <p:nvPr/>
        </p:nvSpPr>
        <p:spPr>
          <a:xfrm>
            <a:off x="1245361" y="1059582"/>
            <a:ext cx="6999047" cy="338554"/>
          </a:xfrm>
          <a:prstGeom prst="rect">
            <a:avLst/>
          </a:prstGeom>
        </p:spPr>
        <p:txBody>
          <a:bodyPr wrap="square">
            <a:spAutoFit/>
          </a:bodyPr>
          <a:lstStyle/>
          <a:p>
            <a:pPr>
              <a:spcBef>
                <a:spcPct val="0"/>
              </a:spcBef>
              <a:buFontTx/>
              <a:buNone/>
            </a:pPr>
            <a:r>
              <a:rPr lang="es-MX" altLang="es-MX" sz="1600" b="1" dirty="0" smtClean="0">
                <a:latin typeface="Arial" panose="020B0604020202020204" pitchFamily="34" charset="0"/>
                <a:cs typeface="Arial" panose="020B0604020202020204" pitchFamily="34" charset="0"/>
              </a:rPr>
              <a:t>Presentación de la Agenda 2030 en UNESCO, 8 de Noviembre de 2017.</a:t>
            </a:r>
            <a:endParaRPr lang="es-MX" altLang="es-MX" sz="1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xmlns="" id="{FEEB3FC9-11C3-47CC-85A6-CC03C30C28F5}"/>
              </a:ext>
            </a:extLst>
          </p:cNvPr>
          <p:cNvSpPr/>
          <p:nvPr/>
        </p:nvSpPr>
        <p:spPr>
          <a:xfrm>
            <a:off x="1225589" y="4083918"/>
            <a:ext cx="7018819" cy="1077218"/>
          </a:xfrm>
          <a:prstGeom prst="rect">
            <a:avLst/>
          </a:prstGeom>
        </p:spPr>
        <p:txBody>
          <a:bodyPr wrap="square">
            <a:spAutoFit/>
          </a:bodyPr>
          <a:lstStyle/>
          <a:p>
            <a:pPr algn="just">
              <a:spcBef>
                <a:spcPct val="0"/>
              </a:spcBef>
              <a:buFontTx/>
              <a:buNone/>
            </a:pPr>
            <a:r>
              <a:rPr lang="es-MX" altLang="es-MX" sz="1600" b="1" dirty="0" smtClean="0">
                <a:latin typeface="Arial" panose="020B0604020202020204" pitchFamily="34" charset="0"/>
                <a:cs typeface="Arial" panose="020B0604020202020204" pitchFamily="34" charset="0"/>
              </a:rPr>
              <a:t>Reunión en Presidencia de la República con Organismos de Cooperación Alemana, Italiana y Española, INIFED, UNESCO, INJUVE, ANUIES y Gobierno del Estado, sobre estrategia en materia pública para la Agenda 2030, 25 de Enero de 2018.</a:t>
            </a:r>
            <a:endParaRPr lang="es-MX" altLang="es-MX" sz="16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6537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28258" r="11368"/>
          <a:stretch/>
        </p:blipFill>
        <p:spPr>
          <a:xfrm>
            <a:off x="19412" y="2416052"/>
            <a:ext cx="2272967" cy="2539056"/>
          </a:xfrm>
          <a:prstGeom prst="rect">
            <a:avLst/>
          </a:prstGeom>
        </p:spPr>
      </p:pic>
      <p:sp>
        <p:nvSpPr>
          <p:cNvPr id="4" name="3 Marcador de número de diapositiva"/>
          <p:cNvSpPr>
            <a:spLocks noGrp="1"/>
          </p:cNvSpPr>
          <p:nvPr>
            <p:ph type="sldNum" sz="quarter" idx="12"/>
          </p:nvPr>
        </p:nvSpPr>
        <p:spPr>
          <a:xfrm>
            <a:off x="6553200" y="4818186"/>
            <a:ext cx="2133600" cy="273844"/>
          </a:xfrm>
        </p:spPr>
        <p:txBody>
          <a:bodyPr/>
          <a:lstStyle/>
          <a:p>
            <a:fld id="{0DF2D98F-81E7-4B8D-9904-78DFF7B12D66}" type="slidenum">
              <a:rPr lang="es-MX" smtClean="0"/>
              <a:pPr/>
              <a:t>22</a:t>
            </a:fld>
            <a:endParaRPr lang="es-MX"/>
          </a:p>
        </p:txBody>
      </p:sp>
      <p:pic>
        <p:nvPicPr>
          <p:cNvPr id="8" name="Imagen 7"/>
          <p:cNvPicPr>
            <a:picLocks noChangeAspect="1"/>
          </p:cNvPicPr>
          <p:nvPr/>
        </p:nvPicPr>
        <p:blipFill rotWithShape="1">
          <a:blip r:embed="rId5"/>
          <a:srcRect l="22223" r="21083"/>
          <a:stretch/>
        </p:blipFill>
        <p:spPr>
          <a:xfrm>
            <a:off x="36068" y="246503"/>
            <a:ext cx="2239656" cy="1728698"/>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627534"/>
            <a:ext cx="5005799" cy="3960440"/>
          </a:xfrm>
          <a:prstGeom prst="rect">
            <a:avLst/>
          </a:prstGeom>
        </p:spPr>
      </p:pic>
    </p:spTree>
    <p:extLst>
      <p:ext uri="{BB962C8B-B14F-4D97-AF65-F5344CB8AC3E}">
        <p14:creationId xmlns:p14="http://schemas.microsoft.com/office/powerpoint/2010/main" val="42163041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53200" y="4890194"/>
            <a:ext cx="2133600" cy="273844"/>
          </a:xfrm>
        </p:spPr>
        <p:txBody>
          <a:bodyPr/>
          <a:lstStyle/>
          <a:p>
            <a:fld id="{0DF2D98F-81E7-4B8D-9904-78DFF7B12D66}" type="slidenum">
              <a:rPr lang="es-MX" smtClean="0"/>
              <a:pPr/>
              <a:t>23</a:t>
            </a:fld>
            <a:endParaRPr lang="es-MX"/>
          </a:p>
        </p:txBody>
      </p:sp>
      <p:sp>
        <p:nvSpPr>
          <p:cNvPr id="9" name="CuadroTexto 1"/>
          <p:cNvSpPr txBox="1">
            <a:spLocks noChangeArrowheads="1"/>
          </p:cNvSpPr>
          <p:nvPr/>
        </p:nvSpPr>
        <p:spPr bwMode="auto">
          <a:xfrm>
            <a:off x="539552" y="103562"/>
            <a:ext cx="60136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itchFamily="34" charset="-128"/>
              </a:defRPr>
            </a:lvl1pPr>
            <a:lvl2pPr marL="742950" indent="-285750">
              <a:spcBef>
                <a:spcPct val="20000"/>
              </a:spcBef>
              <a:buChar char="–"/>
              <a:defRPr sz="2800">
                <a:solidFill>
                  <a:schemeClr val="tx1"/>
                </a:solidFill>
                <a:latin typeface="Arial" panose="020B0604020202020204" pitchFamily="34" charset="0"/>
                <a:ea typeface="MS PGothic" pitchFamily="34" charset="-128"/>
              </a:defRPr>
            </a:lvl2pPr>
            <a:lvl3pPr marL="1143000" indent="-228600">
              <a:spcBef>
                <a:spcPct val="20000"/>
              </a:spcBef>
              <a:buChar char="•"/>
              <a:defRPr sz="24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lgn="ctr">
              <a:spcBef>
                <a:spcPct val="0"/>
              </a:spcBef>
              <a:buNone/>
            </a:pPr>
            <a:r>
              <a:rPr lang="es-MX" altLang="es-MX" sz="2000" b="1" dirty="0" smtClean="0">
                <a:ea typeface="+mj-ea"/>
                <a:cs typeface="Arial" panose="020B0604020202020204" pitchFamily="34" charset="0"/>
              </a:rPr>
              <a:t>4.7.- Siguientes pasos </a:t>
            </a:r>
          </a:p>
        </p:txBody>
      </p:sp>
      <p:sp>
        <p:nvSpPr>
          <p:cNvPr id="3" name="Elipse 2"/>
          <p:cNvSpPr/>
          <p:nvPr/>
        </p:nvSpPr>
        <p:spPr>
          <a:xfrm>
            <a:off x="179512" y="3003798"/>
            <a:ext cx="1008112" cy="1008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179512" y="4125097"/>
            <a:ext cx="1008112" cy="10081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179512" y="1916127"/>
            <a:ext cx="1008112" cy="1008112"/>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467544" y="2184995"/>
            <a:ext cx="432048" cy="523220"/>
          </a:xfrm>
          <a:prstGeom prst="rect">
            <a:avLst/>
          </a:prstGeom>
          <a:noFill/>
        </p:spPr>
        <p:txBody>
          <a:bodyPr wrap="square" rtlCol="0">
            <a:spAutoFit/>
          </a:bodyPr>
          <a:lstStyle/>
          <a:p>
            <a:pPr algn="ctr"/>
            <a:r>
              <a:rPr lang="es-MX" sz="2800" b="1" dirty="0" smtClean="0">
                <a:solidFill>
                  <a:schemeClr val="bg1"/>
                </a:solidFill>
                <a:latin typeface="Arial" panose="020B0604020202020204" pitchFamily="34" charset="0"/>
                <a:cs typeface="Arial" panose="020B0604020202020204" pitchFamily="34" charset="0"/>
              </a:rPr>
              <a:t>2</a:t>
            </a:r>
            <a:endParaRPr lang="es-MX" sz="2800" b="1"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467544" y="3219822"/>
            <a:ext cx="432048" cy="523220"/>
          </a:xfrm>
          <a:prstGeom prst="rect">
            <a:avLst/>
          </a:prstGeom>
          <a:noFill/>
        </p:spPr>
        <p:txBody>
          <a:bodyPr wrap="square" rtlCol="0">
            <a:spAutoFit/>
          </a:bodyPr>
          <a:lstStyle/>
          <a:p>
            <a:pPr algn="ctr"/>
            <a:r>
              <a:rPr lang="es-MX" sz="2800" b="1" dirty="0">
                <a:solidFill>
                  <a:schemeClr val="bg1"/>
                </a:solidFill>
                <a:latin typeface="Arial" panose="020B0604020202020204" pitchFamily="34" charset="0"/>
                <a:cs typeface="Arial" panose="020B0604020202020204" pitchFamily="34" charset="0"/>
              </a:rPr>
              <a:t>3</a:t>
            </a:r>
          </a:p>
        </p:txBody>
      </p:sp>
      <p:sp>
        <p:nvSpPr>
          <p:cNvPr id="12" name="CuadroTexto 11"/>
          <p:cNvSpPr txBox="1"/>
          <p:nvPr/>
        </p:nvSpPr>
        <p:spPr>
          <a:xfrm>
            <a:off x="467544" y="4393965"/>
            <a:ext cx="432048" cy="523220"/>
          </a:xfrm>
          <a:prstGeom prst="rect">
            <a:avLst/>
          </a:prstGeom>
          <a:noFill/>
        </p:spPr>
        <p:txBody>
          <a:bodyPr wrap="square" rtlCol="0">
            <a:spAutoFit/>
          </a:bodyPr>
          <a:lstStyle/>
          <a:p>
            <a:pPr algn="ctr"/>
            <a:r>
              <a:rPr lang="es-MX" sz="2800" b="1" dirty="0" smtClean="0">
                <a:solidFill>
                  <a:schemeClr val="bg1"/>
                </a:solidFill>
                <a:latin typeface="Arial" panose="020B0604020202020204" pitchFamily="34" charset="0"/>
                <a:cs typeface="Arial" panose="020B0604020202020204" pitchFamily="34" charset="0"/>
              </a:rPr>
              <a:t>4</a:t>
            </a:r>
            <a:endParaRPr lang="es-MX" sz="2800" b="1" dirty="0">
              <a:solidFill>
                <a:schemeClr val="bg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xmlns="" id="{FEEB3FC9-11C3-47CC-85A6-CC03C30C28F5}"/>
              </a:ext>
            </a:extLst>
          </p:cNvPr>
          <p:cNvSpPr/>
          <p:nvPr/>
        </p:nvSpPr>
        <p:spPr>
          <a:xfrm>
            <a:off x="1297598" y="4148375"/>
            <a:ext cx="6802794" cy="1015663"/>
          </a:xfrm>
          <a:prstGeom prst="rect">
            <a:avLst/>
          </a:prstGeom>
        </p:spPr>
        <p:txBody>
          <a:bodyPr wrap="square">
            <a:spAutoFit/>
          </a:bodyPr>
          <a:lstStyle/>
          <a:p>
            <a:pPr>
              <a:spcBef>
                <a:spcPct val="0"/>
              </a:spcBef>
              <a:buFontTx/>
              <a:buNone/>
            </a:pPr>
            <a:r>
              <a:rPr lang="es-MX" altLang="es-MX" sz="2000" b="1" dirty="0" smtClean="0">
                <a:latin typeface="Arial" panose="020B0604020202020204" pitchFamily="34" charset="0"/>
                <a:cs typeface="Arial" panose="020B0604020202020204" pitchFamily="34" charset="0"/>
              </a:rPr>
              <a:t>Someter a consulta pública de todos los Estados la Estrategia Nacional de Implementación de la Agenda 2030.</a:t>
            </a:r>
            <a:endParaRPr lang="es-MX" altLang="es-MX"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xmlns="" id="{FEEB3FC9-11C3-47CC-85A6-CC03C30C28F5}"/>
              </a:ext>
            </a:extLst>
          </p:cNvPr>
          <p:cNvSpPr/>
          <p:nvPr/>
        </p:nvSpPr>
        <p:spPr>
          <a:xfrm>
            <a:off x="1358601" y="2184995"/>
            <a:ext cx="6422983" cy="707886"/>
          </a:xfrm>
          <a:prstGeom prst="rect">
            <a:avLst/>
          </a:prstGeom>
        </p:spPr>
        <p:txBody>
          <a:bodyPr wrap="square">
            <a:spAutoFit/>
          </a:bodyPr>
          <a:lstStyle/>
          <a:p>
            <a:pPr>
              <a:spcBef>
                <a:spcPct val="0"/>
              </a:spcBef>
              <a:buFontTx/>
              <a:buNone/>
            </a:pPr>
            <a:r>
              <a:rPr lang="es-MX" altLang="es-MX" sz="2000" b="1" dirty="0" smtClean="0">
                <a:latin typeface="Arial" panose="020B0604020202020204" pitchFamily="34" charset="0"/>
                <a:cs typeface="Arial" panose="020B0604020202020204" pitchFamily="34" charset="0"/>
              </a:rPr>
              <a:t>Reunión con INEGI y CIDE para determinar el mecanismo de evaluación y seguimiento. </a:t>
            </a:r>
            <a:endParaRPr lang="es-MX" altLang="es-MX"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Elipse 18"/>
          <p:cNvSpPr/>
          <p:nvPr/>
        </p:nvSpPr>
        <p:spPr>
          <a:xfrm>
            <a:off x="179512" y="843558"/>
            <a:ext cx="1008112" cy="100811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a:off x="467544" y="1112426"/>
            <a:ext cx="432048" cy="523220"/>
          </a:xfrm>
          <a:prstGeom prst="rect">
            <a:avLst/>
          </a:prstGeom>
          <a:solidFill>
            <a:srgbClr val="00B050"/>
          </a:solidFill>
        </p:spPr>
        <p:txBody>
          <a:bodyPr wrap="square" rtlCol="0">
            <a:spAutoFit/>
          </a:bodyPr>
          <a:lstStyle/>
          <a:p>
            <a:pPr algn="ctr"/>
            <a:r>
              <a:rPr lang="es-MX" sz="2800" b="1" dirty="0">
                <a:solidFill>
                  <a:schemeClr val="bg1"/>
                </a:solidFill>
                <a:latin typeface="Arial" panose="020B0604020202020204" pitchFamily="34" charset="0"/>
                <a:cs typeface="Arial" panose="020B0604020202020204" pitchFamily="34" charset="0"/>
              </a:rPr>
              <a:t>1</a:t>
            </a:r>
          </a:p>
        </p:txBody>
      </p:sp>
      <p:sp>
        <p:nvSpPr>
          <p:cNvPr id="21" name="Rectángulo 20">
            <a:extLst>
              <a:ext uri="{FF2B5EF4-FFF2-40B4-BE49-F238E27FC236}">
                <a16:creationId xmlns:a16="http://schemas.microsoft.com/office/drawing/2014/main" xmlns="" id="{FEEB3FC9-11C3-47CC-85A6-CC03C30C28F5}"/>
              </a:ext>
            </a:extLst>
          </p:cNvPr>
          <p:cNvSpPr/>
          <p:nvPr/>
        </p:nvSpPr>
        <p:spPr>
          <a:xfrm>
            <a:off x="1355264" y="843558"/>
            <a:ext cx="6422983" cy="1015663"/>
          </a:xfrm>
          <a:prstGeom prst="rect">
            <a:avLst/>
          </a:prstGeom>
        </p:spPr>
        <p:txBody>
          <a:bodyPr wrap="square">
            <a:spAutoFit/>
          </a:bodyPr>
          <a:lstStyle/>
          <a:p>
            <a:pPr>
              <a:spcBef>
                <a:spcPct val="0"/>
              </a:spcBef>
              <a:buFontTx/>
              <a:buNone/>
            </a:pPr>
            <a:r>
              <a:rPr lang="es-MX" altLang="es-MX" sz="2000" b="1" dirty="0" smtClean="0">
                <a:latin typeface="Arial" panose="020B0604020202020204" pitchFamily="34" charset="0"/>
                <a:cs typeface="Arial" panose="020B0604020202020204" pitchFamily="34" charset="0"/>
              </a:rPr>
              <a:t>Concluir con la instalación de los Órganos de Seguimiento e Implementación en los 6 Estados de la República pendientes. </a:t>
            </a:r>
            <a:endParaRPr lang="es-MX" altLang="es-MX"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xmlns="" id="{FEEB3FC9-11C3-47CC-85A6-CC03C30C28F5}"/>
              </a:ext>
            </a:extLst>
          </p:cNvPr>
          <p:cNvSpPr/>
          <p:nvPr/>
        </p:nvSpPr>
        <p:spPr>
          <a:xfrm>
            <a:off x="1355264" y="3114715"/>
            <a:ext cx="6422983" cy="707886"/>
          </a:xfrm>
          <a:prstGeom prst="rect">
            <a:avLst/>
          </a:prstGeom>
        </p:spPr>
        <p:txBody>
          <a:bodyPr wrap="square">
            <a:spAutoFit/>
          </a:bodyPr>
          <a:lstStyle/>
          <a:p>
            <a:pPr>
              <a:spcBef>
                <a:spcPct val="0"/>
              </a:spcBef>
              <a:buFontTx/>
              <a:buNone/>
            </a:pPr>
            <a:r>
              <a:rPr lang="es-MX" altLang="es-MX" sz="2000" b="1" dirty="0" smtClean="0">
                <a:latin typeface="Arial" panose="020B0604020202020204" pitchFamily="34" charset="0"/>
                <a:cs typeface="Arial" panose="020B0604020202020204" pitchFamily="34" charset="0"/>
              </a:rPr>
              <a:t>Definir las metas y los indicadores Nacionales, Estatales y Municipales. (Juntos)</a:t>
            </a:r>
            <a:endParaRPr lang="es-MX" altLang="es-MX" sz="20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5859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53200" y="4818186"/>
            <a:ext cx="2133600" cy="273844"/>
          </a:xfrm>
        </p:spPr>
        <p:txBody>
          <a:bodyPr/>
          <a:lstStyle/>
          <a:p>
            <a:fld id="{0DF2D98F-81E7-4B8D-9904-78DFF7B12D66}" type="slidenum">
              <a:rPr lang="es-MX" smtClean="0"/>
              <a:pPr/>
              <a:t>24</a:t>
            </a:fld>
            <a:endParaRPr lang="es-MX"/>
          </a:p>
        </p:txBody>
      </p:sp>
      <p:sp>
        <p:nvSpPr>
          <p:cNvPr id="10" name="Elipse 9"/>
          <p:cNvSpPr/>
          <p:nvPr/>
        </p:nvSpPr>
        <p:spPr>
          <a:xfrm>
            <a:off x="179512" y="915566"/>
            <a:ext cx="1008112" cy="10081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467544" y="1184434"/>
            <a:ext cx="432048" cy="523220"/>
          </a:xfrm>
          <a:prstGeom prst="rect">
            <a:avLst/>
          </a:prstGeom>
          <a:solidFill>
            <a:srgbClr val="FFC000"/>
          </a:solidFill>
        </p:spPr>
        <p:txBody>
          <a:bodyPr wrap="square" rtlCol="0">
            <a:spAutoFit/>
          </a:bodyPr>
          <a:lstStyle/>
          <a:p>
            <a:pPr algn="ctr"/>
            <a:r>
              <a:rPr lang="es-MX" sz="2800" b="1" dirty="0">
                <a:solidFill>
                  <a:schemeClr val="bg1"/>
                </a:solidFill>
                <a:latin typeface="Arial" panose="020B0604020202020204" pitchFamily="34" charset="0"/>
                <a:cs typeface="Arial" panose="020B0604020202020204" pitchFamily="34" charset="0"/>
              </a:rPr>
              <a:t>5</a:t>
            </a:r>
          </a:p>
        </p:txBody>
      </p:sp>
      <p:sp>
        <p:nvSpPr>
          <p:cNvPr id="18" name="Rectángulo 17">
            <a:extLst>
              <a:ext uri="{FF2B5EF4-FFF2-40B4-BE49-F238E27FC236}">
                <a16:creationId xmlns:a16="http://schemas.microsoft.com/office/drawing/2014/main" xmlns="" id="{FEEB3FC9-11C3-47CC-85A6-CC03C30C28F5}"/>
              </a:ext>
            </a:extLst>
          </p:cNvPr>
          <p:cNvSpPr/>
          <p:nvPr/>
        </p:nvSpPr>
        <p:spPr>
          <a:xfrm>
            <a:off x="1381738" y="1081824"/>
            <a:ext cx="6790662" cy="1015663"/>
          </a:xfrm>
          <a:prstGeom prst="rect">
            <a:avLst/>
          </a:prstGeom>
        </p:spPr>
        <p:txBody>
          <a:bodyPr wrap="square">
            <a:spAutoFit/>
          </a:bodyPr>
          <a:lstStyle/>
          <a:p>
            <a:pPr algn="just">
              <a:spcBef>
                <a:spcPct val="0"/>
              </a:spcBef>
              <a:buFontTx/>
              <a:buNone/>
            </a:pPr>
            <a:r>
              <a:rPr lang="es-MX" altLang="es-MX" sz="2000" b="1" dirty="0">
                <a:latin typeface="Arial" panose="020B0604020202020204" pitchFamily="34" charset="0"/>
                <a:cs typeface="Arial" panose="020B0604020202020204" pitchFamily="34" charset="0"/>
              </a:rPr>
              <a:t>Utilizar la plataforma digital </a:t>
            </a:r>
            <a:r>
              <a:rPr lang="es-MX" altLang="es-MX" sz="2000" b="1" dirty="0">
                <a:latin typeface="Arial" panose="020B0604020202020204" pitchFamily="34" charset="0"/>
                <a:cs typeface="Arial" panose="020B0604020202020204" pitchFamily="34" charset="0"/>
                <a:hlinkClick r:id="rId4"/>
              </a:rPr>
              <a:t>www.agenda2030.mx</a:t>
            </a:r>
            <a:r>
              <a:rPr lang="es-MX" altLang="es-MX" sz="2000" b="1" dirty="0">
                <a:latin typeface="Arial" panose="020B0604020202020204" pitchFamily="34" charset="0"/>
                <a:cs typeface="Arial" panose="020B0604020202020204" pitchFamily="34" charset="0"/>
              </a:rPr>
              <a:t> como herramienta oficial para dar a conocer los avances de la Comisión.</a:t>
            </a:r>
            <a:endParaRPr lang="es-MX" altLang="es-MX"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CuadroTexto 1"/>
          <p:cNvSpPr txBox="1">
            <a:spLocks noChangeArrowheads="1"/>
          </p:cNvSpPr>
          <p:nvPr/>
        </p:nvSpPr>
        <p:spPr bwMode="auto">
          <a:xfrm>
            <a:off x="539552" y="103562"/>
            <a:ext cx="60136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itchFamily="34" charset="-128"/>
              </a:defRPr>
            </a:lvl1pPr>
            <a:lvl2pPr marL="742950" indent="-285750">
              <a:spcBef>
                <a:spcPct val="20000"/>
              </a:spcBef>
              <a:buChar char="–"/>
              <a:defRPr sz="2800">
                <a:solidFill>
                  <a:schemeClr val="tx1"/>
                </a:solidFill>
                <a:latin typeface="Arial" panose="020B0604020202020204" pitchFamily="34" charset="0"/>
                <a:ea typeface="MS PGothic" pitchFamily="34" charset="-128"/>
              </a:defRPr>
            </a:lvl2pPr>
            <a:lvl3pPr marL="1143000" indent="-228600">
              <a:spcBef>
                <a:spcPct val="20000"/>
              </a:spcBef>
              <a:buChar char="•"/>
              <a:defRPr sz="2400">
                <a:solidFill>
                  <a:schemeClr val="tx1"/>
                </a:solidFill>
                <a:latin typeface="Arial" panose="020B0604020202020204" pitchFamily="34" charset="0"/>
                <a:ea typeface="MS PGothic" pitchFamily="34" charset="-128"/>
              </a:defRPr>
            </a:lvl3pPr>
            <a:lvl4pPr marL="1600200" indent="-228600">
              <a:spcBef>
                <a:spcPct val="20000"/>
              </a:spcBef>
              <a:buChar char="–"/>
              <a:defRPr sz="2000">
                <a:solidFill>
                  <a:schemeClr val="tx1"/>
                </a:solidFill>
                <a:latin typeface="Arial" panose="020B0604020202020204" pitchFamily="34" charset="0"/>
                <a:ea typeface="MS PGothic" pitchFamily="34" charset="-128"/>
              </a:defRPr>
            </a:lvl4pPr>
            <a:lvl5pPr marL="2057400" indent="-228600">
              <a:spcBef>
                <a:spcPct val="20000"/>
              </a:spcBef>
              <a:buChar char="»"/>
              <a:defRPr sz="2000">
                <a:solidFill>
                  <a:schemeClr val="tx1"/>
                </a:solidFill>
                <a:latin typeface="Arial" panose="020B0604020202020204"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itchFamily="34" charset="-128"/>
              </a:defRPr>
            </a:lvl9pPr>
          </a:lstStyle>
          <a:p>
            <a:pPr algn="ctr">
              <a:spcBef>
                <a:spcPct val="0"/>
              </a:spcBef>
              <a:buNone/>
            </a:pPr>
            <a:r>
              <a:rPr lang="es-MX" altLang="es-MX" sz="2000" b="1" dirty="0" smtClean="0">
                <a:ea typeface="+mj-ea"/>
                <a:cs typeface="Arial" panose="020B0604020202020204" pitchFamily="34" charset="0"/>
              </a:rPr>
              <a:t>4.7.- Siguientes pasos </a:t>
            </a:r>
          </a:p>
        </p:txBody>
      </p:sp>
      <p:sp>
        <p:nvSpPr>
          <p:cNvPr id="17" name="Elipse 16"/>
          <p:cNvSpPr/>
          <p:nvPr/>
        </p:nvSpPr>
        <p:spPr>
          <a:xfrm>
            <a:off x="174533" y="2339182"/>
            <a:ext cx="1008112" cy="10081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p:cNvSpPr txBox="1"/>
          <p:nvPr/>
        </p:nvSpPr>
        <p:spPr>
          <a:xfrm>
            <a:off x="462565" y="2608050"/>
            <a:ext cx="432048" cy="523220"/>
          </a:xfrm>
          <a:prstGeom prst="rect">
            <a:avLst/>
          </a:prstGeom>
          <a:solidFill>
            <a:schemeClr val="accent2">
              <a:lumMod val="75000"/>
            </a:schemeClr>
          </a:solidFill>
        </p:spPr>
        <p:txBody>
          <a:bodyPr wrap="square" rtlCol="0">
            <a:spAutoFit/>
          </a:bodyPr>
          <a:lstStyle/>
          <a:p>
            <a:pPr algn="ctr"/>
            <a:r>
              <a:rPr lang="es-MX" sz="2800" b="1" dirty="0">
                <a:solidFill>
                  <a:schemeClr val="bg1"/>
                </a:solidFill>
                <a:latin typeface="Arial" panose="020B0604020202020204" pitchFamily="34" charset="0"/>
                <a:cs typeface="Arial" panose="020B0604020202020204" pitchFamily="34" charset="0"/>
              </a:rPr>
              <a:t>6</a:t>
            </a:r>
          </a:p>
        </p:txBody>
      </p:sp>
      <p:sp>
        <p:nvSpPr>
          <p:cNvPr id="20" name="Rectángulo 19">
            <a:extLst>
              <a:ext uri="{FF2B5EF4-FFF2-40B4-BE49-F238E27FC236}">
                <a16:creationId xmlns="" xmlns:a16="http://schemas.microsoft.com/office/drawing/2014/main" id="{FEEB3FC9-11C3-47CC-85A6-CC03C30C28F5}"/>
              </a:ext>
            </a:extLst>
          </p:cNvPr>
          <p:cNvSpPr/>
          <p:nvPr/>
        </p:nvSpPr>
        <p:spPr>
          <a:xfrm>
            <a:off x="1380004" y="2378653"/>
            <a:ext cx="6955777" cy="1015663"/>
          </a:xfrm>
          <a:prstGeom prst="rect">
            <a:avLst/>
          </a:prstGeom>
        </p:spPr>
        <p:txBody>
          <a:bodyPr wrap="square">
            <a:spAutoFit/>
          </a:bodyPr>
          <a:lstStyle/>
          <a:p>
            <a:pPr algn="just">
              <a:spcBef>
                <a:spcPct val="0"/>
              </a:spcBef>
            </a:pPr>
            <a:r>
              <a:rPr lang="es-MX" altLang="es-MX" sz="2000" b="1" dirty="0" smtClean="0">
                <a:latin typeface="Arial" panose="020B0604020202020204" pitchFamily="34" charset="0"/>
                <a:cs typeface="Arial" panose="020B0604020202020204" pitchFamily="34" charset="0"/>
              </a:rPr>
              <a:t>Presidencia la república convocará a la primera sesión del Consejo Nacional para la Implementación de la Agenda 2030 en CDMX.</a:t>
            </a:r>
            <a:endParaRPr lang="es-MX" altLang="es-MX" sz="2000" b="1" dirty="0">
              <a:latin typeface="Arial" panose="020B0604020202020204" pitchFamily="34" charset="0"/>
              <a:cs typeface="Arial" panose="020B0604020202020204" pitchFamily="34" charset="0"/>
            </a:endParaRPr>
          </a:p>
        </p:txBody>
      </p:sp>
      <p:sp>
        <p:nvSpPr>
          <p:cNvPr id="23" name="Elipse 22"/>
          <p:cNvSpPr/>
          <p:nvPr/>
        </p:nvSpPr>
        <p:spPr>
          <a:xfrm>
            <a:off x="173384" y="3728018"/>
            <a:ext cx="1008112" cy="100811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461416" y="3996886"/>
            <a:ext cx="432048" cy="523220"/>
          </a:xfrm>
          <a:prstGeom prst="rect">
            <a:avLst/>
          </a:prstGeom>
          <a:solidFill>
            <a:srgbClr val="00B050"/>
          </a:solidFill>
        </p:spPr>
        <p:txBody>
          <a:bodyPr wrap="square" rtlCol="0">
            <a:spAutoFit/>
          </a:bodyPr>
          <a:lstStyle/>
          <a:p>
            <a:pPr algn="ctr"/>
            <a:r>
              <a:rPr lang="es-MX" sz="2800" b="1" dirty="0">
                <a:solidFill>
                  <a:schemeClr val="bg1"/>
                </a:solidFill>
                <a:latin typeface="Arial" panose="020B0604020202020204" pitchFamily="34" charset="0"/>
                <a:cs typeface="Arial" panose="020B0604020202020204" pitchFamily="34" charset="0"/>
              </a:rPr>
              <a:t>7</a:t>
            </a:r>
          </a:p>
        </p:txBody>
      </p:sp>
      <p:sp>
        <p:nvSpPr>
          <p:cNvPr id="25" name="Rectángulo 24">
            <a:extLst>
              <a:ext uri="{FF2B5EF4-FFF2-40B4-BE49-F238E27FC236}">
                <a16:creationId xmlns:a16="http://schemas.microsoft.com/office/drawing/2014/main" xmlns="" id="{FEEB3FC9-11C3-47CC-85A6-CC03C30C28F5}"/>
              </a:ext>
            </a:extLst>
          </p:cNvPr>
          <p:cNvSpPr/>
          <p:nvPr/>
        </p:nvSpPr>
        <p:spPr>
          <a:xfrm>
            <a:off x="1349136" y="3728018"/>
            <a:ext cx="6823264" cy="1323439"/>
          </a:xfrm>
          <a:prstGeom prst="rect">
            <a:avLst/>
          </a:prstGeom>
        </p:spPr>
        <p:txBody>
          <a:bodyPr wrap="square">
            <a:spAutoFit/>
          </a:bodyPr>
          <a:lstStyle/>
          <a:p>
            <a:pPr algn="just">
              <a:spcBef>
                <a:spcPct val="0"/>
              </a:spcBef>
              <a:buFontTx/>
              <a:buNone/>
            </a:pPr>
            <a:r>
              <a:rPr lang="es-MX" altLang="es-MX" sz="2000" b="1" dirty="0" smtClean="0">
                <a:latin typeface="Arial" panose="020B0604020202020204" pitchFamily="34" charset="0"/>
                <a:cs typeface="Arial" panose="020B0604020202020204" pitchFamily="34" charset="0"/>
              </a:rPr>
              <a:t>Presidencia y GIZ llevaran a acabo una estrategia de capacitación a enlaces de los Estados con órganos instalados y convocatoria a mejores prácticas sub-nacionales. </a:t>
            </a:r>
            <a:endParaRPr lang="es-MX" altLang="es-MX" sz="20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496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324528" cy="5143500"/>
          </a:xfrm>
          <a:prstGeom prst="rect">
            <a:avLst/>
          </a:prstGeom>
          <a:solidFill>
            <a:srgbClr val="A3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panose="020B0604020202020204" pitchFamily="34" charset="0"/>
              <a:cs typeface="Arial" panose="020B0604020202020204" pitchFamily="34" charset="0"/>
            </a:endParaRPr>
          </a:p>
        </p:txBody>
      </p:sp>
      <p:pic>
        <p:nvPicPr>
          <p:cNvPr id="3075" name="Picture 3" descr="C:\Users\Invitado\Downloads\logo agenda 2030 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059582"/>
            <a:ext cx="3017254" cy="34236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número de diapositiva"/>
          <p:cNvSpPr>
            <a:spLocks noGrp="1"/>
          </p:cNvSpPr>
          <p:nvPr>
            <p:ph type="sldNum" sz="quarter" idx="12"/>
          </p:nvPr>
        </p:nvSpPr>
        <p:spPr/>
        <p:txBody>
          <a:bodyPr/>
          <a:lstStyle/>
          <a:p>
            <a:fld id="{0DF2D98F-81E7-4B8D-9904-78DFF7B12D66}" type="slidenum">
              <a:rPr lang="es-MX" smtClean="0"/>
              <a:pPr/>
              <a:t>25</a:t>
            </a:fld>
            <a:endParaRPr lang="es-MX"/>
          </a:p>
        </p:txBody>
      </p:sp>
      <p:sp>
        <p:nvSpPr>
          <p:cNvPr id="5" name="1 Título"/>
          <p:cNvSpPr>
            <a:spLocks noGrp="1"/>
          </p:cNvSpPr>
          <p:nvPr>
            <p:ph type="title"/>
          </p:nvPr>
        </p:nvSpPr>
        <p:spPr>
          <a:xfrm>
            <a:off x="1652135" y="123478"/>
            <a:ext cx="5832648" cy="857250"/>
          </a:xfrm>
        </p:spPr>
        <p:txBody>
          <a:bodyPr>
            <a:normAutofit/>
          </a:bodyPr>
          <a:lstStyle/>
          <a:p>
            <a:r>
              <a:rPr lang="es-MX" sz="2000" i="1" dirty="0">
                <a:solidFill>
                  <a:schemeClr val="bg1"/>
                </a:solidFill>
                <a:latin typeface="Arial" panose="020B0604020202020204" pitchFamily="34" charset="0"/>
                <a:cs typeface="Arial" panose="020B0604020202020204" pitchFamily="34" charset="0"/>
              </a:rPr>
              <a:t>“Que nadie se quede atrás”</a:t>
            </a:r>
          </a:p>
        </p:txBody>
      </p:sp>
    </p:spTree>
    <p:extLst>
      <p:ext uri="{BB962C8B-B14F-4D97-AF65-F5344CB8AC3E}">
        <p14:creationId xmlns:p14="http://schemas.microsoft.com/office/powerpoint/2010/main" val="1718725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250"/>
                                        <p:tgtEl>
                                          <p:spTgt spid="3075"/>
                                        </p:tgtEl>
                                      </p:cBhvr>
                                    </p:animEffect>
                                    <p:anim calcmode="lin" valueType="num">
                                      <p:cBhvr>
                                        <p:cTn id="12" dur="1250" fill="hold"/>
                                        <p:tgtEl>
                                          <p:spTgt spid="3075"/>
                                        </p:tgtEl>
                                        <p:attrNameLst>
                                          <p:attrName>ppt_x</p:attrName>
                                        </p:attrNameLst>
                                      </p:cBhvr>
                                      <p:tavLst>
                                        <p:tav tm="0">
                                          <p:val>
                                            <p:strVal val="#ppt_x"/>
                                          </p:val>
                                        </p:tav>
                                        <p:tav tm="100000">
                                          <p:val>
                                            <p:strVal val="#ppt_x"/>
                                          </p:val>
                                        </p:tav>
                                      </p:tavLst>
                                    </p:anim>
                                    <p:anim calcmode="lin" valueType="num">
                                      <p:cBhvr>
                                        <p:cTn id="13" dur="125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53200" y="4818186"/>
            <a:ext cx="2133600" cy="273844"/>
          </a:xfrm>
        </p:spPr>
        <p:txBody>
          <a:bodyPr/>
          <a:lstStyle/>
          <a:p>
            <a:fld id="{0DF2D98F-81E7-4B8D-9904-78DFF7B12D66}" type="slidenum">
              <a:rPr lang="es-MX" smtClean="0"/>
              <a:pPr/>
              <a:t>3</a:t>
            </a:fld>
            <a:endParaRPr lang="es-MX"/>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11510"/>
            <a:ext cx="6458211" cy="4386981"/>
          </a:xfrm>
          <a:prstGeom prst="rect">
            <a:avLst/>
          </a:prstGeom>
        </p:spPr>
      </p:pic>
    </p:spTree>
    <p:extLst>
      <p:ext uri="{BB962C8B-B14F-4D97-AF65-F5344CB8AC3E}">
        <p14:creationId xmlns:p14="http://schemas.microsoft.com/office/powerpoint/2010/main" val="4038100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 y="4587974"/>
            <a:ext cx="9144001" cy="555526"/>
          </a:xfrm>
          <a:prstGeom prst="rect">
            <a:avLst/>
          </a:prstGeom>
          <a:solidFill>
            <a:srgbClr val="A3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 Título"/>
          <p:cNvSpPr>
            <a:spLocks noGrp="1"/>
          </p:cNvSpPr>
          <p:nvPr>
            <p:ph type="title"/>
          </p:nvPr>
        </p:nvSpPr>
        <p:spPr>
          <a:xfrm>
            <a:off x="1592525" y="0"/>
            <a:ext cx="5544616" cy="857250"/>
          </a:xfrm>
        </p:spPr>
        <p:txBody>
          <a:bodyPr>
            <a:normAutofit/>
          </a:bodyPr>
          <a:lstStyle/>
          <a:p>
            <a:r>
              <a:rPr lang="es-MX" sz="2000" b="1" dirty="0">
                <a:latin typeface="Arial" panose="020B0604020202020204" pitchFamily="34" charset="0"/>
                <a:cs typeface="Arial" panose="020B0604020202020204" pitchFamily="34" charset="0"/>
              </a:rPr>
              <a:t>Contenido</a:t>
            </a:r>
          </a:p>
        </p:txBody>
      </p:sp>
      <p:sp>
        <p:nvSpPr>
          <p:cNvPr id="14" name="2 Marcador de contenido"/>
          <p:cNvSpPr>
            <a:spLocks noGrp="1"/>
          </p:cNvSpPr>
          <p:nvPr>
            <p:ph idx="1"/>
          </p:nvPr>
        </p:nvSpPr>
        <p:spPr>
          <a:xfrm>
            <a:off x="579834" y="555526"/>
            <a:ext cx="8168630" cy="3561092"/>
          </a:xfrm>
        </p:spPr>
        <p:txBody>
          <a:bodyPr>
            <a:noAutofit/>
          </a:bodyPr>
          <a:lstStyle/>
          <a:p>
            <a:pPr>
              <a:lnSpc>
                <a:spcPct val="120000"/>
              </a:lnSpc>
              <a:spcBef>
                <a:spcPts val="600"/>
              </a:spcBef>
              <a:buFont typeface="+mj-lt"/>
              <a:buAutoNum type="arabicPeriod"/>
            </a:pPr>
            <a:r>
              <a:rPr lang="es-MX" sz="1400" b="1" dirty="0" smtClean="0">
                <a:latin typeface="Arial" panose="020B0604020202020204" pitchFamily="34" charset="0"/>
                <a:cs typeface="Arial" panose="020B0604020202020204" pitchFamily="34" charset="0"/>
              </a:rPr>
              <a:t>Introducción</a:t>
            </a:r>
          </a:p>
          <a:p>
            <a:pPr>
              <a:lnSpc>
                <a:spcPct val="120000"/>
              </a:lnSpc>
              <a:spcBef>
                <a:spcPts val="600"/>
              </a:spcBef>
              <a:buFont typeface="+mj-lt"/>
              <a:buAutoNum type="arabicPeriod"/>
            </a:pPr>
            <a:r>
              <a:rPr lang="es-MX" sz="1400" b="1" dirty="0" smtClean="0">
                <a:latin typeface="Arial" panose="020B0604020202020204" pitchFamily="34" charset="0"/>
                <a:cs typeface="Arial" panose="020B0604020202020204" pitchFamily="34" charset="0"/>
              </a:rPr>
              <a:t>Agrupación de los objetivos de la agenda por dimensiones de desarrollo sostenible</a:t>
            </a:r>
          </a:p>
          <a:p>
            <a:pPr>
              <a:lnSpc>
                <a:spcPct val="120000"/>
              </a:lnSpc>
              <a:spcBef>
                <a:spcPts val="600"/>
              </a:spcBef>
              <a:buFont typeface="+mj-lt"/>
              <a:buAutoNum type="arabicPeriod"/>
            </a:pPr>
            <a:r>
              <a:rPr lang="es-MX" sz="1400" b="1" dirty="0" smtClean="0">
                <a:latin typeface="Arial" panose="020B0604020202020204" pitchFamily="34" charset="0"/>
                <a:cs typeface="Arial" panose="020B0604020202020204" pitchFamily="34" charset="0"/>
              </a:rPr>
              <a:t>Definición de la Estructura Institucional para el Desarrollo de la Estrategia Nacional de Implementación de la Agenda</a:t>
            </a:r>
          </a:p>
          <a:p>
            <a:pPr>
              <a:lnSpc>
                <a:spcPct val="120000"/>
              </a:lnSpc>
              <a:spcBef>
                <a:spcPts val="600"/>
              </a:spcBef>
              <a:buFont typeface="+mj-lt"/>
              <a:buAutoNum type="arabicPeriod"/>
            </a:pPr>
            <a:r>
              <a:rPr lang="es-MX" sz="1400" b="1" dirty="0" smtClean="0">
                <a:latin typeface="Arial" panose="020B0604020202020204" pitchFamily="34" charset="0"/>
                <a:cs typeface="Arial" panose="020B0604020202020204" pitchFamily="34" charset="0"/>
              </a:rPr>
              <a:t>Reporte de acciones realizadas por la Comisión para el Cumplimiento de la Agenda 2030</a:t>
            </a:r>
          </a:p>
          <a:p>
            <a:pPr marL="800100" lvl="1" indent="-400050">
              <a:lnSpc>
                <a:spcPct val="120000"/>
              </a:lnSpc>
              <a:spcBef>
                <a:spcPts val="600"/>
              </a:spcBef>
              <a:buFont typeface="+mj-lt"/>
              <a:buAutoNum type="romanUcPeriod"/>
            </a:pPr>
            <a:r>
              <a:rPr lang="es-MX" sz="1200" b="1" dirty="0" smtClean="0">
                <a:latin typeface="Arial" panose="020B0604020202020204" pitchFamily="34" charset="0"/>
                <a:cs typeface="Arial" panose="020B0604020202020204" pitchFamily="34" charset="0"/>
              </a:rPr>
              <a:t>Cuadro Resumen y </a:t>
            </a:r>
            <a:r>
              <a:rPr lang="es-MX" sz="1200" b="1" dirty="0" err="1" smtClean="0">
                <a:latin typeface="Arial" panose="020B0604020202020204" pitchFamily="34" charset="0"/>
                <a:cs typeface="Arial" panose="020B0604020202020204" pitchFamily="34" charset="0"/>
              </a:rPr>
              <a:t>check</a:t>
            </a:r>
            <a:r>
              <a:rPr lang="es-MX" sz="1200" b="1" dirty="0" smtClean="0">
                <a:latin typeface="Arial" panose="020B0604020202020204" pitchFamily="34" charset="0"/>
                <a:cs typeface="Arial" panose="020B0604020202020204" pitchFamily="34" charset="0"/>
              </a:rPr>
              <a:t> </a:t>
            </a:r>
            <a:r>
              <a:rPr lang="es-MX" sz="1200" b="1" dirty="0" err="1" smtClean="0">
                <a:latin typeface="Arial" panose="020B0604020202020204" pitchFamily="34" charset="0"/>
                <a:cs typeface="Arial" panose="020B0604020202020204" pitchFamily="34" charset="0"/>
              </a:rPr>
              <a:t>list</a:t>
            </a:r>
            <a:endParaRPr lang="es-MX" sz="1200" b="1" dirty="0" smtClean="0">
              <a:latin typeface="Arial" panose="020B0604020202020204" pitchFamily="34" charset="0"/>
              <a:cs typeface="Arial" panose="020B0604020202020204" pitchFamily="34" charset="0"/>
            </a:endParaRPr>
          </a:p>
          <a:p>
            <a:pPr marL="800100" lvl="1" indent="-400050">
              <a:lnSpc>
                <a:spcPct val="120000"/>
              </a:lnSpc>
              <a:spcBef>
                <a:spcPts val="600"/>
              </a:spcBef>
              <a:buFont typeface="+mj-lt"/>
              <a:buAutoNum type="romanUcPeriod"/>
            </a:pPr>
            <a:r>
              <a:rPr lang="es-MX" sz="1200" b="1" dirty="0" smtClean="0">
                <a:latin typeface="Arial" panose="020B0604020202020204" pitchFamily="34" charset="0"/>
                <a:cs typeface="Arial" panose="020B0604020202020204" pitchFamily="34" charset="0"/>
              </a:rPr>
              <a:t>5 Diálogos </a:t>
            </a:r>
            <a:r>
              <a:rPr lang="es-MX" sz="1200" b="1" dirty="0">
                <a:latin typeface="Arial" panose="020B0604020202020204" pitchFamily="34" charset="0"/>
                <a:cs typeface="Arial" panose="020B0604020202020204" pitchFamily="34" charset="0"/>
              </a:rPr>
              <a:t>regionales con las organizaciones civiles</a:t>
            </a:r>
          </a:p>
          <a:p>
            <a:pPr marL="800100" lvl="1" indent="-400050">
              <a:lnSpc>
                <a:spcPct val="120000"/>
              </a:lnSpc>
              <a:spcBef>
                <a:spcPts val="600"/>
              </a:spcBef>
              <a:buFont typeface="+mj-lt"/>
              <a:buAutoNum type="romanUcPeriod"/>
            </a:pPr>
            <a:r>
              <a:rPr lang="es-MX" sz="1200" b="1" dirty="0" smtClean="0">
                <a:latin typeface="Arial" panose="020B0604020202020204" pitchFamily="34" charset="0"/>
                <a:cs typeface="Arial" panose="020B0604020202020204" pitchFamily="34" charset="0"/>
              </a:rPr>
              <a:t>Instalación </a:t>
            </a:r>
            <a:r>
              <a:rPr lang="es-MX" sz="1200" b="1" dirty="0">
                <a:latin typeface="Arial" panose="020B0604020202020204" pitchFamily="34" charset="0"/>
                <a:cs typeface="Arial" panose="020B0604020202020204" pitchFamily="34" charset="0"/>
              </a:rPr>
              <a:t>de los órganos de seguimiento en las entidades federativas</a:t>
            </a:r>
          </a:p>
          <a:p>
            <a:pPr marL="800100" lvl="1" indent="-400050">
              <a:lnSpc>
                <a:spcPct val="120000"/>
              </a:lnSpc>
              <a:spcBef>
                <a:spcPts val="600"/>
              </a:spcBef>
              <a:buFont typeface="+mj-lt"/>
              <a:buAutoNum type="romanUcPeriod"/>
            </a:pPr>
            <a:r>
              <a:rPr lang="es-MX" sz="1200" b="1" dirty="0">
                <a:latin typeface="Arial" panose="020B0604020202020204" pitchFamily="34" charset="0"/>
                <a:cs typeface="Arial" panose="020B0604020202020204" pitchFamily="34" charset="0"/>
              </a:rPr>
              <a:t>Acciones para lograr la instalación de los Estados faltantes</a:t>
            </a:r>
          </a:p>
          <a:p>
            <a:pPr marL="800100" lvl="1" indent="-400050">
              <a:lnSpc>
                <a:spcPct val="120000"/>
              </a:lnSpc>
              <a:spcBef>
                <a:spcPts val="600"/>
              </a:spcBef>
              <a:buFont typeface="+mj-lt"/>
              <a:buAutoNum type="romanUcPeriod"/>
            </a:pPr>
            <a:r>
              <a:rPr lang="es-MX" sz="1200" b="1" dirty="0" smtClean="0">
                <a:latin typeface="Arial" panose="020B0604020202020204" pitchFamily="34" charset="0"/>
                <a:cs typeface="Arial" panose="020B0604020202020204" pitchFamily="34" charset="0"/>
              </a:rPr>
              <a:t>Desarrollo de la Ruta Crítica Integral para el Cumplimiento de la Agenda 2030 al interior de los Estados</a:t>
            </a:r>
          </a:p>
          <a:p>
            <a:pPr marL="800100" lvl="1" indent="-400050">
              <a:lnSpc>
                <a:spcPct val="120000"/>
              </a:lnSpc>
              <a:spcBef>
                <a:spcPts val="600"/>
              </a:spcBef>
              <a:buFont typeface="+mj-lt"/>
              <a:buAutoNum type="romanUcPeriod"/>
            </a:pPr>
            <a:r>
              <a:rPr lang="es-MX" sz="1200" b="1" dirty="0" smtClean="0">
                <a:latin typeface="Arial" panose="020B0604020202020204" pitchFamily="34" charset="0"/>
                <a:cs typeface="Arial" panose="020B0604020202020204" pitchFamily="34" charset="0"/>
              </a:rPr>
              <a:t>Acciones adicionales de promoción de la Agenda 2030</a:t>
            </a:r>
          </a:p>
          <a:p>
            <a:pPr marL="800100" lvl="1" indent="-400050">
              <a:lnSpc>
                <a:spcPct val="120000"/>
              </a:lnSpc>
              <a:spcBef>
                <a:spcPts val="600"/>
              </a:spcBef>
              <a:buFont typeface="+mj-lt"/>
              <a:buAutoNum type="romanUcPeriod"/>
            </a:pPr>
            <a:r>
              <a:rPr lang="es-MX" altLang="es-MX" sz="1200" b="1" dirty="0" smtClean="0">
                <a:latin typeface="Arial" panose="020B0604020202020204" pitchFamily="34" charset="0"/>
                <a:cs typeface="Arial" panose="020B0604020202020204" pitchFamily="34" charset="0"/>
              </a:rPr>
              <a:t>Siguientes </a:t>
            </a:r>
            <a:r>
              <a:rPr lang="es-MX" altLang="es-MX" sz="1200" b="1" dirty="0">
                <a:latin typeface="Arial" panose="020B0604020202020204" pitchFamily="34" charset="0"/>
                <a:cs typeface="Arial" panose="020B0604020202020204" pitchFamily="34" charset="0"/>
              </a:rPr>
              <a:t>pasos </a:t>
            </a:r>
            <a:r>
              <a:rPr lang="es-MX" altLang="es-MX" sz="1200" b="1" dirty="0" smtClean="0">
                <a:latin typeface="Arial" panose="020B0604020202020204" pitchFamily="34" charset="0"/>
                <a:cs typeface="Arial" panose="020B0604020202020204" pitchFamily="34" charset="0"/>
              </a:rPr>
              <a:t>para el 3er trimestre del 2018</a:t>
            </a:r>
            <a:endParaRPr lang="es-MX" altLang="es-MX" sz="1200" b="1" dirty="0">
              <a:latin typeface="Arial" panose="020B0604020202020204" pitchFamily="34" charset="0"/>
              <a:cs typeface="Arial" panose="020B0604020202020204" pitchFamily="34" charset="0"/>
            </a:endParaRPr>
          </a:p>
        </p:txBody>
      </p:sp>
      <p:grpSp>
        <p:nvGrpSpPr>
          <p:cNvPr id="15" name="14 Grupo"/>
          <p:cNvGrpSpPr/>
          <p:nvPr/>
        </p:nvGrpSpPr>
        <p:grpSpPr>
          <a:xfrm>
            <a:off x="7614240" y="267494"/>
            <a:ext cx="1267258" cy="420623"/>
            <a:chOff x="7485428" y="123478"/>
            <a:chExt cx="1551422" cy="514942"/>
          </a:xfrm>
        </p:grpSpPr>
        <p:pic>
          <p:nvPicPr>
            <p:cNvPr id="16" name="Picture 3" descr="C:\Users\Invitado\Downloads\Logo Agenda 2030\texto 203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25335"/>
              <a:ext cx="936458" cy="51308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C:\Users\Invitado\Downloads\linea 20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032" y="532235"/>
              <a:ext cx="711511" cy="11922"/>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C:\Users\Invitado\Downloads\Logo Agenda 2030\circulo 203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428" y="123478"/>
              <a:ext cx="504343" cy="502262"/>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5" descr="C:\Users\Invitado\Downloads\Logo Agenda 2030\com 203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100" y="280724"/>
              <a:ext cx="234999" cy="17734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 name="1 Marcador de número de diapositiva"/>
          <p:cNvSpPr>
            <a:spLocks noGrp="1"/>
          </p:cNvSpPr>
          <p:nvPr>
            <p:ph type="sldNum" sz="quarter" idx="12"/>
          </p:nvPr>
        </p:nvSpPr>
        <p:spPr/>
        <p:txBody>
          <a:bodyPr/>
          <a:lstStyle/>
          <a:p>
            <a:fld id="{0DF2D98F-81E7-4B8D-9904-78DFF7B12D66}" type="slidenum">
              <a:rPr lang="es-MX" smtClean="0"/>
              <a:pPr/>
              <a:t>4</a:t>
            </a:fld>
            <a:endParaRPr lang="es-MX"/>
          </a:p>
        </p:txBody>
      </p:sp>
    </p:spTree>
    <p:extLst>
      <p:ext uri="{BB962C8B-B14F-4D97-AF65-F5344CB8AC3E}">
        <p14:creationId xmlns:p14="http://schemas.microsoft.com/office/powerpoint/2010/main" val="7145594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4261" y="62569"/>
            <a:ext cx="5832648" cy="857250"/>
          </a:xfrm>
        </p:spPr>
        <p:txBody>
          <a:bodyPr>
            <a:noAutofit/>
          </a:bodyPr>
          <a:lstStyle/>
          <a:p>
            <a:r>
              <a:rPr lang="es-MX" sz="2000" b="1" dirty="0" smtClean="0">
                <a:latin typeface="Arial" panose="020B0604020202020204" pitchFamily="34" charset="0"/>
                <a:cs typeface="Arial" panose="020B0604020202020204" pitchFamily="34" charset="0"/>
              </a:rPr>
              <a:t>1.- INTRODUCCIÓN</a:t>
            </a:r>
            <a:endParaRPr lang="es-MX" sz="2000" b="1" dirty="0">
              <a:latin typeface="Arial" panose="020B0604020202020204" pitchFamily="34" charset="0"/>
              <a:cs typeface="Arial" panose="020B0604020202020204" pitchFamily="34" charset="0"/>
            </a:endParaRPr>
          </a:p>
        </p:txBody>
      </p:sp>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arcador de número de diapositiva"/>
          <p:cNvSpPr>
            <a:spLocks noGrp="1"/>
          </p:cNvSpPr>
          <p:nvPr>
            <p:ph type="sldNum" sz="quarter" idx="12"/>
          </p:nvPr>
        </p:nvSpPr>
        <p:spPr/>
        <p:txBody>
          <a:bodyPr/>
          <a:lstStyle/>
          <a:p>
            <a:fld id="{0DF2D98F-81E7-4B8D-9904-78DFF7B12D66}" type="slidenum">
              <a:rPr lang="es-MX" smtClean="0"/>
              <a:pPr/>
              <a:t>5</a:t>
            </a:fld>
            <a:endParaRPr lang="es-MX"/>
          </a:p>
        </p:txBody>
      </p:sp>
      <p:sp>
        <p:nvSpPr>
          <p:cNvPr id="10" name="2 Marcador de contenido"/>
          <p:cNvSpPr>
            <a:spLocks noGrp="1"/>
          </p:cNvSpPr>
          <p:nvPr>
            <p:ph idx="1"/>
          </p:nvPr>
        </p:nvSpPr>
        <p:spPr>
          <a:xfrm>
            <a:off x="107504" y="936538"/>
            <a:ext cx="8502740" cy="3960440"/>
          </a:xfrm>
          <a:noFill/>
        </p:spPr>
        <p:txBody>
          <a:bodyPr>
            <a:noAutofit/>
          </a:bodyPr>
          <a:lstStyle/>
          <a:p>
            <a:pPr marL="0" indent="0" algn="just">
              <a:buNone/>
            </a:pPr>
            <a:r>
              <a:rPr lang="es-MX" sz="1600" b="1" dirty="0" smtClean="0">
                <a:latin typeface="Arial" panose="020B0604020202020204" pitchFamily="34" charset="0"/>
                <a:cs typeface="Arial" panose="020B0604020202020204" pitchFamily="34" charset="0"/>
              </a:rPr>
              <a:t>Desde Junio de 2017 cuando se llevo a cabo la Instalación de la Comisión para el Cumplimiento de la Agenda 2030 de la CONAGO  a la fecha, se ha logrado avanzar de manera significada en la estrategia sub-nacional de esta iniciativa, mediante un trabajo coordinado con el Gobierno de la República a través de la Oficina de la Presidencia a quien reconozco su capacidad de gestión, motivación y desarrollo de proyectos de cooperación (en especial los financiados por el GIZ), para vincular a los actores de la sociedad civil, empresariales y académicos a esta importante proyecto de nación en beneficio de las personas, el planeta y la prosperidad para generar inclusión social, crecimiento económico y sustentabilidad ambiental. </a:t>
            </a:r>
            <a:endParaRPr lang="es-MX" sz="1600" dirty="0">
              <a:latin typeface="Arial" panose="020B0604020202020204" pitchFamily="34" charset="0"/>
              <a:cs typeface="Arial" panose="020B0604020202020204" pitchFamily="34" charset="0"/>
            </a:endParaRPr>
          </a:p>
          <a:p>
            <a:pPr marL="0" indent="0" algn="just">
              <a:buNone/>
            </a:pPr>
            <a:endParaRPr lang="es-MX" sz="1600" b="1" dirty="0" smtClean="0">
              <a:latin typeface="Arial" panose="020B0604020202020204" pitchFamily="34" charset="0"/>
              <a:cs typeface="Arial" panose="020B0604020202020204" pitchFamily="34" charset="0"/>
            </a:endParaRPr>
          </a:p>
          <a:p>
            <a:pPr marL="0" indent="0" algn="just">
              <a:buNone/>
            </a:pPr>
            <a:r>
              <a:rPr lang="es-MX" sz="1600" b="1" dirty="0" smtClean="0">
                <a:latin typeface="Arial" panose="020B0604020202020204" pitchFamily="34" charset="0"/>
                <a:cs typeface="Arial" panose="020B0604020202020204" pitchFamily="34" charset="0"/>
              </a:rPr>
              <a:t>El presente reporte de actividades, resume las acciones llevadas a cabo por esta Comisión, a fin de dar cumplimiento con los compromisos establecidos en la Agenda Temática entrega en Junio de 2017, así como proponer los siguientes pasos hacia una mayor integración de la Agenda 2030 en el quehacer político, social y económico de nuestras entidades federativas.</a:t>
            </a:r>
          </a:p>
        </p:txBody>
      </p:sp>
    </p:spTree>
    <p:extLst>
      <p:ext uri="{BB962C8B-B14F-4D97-AF65-F5344CB8AC3E}">
        <p14:creationId xmlns:p14="http://schemas.microsoft.com/office/powerpoint/2010/main" val="1402781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53200" y="4818186"/>
            <a:ext cx="2133600" cy="273844"/>
          </a:xfrm>
        </p:spPr>
        <p:txBody>
          <a:bodyPr/>
          <a:lstStyle/>
          <a:p>
            <a:fld id="{0DF2D98F-81E7-4B8D-9904-78DFF7B12D66}" type="slidenum">
              <a:rPr lang="es-MX" smtClean="0"/>
              <a:pPr/>
              <a:t>6</a:t>
            </a:fld>
            <a:endParaRPr lang="es-MX"/>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861766"/>
            <a:ext cx="7544193" cy="3784670"/>
          </a:xfrm>
          <a:prstGeom prst="rect">
            <a:avLst/>
          </a:prstGeom>
        </p:spPr>
      </p:pic>
    </p:spTree>
    <p:extLst>
      <p:ext uri="{BB962C8B-B14F-4D97-AF65-F5344CB8AC3E}">
        <p14:creationId xmlns:p14="http://schemas.microsoft.com/office/powerpoint/2010/main" val="2423395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5071" y="4407954"/>
            <a:ext cx="9252520" cy="828092"/>
          </a:xfrm>
          <a:prstGeom prst="rect">
            <a:avLst/>
          </a:prstGeom>
          <a:solidFill>
            <a:srgbClr val="A3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5184408" y="3579862"/>
            <a:ext cx="3924096" cy="830997"/>
          </a:xfrm>
          <a:prstGeom prst="rect">
            <a:avLst/>
          </a:prstGeom>
          <a:noFill/>
        </p:spPr>
        <p:txBody>
          <a:bodyPr wrap="square" rtlCol="0">
            <a:spAutoFit/>
          </a:bodyPr>
          <a:lstStyle/>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7. Energía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asequible y no </a:t>
            </a:r>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contaminante</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13. Acciones por el clima</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14. Vida submarina</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15. Vida de ecosistemas terrestres</a:t>
            </a:r>
          </a:p>
        </p:txBody>
      </p:sp>
      <p:grpSp>
        <p:nvGrpSpPr>
          <p:cNvPr id="15" name="14 Grupo"/>
          <p:cNvGrpSpPr/>
          <p:nvPr/>
        </p:nvGrpSpPr>
        <p:grpSpPr>
          <a:xfrm>
            <a:off x="7614240" y="267494"/>
            <a:ext cx="1267258" cy="420623"/>
            <a:chOff x="7485428" y="123478"/>
            <a:chExt cx="1551422" cy="514942"/>
          </a:xfrm>
        </p:grpSpPr>
        <p:pic>
          <p:nvPicPr>
            <p:cNvPr id="16" name="Picture 3" descr="C:\Users\Invitado\Downloads\Logo Agenda 2030\texto 203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25335"/>
              <a:ext cx="936458" cy="51308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Invitado\Downloads\linea 20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032" y="532235"/>
              <a:ext cx="711511" cy="1192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C:\Users\Invitado\Downloads\Logo Agenda 2030\circulo 203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428" y="123478"/>
              <a:ext cx="504343" cy="50226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C:\Users\Invitado\Downloads\Logo Agenda 2030\com 203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100" y="280724"/>
              <a:ext cx="234999" cy="17734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4" name="1 Título"/>
          <p:cNvSpPr>
            <a:spLocks noGrp="1"/>
          </p:cNvSpPr>
          <p:nvPr>
            <p:ph type="title"/>
          </p:nvPr>
        </p:nvSpPr>
        <p:spPr>
          <a:xfrm>
            <a:off x="1180464" y="-13692"/>
            <a:ext cx="5983824" cy="857250"/>
          </a:xfrm>
        </p:spPr>
        <p:txBody>
          <a:bodyPr>
            <a:noAutofit/>
          </a:bodyPr>
          <a:lstStyle/>
          <a:p>
            <a:r>
              <a:rPr lang="es-MX" sz="2000" b="1" dirty="0" smtClean="0">
                <a:latin typeface="Arial" panose="020B0604020202020204" pitchFamily="34" charset="0"/>
                <a:cs typeface="Arial" panose="020B0604020202020204" pitchFamily="34" charset="0"/>
              </a:rPr>
              <a:t>2. Objetivos </a:t>
            </a:r>
            <a:r>
              <a:rPr lang="es-MX" sz="2000" b="1" dirty="0">
                <a:latin typeface="Arial" panose="020B0604020202020204" pitchFamily="34" charset="0"/>
                <a:cs typeface="Arial" panose="020B0604020202020204" pitchFamily="34" charset="0"/>
              </a:rPr>
              <a:t>de Desarrollo </a:t>
            </a:r>
            <a:r>
              <a:rPr lang="es-MX" sz="2000" b="1" dirty="0" smtClean="0">
                <a:latin typeface="Arial" panose="020B0604020202020204" pitchFamily="34" charset="0"/>
                <a:cs typeface="Arial" panose="020B0604020202020204" pitchFamily="34" charset="0"/>
              </a:rPr>
              <a:t>Sostenible 2015-2030</a:t>
            </a:r>
            <a:endParaRPr lang="es-MX" sz="2000" b="1" dirty="0">
              <a:latin typeface="Arial" panose="020B0604020202020204" pitchFamily="34" charset="0"/>
              <a:cs typeface="Arial" panose="020B0604020202020204" pitchFamily="34" charset="0"/>
            </a:endParaRPr>
          </a:p>
        </p:txBody>
      </p:sp>
      <p:sp>
        <p:nvSpPr>
          <p:cNvPr id="2" name="1 Marcador de número de diapositiva"/>
          <p:cNvSpPr>
            <a:spLocks noGrp="1"/>
          </p:cNvSpPr>
          <p:nvPr>
            <p:ph type="sldNum" sz="quarter" idx="12"/>
          </p:nvPr>
        </p:nvSpPr>
        <p:spPr/>
        <p:txBody>
          <a:bodyPr/>
          <a:lstStyle/>
          <a:p>
            <a:fld id="{0DF2D98F-81E7-4B8D-9904-78DFF7B12D66}" type="slidenum">
              <a:rPr lang="es-MX" smtClean="0"/>
              <a:pPr/>
              <a:t>7</a:t>
            </a:fld>
            <a:endParaRPr lang="es-MX" dirty="0"/>
          </a:p>
        </p:txBody>
      </p:sp>
      <p:sp>
        <p:nvSpPr>
          <p:cNvPr id="20" name="4 CuadroTexto">
            <a:extLst>
              <a:ext uri="{FF2B5EF4-FFF2-40B4-BE49-F238E27FC236}">
                <a16:creationId xmlns="" xmlns:a16="http://schemas.microsoft.com/office/drawing/2014/main" id="{7E695A08-D55B-4A42-B2AE-24E11B59B425}"/>
              </a:ext>
            </a:extLst>
          </p:cNvPr>
          <p:cNvSpPr txBox="1"/>
          <p:nvPr/>
        </p:nvSpPr>
        <p:spPr>
          <a:xfrm>
            <a:off x="5184407" y="2643758"/>
            <a:ext cx="3924096" cy="830997"/>
          </a:xfrm>
          <a:prstGeom prst="rect">
            <a:avLst/>
          </a:prstGeom>
          <a:noFill/>
        </p:spPr>
        <p:txBody>
          <a:bodyPr wrap="square" rtlCol="0">
            <a:spAutoFit/>
          </a:bodyPr>
          <a:lstStyle/>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8. Trabajo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decente y crecimiento económico</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9. Industria</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 innovación e </a:t>
            </a:r>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infraestructura</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11. Ciudades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y comunidades sostenibles</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12. Producción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y consumo </a:t>
            </a:r>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responsables</a:t>
            </a:r>
            <a:endPar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endParaRPr>
          </a:p>
        </p:txBody>
      </p:sp>
      <p:sp>
        <p:nvSpPr>
          <p:cNvPr id="23" name="4 CuadroTexto"/>
          <p:cNvSpPr txBox="1"/>
          <p:nvPr/>
        </p:nvSpPr>
        <p:spPr>
          <a:xfrm>
            <a:off x="5184407" y="715968"/>
            <a:ext cx="3924097" cy="1754326"/>
          </a:xfrm>
          <a:prstGeom prst="rect">
            <a:avLst/>
          </a:prstGeom>
          <a:noFill/>
        </p:spPr>
        <p:txBody>
          <a:bodyPr wrap="square" rtlCol="0">
            <a:spAutoFit/>
          </a:bodyPr>
          <a:lstStyle/>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 Fin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de la pobreza</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2. Hambre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cero</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3. Salud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y bienestar</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4. Educación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de calidad</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5. Igualdad </a:t>
            </a:r>
            <a:r>
              <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de </a:t>
            </a:r>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género</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6. Agua limpia y saneamiento</a:t>
            </a:r>
            <a:endParaRPr lang="es-MX" sz="1200" b="1" dirty="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endParaRP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10. Reducción de las desigualdades</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16. Paz, justicia e instituciones sólidas</a:t>
            </a:r>
          </a:p>
          <a:p>
            <a:r>
              <a:rPr lang="es-MX" sz="1200" b="1" dirty="0" smtClean="0">
                <a:solidFill>
                  <a:schemeClr val="tx1">
                    <a:lumMod val="95000"/>
                    <a:lumOff val="5000"/>
                  </a:schemeClr>
                </a:solidFill>
                <a:latin typeface="Arial" panose="020B0604020202020204" pitchFamily="34" charset="0"/>
                <a:ea typeface="Kozuka Gothic Pr6N B" pitchFamily="34" charset="-128"/>
                <a:cs typeface="Arial" panose="020B0604020202020204" pitchFamily="34" charset="0"/>
              </a:rPr>
              <a:t>17. Alianzas para lograr los objetivos</a:t>
            </a:r>
          </a:p>
        </p:txBody>
      </p:sp>
      <p:grpSp>
        <p:nvGrpSpPr>
          <p:cNvPr id="24" name="Grupo 23"/>
          <p:cNvGrpSpPr/>
          <p:nvPr/>
        </p:nvGrpSpPr>
        <p:grpSpPr>
          <a:xfrm>
            <a:off x="107504" y="806275"/>
            <a:ext cx="3273943" cy="3421659"/>
            <a:chOff x="935848" y="1196754"/>
            <a:chExt cx="5400600" cy="5400600"/>
          </a:xfrm>
        </p:grpSpPr>
        <p:pic>
          <p:nvPicPr>
            <p:cNvPr id="25" name="Picture 3" descr="C:\Users\Invitado\Downloads\Logo Agenda 2030\circulo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48" y="1196754"/>
              <a:ext cx="5400600" cy="54006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6 Grupo"/>
            <p:cNvGrpSpPr/>
            <p:nvPr/>
          </p:nvGrpSpPr>
          <p:grpSpPr>
            <a:xfrm>
              <a:off x="2423592" y="4163049"/>
              <a:ext cx="2390429" cy="706111"/>
              <a:chOff x="1619672" y="2787774"/>
              <a:chExt cx="1944216" cy="592066"/>
            </a:xfrm>
            <a:solidFill>
              <a:srgbClr val="FFFFFF"/>
            </a:solidFill>
          </p:grpSpPr>
          <p:sp>
            <p:nvSpPr>
              <p:cNvPr id="27" name="5 Rectángulo"/>
              <p:cNvSpPr/>
              <p:nvPr/>
            </p:nvSpPr>
            <p:spPr>
              <a:xfrm>
                <a:off x="1619672" y="2787774"/>
                <a:ext cx="1944216" cy="432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a:p>
            </p:txBody>
          </p:sp>
          <p:sp>
            <p:nvSpPr>
              <p:cNvPr id="28" name="9 Rectángulo"/>
              <p:cNvSpPr/>
              <p:nvPr/>
            </p:nvSpPr>
            <p:spPr>
              <a:xfrm>
                <a:off x="1871700" y="3059804"/>
                <a:ext cx="1440160" cy="320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a:p>
            </p:txBody>
          </p:sp>
        </p:grpSp>
      </p:grpSp>
      <p:sp>
        <p:nvSpPr>
          <p:cNvPr id="3" name="Abrir llave 2"/>
          <p:cNvSpPr/>
          <p:nvPr/>
        </p:nvSpPr>
        <p:spPr>
          <a:xfrm>
            <a:off x="4967705" y="726692"/>
            <a:ext cx="324375" cy="1743602"/>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Abrir llave 28"/>
          <p:cNvSpPr/>
          <p:nvPr/>
        </p:nvSpPr>
        <p:spPr>
          <a:xfrm>
            <a:off x="4967705" y="2676111"/>
            <a:ext cx="324375" cy="759735"/>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0" name="Abrir llave 29"/>
          <p:cNvSpPr/>
          <p:nvPr/>
        </p:nvSpPr>
        <p:spPr>
          <a:xfrm>
            <a:off x="4967705" y="3612215"/>
            <a:ext cx="324375" cy="759735"/>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 name="CuadroTexto 3"/>
          <p:cNvSpPr txBox="1"/>
          <p:nvPr/>
        </p:nvSpPr>
        <p:spPr>
          <a:xfrm>
            <a:off x="3492219" y="1300743"/>
            <a:ext cx="1187793" cy="584775"/>
          </a:xfrm>
          <a:prstGeom prst="rect">
            <a:avLst/>
          </a:prstGeom>
          <a:noFill/>
        </p:spPr>
        <p:txBody>
          <a:bodyPr wrap="square" rtlCol="0">
            <a:spAutoFit/>
          </a:bodyPr>
          <a:lstStyle/>
          <a:p>
            <a:pPr algn="ctr"/>
            <a:r>
              <a:rPr lang="es-MX" sz="1600" b="1" u="sng" dirty="0" smtClean="0">
                <a:latin typeface="Arial" panose="020B0604020202020204" pitchFamily="34" charset="0"/>
                <a:cs typeface="Arial" panose="020B0604020202020204" pitchFamily="34" charset="0"/>
              </a:rPr>
              <a:t>Inclusión Social</a:t>
            </a:r>
            <a:endParaRPr lang="es-MX" sz="1600" b="1" u="sng" dirty="0">
              <a:latin typeface="Arial" panose="020B0604020202020204" pitchFamily="34" charset="0"/>
              <a:cs typeface="Arial" panose="020B0604020202020204" pitchFamily="34" charset="0"/>
            </a:endParaRPr>
          </a:p>
        </p:txBody>
      </p:sp>
      <p:sp>
        <p:nvSpPr>
          <p:cNvPr id="31" name="CuadroTexto 30"/>
          <p:cNvSpPr txBox="1"/>
          <p:nvPr/>
        </p:nvSpPr>
        <p:spPr>
          <a:xfrm>
            <a:off x="3384207" y="2769902"/>
            <a:ext cx="1403817" cy="584775"/>
          </a:xfrm>
          <a:prstGeom prst="rect">
            <a:avLst/>
          </a:prstGeom>
          <a:noFill/>
        </p:spPr>
        <p:txBody>
          <a:bodyPr wrap="square" rtlCol="0">
            <a:spAutoFit/>
          </a:bodyPr>
          <a:lstStyle/>
          <a:p>
            <a:pPr algn="ctr"/>
            <a:r>
              <a:rPr lang="es-MX" sz="1600" b="1" u="sng" dirty="0" smtClean="0">
                <a:latin typeface="Arial" panose="020B0604020202020204" pitchFamily="34" charset="0"/>
                <a:cs typeface="Arial" panose="020B0604020202020204" pitchFamily="34" charset="0"/>
              </a:rPr>
              <a:t>Crecimiento económico</a:t>
            </a:r>
            <a:endParaRPr lang="es-MX" sz="1600" b="1" u="sng" dirty="0">
              <a:latin typeface="Arial" panose="020B0604020202020204" pitchFamily="34" charset="0"/>
              <a:cs typeface="Arial" panose="020B0604020202020204" pitchFamily="34" charset="0"/>
            </a:endParaRPr>
          </a:p>
        </p:txBody>
      </p:sp>
      <p:sp>
        <p:nvSpPr>
          <p:cNvPr id="32" name="CuadroTexto 31"/>
          <p:cNvSpPr txBox="1"/>
          <p:nvPr/>
        </p:nvSpPr>
        <p:spPr>
          <a:xfrm>
            <a:off x="3204528" y="3715167"/>
            <a:ext cx="1763178" cy="584775"/>
          </a:xfrm>
          <a:prstGeom prst="rect">
            <a:avLst/>
          </a:prstGeom>
          <a:noFill/>
        </p:spPr>
        <p:txBody>
          <a:bodyPr wrap="square" rtlCol="0">
            <a:spAutoFit/>
          </a:bodyPr>
          <a:lstStyle/>
          <a:p>
            <a:pPr algn="ctr"/>
            <a:r>
              <a:rPr lang="es-MX" sz="1600" b="1" u="sng" dirty="0" smtClean="0">
                <a:latin typeface="Arial" panose="020B0604020202020204" pitchFamily="34" charset="0"/>
                <a:cs typeface="Arial" panose="020B0604020202020204" pitchFamily="34" charset="0"/>
              </a:rPr>
              <a:t>Sustentabilidad Ambiental</a:t>
            </a:r>
            <a:endParaRPr lang="es-MX" sz="1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961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750"/>
                                        <p:tgtEl>
                                          <p:spTgt spid="2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Invitado\Downloads\forma 2030.png">
            <a:extLst>
              <a:ext uri="{FF2B5EF4-FFF2-40B4-BE49-F238E27FC236}">
                <a16:creationId xmlns="" xmlns:a16="http://schemas.microsoft.com/office/drawing/2014/main" id="{B634F12C-9254-4DEA-B5DB-35969DA459D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6504" y="0"/>
            <a:ext cx="272749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 Título"/>
          <p:cNvSpPr>
            <a:spLocks noGrp="1"/>
          </p:cNvSpPr>
          <p:nvPr>
            <p:ph type="title"/>
          </p:nvPr>
        </p:nvSpPr>
        <p:spPr>
          <a:xfrm>
            <a:off x="0" y="-92546"/>
            <a:ext cx="7193094" cy="857250"/>
          </a:xfrm>
        </p:spPr>
        <p:txBody>
          <a:bodyPr>
            <a:normAutofit fontScale="90000"/>
          </a:bodyPr>
          <a:lstStyle/>
          <a:p>
            <a:r>
              <a:rPr lang="es-MX" sz="2000" b="1" dirty="0" smtClean="0">
                <a:latin typeface="Arial" panose="020B0604020202020204" pitchFamily="34" charset="0"/>
                <a:cs typeface="Arial" panose="020B0604020202020204" pitchFamily="34" charset="0"/>
              </a:rPr>
              <a:t>3.- Estructura </a:t>
            </a:r>
            <a:r>
              <a:rPr lang="es-MX" sz="2000" b="1" dirty="0">
                <a:latin typeface="Arial" panose="020B0604020202020204" pitchFamily="34" charset="0"/>
                <a:cs typeface="Arial" panose="020B0604020202020204" pitchFamily="34" charset="0"/>
              </a:rPr>
              <a:t>Institucional </a:t>
            </a:r>
            <a:r>
              <a:rPr lang="es-MX" sz="2000" b="1" dirty="0" smtClean="0">
                <a:latin typeface="Arial" panose="020B0604020202020204" pitchFamily="34" charset="0"/>
                <a:cs typeface="Arial" panose="020B0604020202020204" pitchFamily="34" charset="0"/>
              </a:rPr>
              <a:t>para Desarrollar la Estrategia </a:t>
            </a:r>
            <a:r>
              <a:rPr lang="es-MX" sz="2000" b="1" dirty="0">
                <a:latin typeface="Arial" panose="020B0604020202020204" pitchFamily="34" charset="0"/>
                <a:cs typeface="Arial" panose="020B0604020202020204" pitchFamily="34" charset="0"/>
              </a:rPr>
              <a:t>Nacional para la Implementación de la Agenda </a:t>
            </a:r>
            <a:r>
              <a:rPr lang="es-MX" sz="2000" b="1" dirty="0" smtClean="0">
                <a:latin typeface="Arial" panose="020B0604020202020204" pitchFamily="34" charset="0"/>
                <a:cs typeface="Arial" panose="020B0604020202020204" pitchFamily="34" charset="0"/>
              </a:rPr>
              <a:t>2030 en México</a:t>
            </a:r>
            <a:endParaRPr lang="es-MX" sz="2000" b="1" dirty="0">
              <a:latin typeface="Arial" panose="020B0604020202020204" pitchFamily="34" charset="0"/>
              <a:cs typeface="Arial" panose="020B0604020202020204" pitchFamily="34" charset="0"/>
            </a:endParaRPr>
          </a:p>
        </p:txBody>
      </p:sp>
      <p:pic>
        <p:nvPicPr>
          <p:cNvPr id="12" name="Picture 2" descr="C:\Users\Invitado\Downloads\logo agenda 2030 blanco horizontal.png">
            <a:extLst>
              <a:ext uri="{FF2B5EF4-FFF2-40B4-BE49-F238E27FC236}">
                <a16:creationId xmlns="" xmlns:a16="http://schemas.microsoft.com/office/drawing/2014/main" id="{55B53CDB-1514-4F9F-9623-B2085E5517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40563"/>
            <a:ext cx="1288438" cy="43204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p:cNvPicPr>
            <a:picLocks noChangeAspect="1"/>
          </p:cNvPicPr>
          <p:nvPr/>
        </p:nvPicPr>
        <p:blipFill>
          <a:blip r:embed="rId4"/>
          <a:stretch>
            <a:fillRect/>
          </a:stretch>
        </p:blipFill>
        <p:spPr>
          <a:xfrm>
            <a:off x="152682" y="852972"/>
            <a:ext cx="8955822" cy="4290528"/>
          </a:xfrm>
          <a:prstGeom prst="rect">
            <a:avLst/>
          </a:prstGeom>
        </p:spPr>
      </p:pic>
    </p:spTree>
    <p:extLst>
      <p:ext uri="{BB962C8B-B14F-4D97-AF65-F5344CB8AC3E}">
        <p14:creationId xmlns:p14="http://schemas.microsoft.com/office/powerpoint/2010/main" val="898347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vitado\Downloads\forma 20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146" t="11064" b="18907"/>
          <a:stretch/>
        </p:blipFill>
        <p:spPr bwMode="auto">
          <a:xfrm flipH="1" flipV="1">
            <a:off x="6414499" y="0"/>
            <a:ext cx="2727496"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C:\Users\Invitado\Downloads\logo agenda 2030 blanco horizon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042" y="257968"/>
            <a:ext cx="128843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53200" y="4818186"/>
            <a:ext cx="2133600" cy="273844"/>
          </a:xfrm>
        </p:spPr>
        <p:txBody>
          <a:bodyPr/>
          <a:lstStyle/>
          <a:p>
            <a:fld id="{0DF2D98F-81E7-4B8D-9904-78DFF7B12D66}" type="slidenum">
              <a:rPr lang="es-MX" smtClean="0"/>
              <a:pPr/>
              <a:t>9</a:t>
            </a:fld>
            <a:endParaRPr lang="es-MX"/>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843558"/>
            <a:ext cx="4144044" cy="2764044"/>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211710"/>
            <a:ext cx="4071767" cy="2715837"/>
          </a:xfrm>
          <a:prstGeom prst="rect">
            <a:avLst/>
          </a:prstGeom>
        </p:spPr>
      </p:pic>
    </p:spTree>
    <p:extLst>
      <p:ext uri="{BB962C8B-B14F-4D97-AF65-F5344CB8AC3E}">
        <p14:creationId xmlns:p14="http://schemas.microsoft.com/office/powerpoint/2010/main" val="30532997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3135</TotalTime>
  <Words>1665</Words>
  <Application>Microsoft Office PowerPoint</Application>
  <PresentationFormat>Presentación en pantalla (16:9)</PresentationFormat>
  <Paragraphs>172</Paragraphs>
  <Slides>25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MS PGothic</vt:lpstr>
      <vt:lpstr>Arial</vt:lpstr>
      <vt:lpstr>Calibri</vt:lpstr>
      <vt:lpstr>Kozuka Gothic Pr6N B</vt:lpstr>
      <vt:lpstr>Tema de Office</vt:lpstr>
      <vt:lpstr>Presentación de PowerPoint</vt:lpstr>
      <vt:lpstr>Presentación de PowerPoint</vt:lpstr>
      <vt:lpstr>Presentación de PowerPoint</vt:lpstr>
      <vt:lpstr>Contenido</vt:lpstr>
      <vt:lpstr>1.- INTRODUCCIÓN</vt:lpstr>
      <vt:lpstr>Presentación de PowerPoint</vt:lpstr>
      <vt:lpstr>2. Objetivos de Desarrollo Sostenible 2015-2030</vt:lpstr>
      <vt:lpstr>3.- Estructura Institucional para Desarrollar la Estrategia Nacional para la Implementación de la Agenda 2030 en México</vt:lpstr>
      <vt:lpstr>Presentación de PowerPoint</vt:lpstr>
      <vt:lpstr>4.1.- REPORTE DE ACCIONES REALIZADAS POR LA COMISIÓN</vt:lpstr>
      <vt:lpstr>4.2.- Diálogos Regionales</vt:lpstr>
      <vt:lpstr>4.3.- Instalación de los Órganos de Seguimiento e Implementación para la Agenda 2030 en las entidades federativas</vt:lpstr>
      <vt:lpstr>Presentación de PowerPoint</vt:lpstr>
      <vt:lpstr>4.4.- Acciones para cumplir con la instalación del 100% de los Estados</vt:lpstr>
      <vt:lpstr>4.5.- Ruta Crítica para la implementación de la Agenda en los Estados</vt:lpstr>
      <vt:lpstr>1.- Recopilación y análisis de información sobre la situación actual</vt:lpstr>
      <vt:lpstr>2.- Infraestructura Normativa e Institucionalización</vt:lpstr>
      <vt:lpstr>3.- Mecanismo Tecnológico de Información</vt:lpstr>
      <vt:lpstr>4.- Establecimiento de prioridades y programa operativo</vt:lpstr>
      <vt:lpstr>5.- Programación Presupuestal</vt:lpstr>
      <vt:lpstr>Presentación de PowerPoint</vt:lpstr>
      <vt:lpstr>Presentación de PowerPoint</vt:lpstr>
      <vt:lpstr>Presentación de PowerPoint</vt:lpstr>
      <vt:lpstr>Presentación de PowerPoint</vt:lpstr>
      <vt:lpstr>“Que nadie se quede atrás”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Invitado</dc:creator>
  <cp:lastModifiedBy>Michelle Jacqueline Yeme Vera</cp:lastModifiedBy>
  <cp:revision>175</cp:revision>
  <cp:lastPrinted>2017-11-22T02:20:04Z</cp:lastPrinted>
  <dcterms:created xsi:type="dcterms:W3CDTF">2017-05-29T15:57:58Z</dcterms:created>
  <dcterms:modified xsi:type="dcterms:W3CDTF">2018-05-20T18:25:45Z</dcterms:modified>
</cp:coreProperties>
</file>