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394" r:id="rId2"/>
    <p:sldId id="374" r:id="rId3"/>
    <p:sldId id="386" r:id="rId4"/>
    <p:sldId id="391" r:id="rId5"/>
    <p:sldId id="387" r:id="rId6"/>
    <p:sldId id="395" r:id="rId7"/>
    <p:sldId id="396" r:id="rId8"/>
    <p:sldId id="397" r:id="rId9"/>
    <p:sldId id="398" r:id="rId10"/>
  </p:sldIdLst>
  <p:sldSz cx="12192000" cy="6858000"/>
  <p:notesSz cx="6961188" cy="9236075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41414"/>
    <a:srgbClr val="60249E"/>
    <a:srgbClr val="9A1E66"/>
    <a:srgbClr val="355B73"/>
    <a:srgbClr val="C0504D"/>
    <a:srgbClr val="FFFFFF"/>
    <a:srgbClr val="246AAD"/>
    <a:srgbClr val="2167AC"/>
    <a:srgbClr val="6C0528"/>
    <a:srgbClr val="99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Estilo medio 3 - Énfasis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9" autoAdjust="0"/>
    <p:restoredTop sz="94660"/>
  </p:normalViewPr>
  <p:slideViewPr>
    <p:cSldViewPr snapToGrid="0">
      <p:cViewPr varScale="1">
        <p:scale>
          <a:sx n="68" d="100"/>
          <a:sy n="68" d="100"/>
        </p:scale>
        <p:origin x="69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914400" y="2130430"/>
            <a:ext cx="103632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DB608-388F-4CED-A0D9-27BCDE3F424E}" type="datetimeFigureOut">
              <a:rPr lang="es-ES" smtClean="0"/>
              <a:t>14/12/2017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8A508-ECD6-482D-975C-AB3B1EF8B6E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584099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DB608-388F-4CED-A0D9-27BCDE3F424E}" type="datetimeFigureOut">
              <a:rPr lang="es-ES" smtClean="0"/>
              <a:t>14/12/2017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8A508-ECD6-482D-975C-AB3B1EF8B6E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946336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11785600" y="274643"/>
            <a:ext cx="36576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812800" y="274643"/>
            <a:ext cx="107696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DB608-388F-4CED-A0D9-27BCDE3F424E}" type="datetimeFigureOut">
              <a:rPr lang="es-ES" smtClean="0"/>
              <a:t>14/12/2017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8A508-ECD6-482D-975C-AB3B1EF8B6E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173428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DB608-388F-4CED-A0D9-27BCDE3F424E}" type="datetimeFigureOut">
              <a:rPr lang="es-ES" smtClean="0"/>
              <a:t>14/12/2017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8A508-ECD6-482D-975C-AB3B1EF8B6E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329957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63084" y="4406905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DB608-388F-4CED-A0D9-27BCDE3F424E}" type="datetimeFigureOut">
              <a:rPr lang="es-ES" smtClean="0"/>
              <a:t>14/12/2017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8A508-ECD6-482D-975C-AB3B1EF8B6E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297514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812800" y="1600205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8229600" y="1600205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DB608-388F-4CED-A0D9-27BCDE3F424E}" type="datetimeFigureOut">
              <a:rPr lang="es-ES" smtClean="0"/>
              <a:t>14/12/2017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8A508-ECD6-482D-975C-AB3B1EF8B6E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644547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6193370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6193370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DB608-388F-4CED-A0D9-27BCDE3F424E}" type="datetimeFigureOut">
              <a:rPr lang="es-ES" smtClean="0"/>
              <a:t>14/12/2017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8A508-ECD6-482D-975C-AB3B1EF8B6E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110734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DB608-388F-4CED-A0D9-27BCDE3F424E}" type="datetimeFigureOut">
              <a:rPr lang="es-ES" smtClean="0"/>
              <a:t>14/12/2017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8A508-ECD6-482D-975C-AB3B1EF8B6E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39367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DB608-388F-4CED-A0D9-27BCDE3F424E}" type="datetimeFigureOut">
              <a:rPr lang="es-ES" smtClean="0"/>
              <a:t>14/12/2017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8A508-ECD6-482D-975C-AB3B1EF8B6E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419844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766733" y="273055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DB608-388F-4CED-A0D9-27BCDE3F424E}" type="datetimeFigureOut">
              <a:rPr lang="es-ES" smtClean="0"/>
              <a:t>14/12/2017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8A508-ECD6-482D-975C-AB3B1EF8B6E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284782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DB608-388F-4CED-A0D9-27BCDE3F424E}" type="datetimeFigureOut">
              <a:rPr lang="es-ES" smtClean="0"/>
              <a:t>14/12/2017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8A508-ECD6-482D-975C-AB3B1EF8B6E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645682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600" y="1600205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609600" y="6356355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EDB608-388F-4CED-A0D9-27BCDE3F424E}" type="datetimeFigureOut">
              <a:rPr lang="es-ES" smtClean="0"/>
              <a:t>14/12/2017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165600" y="6356355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737600" y="6356355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28A508-ECD6-482D-975C-AB3B1EF8B6E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055548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hdphoto" Target="../media/hdphoto2.wdp"/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microsoft.com/office/2007/relationships/hdphoto" Target="../media/hdphoto1.wdp"/><Relationship Id="rId4" Type="http://schemas.openxmlformats.org/officeDocument/2006/relationships/image" Target="../media/image3.png"/><Relationship Id="rId9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8" Type="http://schemas.microsoft.com/office/2007/relationships/hdphoto" Target="../media/hdphoto2.wdp"/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microsoft.com/office/2007/relationships/hdphoto" Target="../media/hdphoto3.wdp"/><Relationship Id="rId4" Type="http://schemas.openxmlformats.org/officeDocument/2006/relationships/image" Target="../media/image9.png"/><Relationship Id="rId9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upo 22">
            <a:extLst>
              <a:ext uri="{FF2B5EF4-FFF2-40B4-BE49-F238E27FC236}">
                <a16:creationId xmlns:a16="http://schemas.microsoft.com/office/drawing/2014/main" id="{B4BCED53-D917-4492-8431-4EAC5B562900}"/>
              </a:ext>
            </a:extLst>
          </p:cNvPr>
          <p:cNvGrpSpPr/>
          <p:nvPr/>
        </p:nvGrpSpPr>
        <p:grpSpPr>
          <a:xfrm>
            <a:off x="689318" y="182879"/>
            <a:ext cx="11514150" cy="6619477"/>
            <a:chOff x="1445033" y="239152"/>
            <a:chExt cx="10016046" cy="6126182"/>
          </a:xfrm>
        </p:grpSpPr>
        <p:pic>
          <p:nvPicPr>
            <p:cNvPr id="4" name="Imagen 3" descr="Imagen que contiene captura de pantalla&#10;&#10;Descripción generada con confianza alta">
              <a:extLst>
                <a:ext uri="{FF2B5EF4-FFF2-40B4-BE49-F238E27FC236}">
                  <a16:creationId xmlns:a16="http://schemas.microsoft.com/office/drawing/2014/main" id="{249C14C8-DBB5-4186-B498-C7D1E723719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b="15263"/>
            <a:stretch/>
          </p:blipFill>
          <p:spPr>
            <a:xfrm>
              <a:off x="1445033" y="239152"/>
              <a:ext cx="9714486" cy="5775366"/>
            </a:xfrm>
            <a:prstGeom prst="rect">
              <a:avLst/>
            </a:prstGeom>
          </p:spPr>
        </p:pic>
        <p:sp>
          <p:nvSpPr>
            <p:cNvPr id="12" name="Rectángulo 11">
              <a:extLst>
                <a:ext uri="{FF2B5EF4-FFF2-40B4-BE49-F238E27FC236}">
                  <a16:creationId xmlns:a16="http://schemas.microsoft.com/office/drawing/2014/main" id="{6CB9F40A-6032-4A4F-8AAB-360063C0E3FA}"/>
                </a:ext>
              </a:extLst>
            </p:cNvPr>
            <p:cNvSpPr/>
            <p:nvPr/>
          </p:nvSpPr>
          <p:spPr>
            <a:xfrm>
              <a:off x="1744393" y="2327852"/>
              <a:ext cx="9138399" cy="135141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pic>
          <p:nvPicPr>
            <p:cNvPr id="13" name="Imagen 12">
              <a:extLst>
                <a:ext uri="{FF2B5EF4-FFF2-40B4-BE49-F238E27FC236}">
                  <a16:creationId xmlns:a16="http://schemas.microsoft.com/office/drawing/2014/main" id="{EC17FEFD-EF3B-48F4-9D20-929C1FE482F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653224" y="3767440"/>
              <a:ext cx="5298104" cy="2138290"/>
            </a:xfrm>
            <a:prstGeom prst="rect">
              <a:avLst/>
            </a:prstGeom>
          </p:spPr>
        </p:pic>
        <p:pic>
          <p:nvPicPr>
            <p:cNvPr id="16" name="Imagen 15">
              <a:extLst>
                <a:ext uri="{FF2B5EF4-FFF2-40B4-BE49-F238E27FC236}">
                  <a16:creationId xmlns:a16="http://schemas.microsoft.com/office/drawing/2014/main" id="{5A825CFA-5E35-4EDF-9635-10B0E600C2F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210811" y="640079"/>
              <a:ext cx="8007605" cy="1595008"/>
            </a:xfrm>
            <a:prstGeom prst="rect">
              <a:avLst/>
            </a:prstGeom>
          </p:spPr>
        </p:pic>
        <p:sp>
          <p:nvSpPr>
            <p:cNvPr id="15" name="Rectángulo 14">
              <a:extLst>
                <a:ext uri="{FF2B5EF4-FFF2-40B4-BE49-F238E27FC236}">
                  <a16:creationId xmlns:a16="http://schemas.microsoft.com/office/drawing/2014/main" id="{4C6AE0A0-72AB-49AE-A024-BE1D44A7CF9B}"/>
                </a:ext>
              </a:extLst>
            </p:cNvPr>
            <p:cNvSpPr/>
            <p:nvPr/>
          </p:nvSpPr>
          <p:spPr>
            <a:xfrm>
              <a:off x="1778233" y="878229"/>
              <a:ext cx="9005579" cy="111087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s-MX" sz="3600" dirty="0">
                  <a:solidFill>
                    <a:schemeClr val="bg1"/>
                  </a:solidFill>
                  <a:latin typeface="Palatino Linotype" panose="02040502050505030304" pitchFamily="18" charset="0"/>
                </a:rPr>
                <a:t>Segunda Cumbre de Gobernadores y Premieres de América del Norte 2018</a:t>
              </a:r>
            </a:p>
          </p:txBody>
        </p:sp>
        <p:sp>
          <p:nvSpPr>
            <p:cNvPr id="18" name="Rectángulo 17">
              <a:extLst>
                <a:ext uri="{FF2B5EF4-FFF2-40B4-BE49-F238E27FC236}">
                  <a16:creationId xmlns:a16="http://schemas.microsoft.com/office/drawing/2014/main" id="{FB486CAA-093A-45B7-B990-B10295D427DA}"/>
                </a:ext>
              </a:extLst>
            </p:cNvPr>
            <p:cNvSpPr/>
            <p:nvPr/>
          </p:nvSpPr>
          <p:spPr>
            <a:xfrm>
              <a:off x="1749021" y="3858035"/>
              <a:ext cx="9133771" cy="218521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s-MX" sz="2400" dirty="0">
                  <a:solidFill>
                    <a:schemeClr val="bg1"/>
                  </a:solidFill>
                  <a:latin typeface="Palatino Linotype" panose="02040502050505030304" pitchFamily="18" charset="0"/>
                </a:rPr>
                <a:t>Viernes 4 a domingo 6 de mayo de 2018</a:t>
              </a:r>
            </a:p>
            <a:p>
              <a:pPr algn="ctr"/>
              <a:r>
                <a:rPr lang="es-MX" sz="2400" dirty="0">
                  <a:solidFill>
                    <a:schemeClr val="bg1"/>
                  </a:solidFill>
                  <a:latin typeface="Palatino Linotype" panose="02040502050505030304" pitchFamily="18" charset="0"/>
                </a:rPr>
                <a:t>Hotel </a:t>
              </a:r>
              <a:r>
                <a:rPr lang="es-MX" sz="2400" dirty="0" err="1">
                  <a:solidFill>
                    <a:schemeClr val="bg1"/>
                  </a:solidFill>
                  <a:latin typeface="Palatino Linotype" panose="02040502050505030304" pitchFamily="18" charset="0"/>
                </a:rPr>
                <a:t>The</a:t>
              </a:r>
              <a:r>
                <a:rPr lang="es-MX" sz="2400" dirty="0">
                  <a:solidFill>
                    <a:schemeClr val="bg1"/>
                  </a:solidFill>
                  <a:latin typeface="Palatino Linotype" panose="02040502050505030304" pitchFamily="18" charset="0"/>
                </a:rPr>
                <a:t> </a:t>
              </a:r>
              <a:r>
                <a:rPr lang="es-MX" sz="2400" dirty="0" err="1">
                  <a:solidFill>
                    <a:schemeClr val="bg1"/>
                  </a:solidFill>
                  <a:latin typeface="Palatino Linotype" panose="02040502050505030304" pitchFamily="18" charset="0"/>
                </a:rPr>
                <a:t>Phoencian</a:t>
              </a:r>
              <a:endParaRPr lang="es-MX" sz="2400" dirty="0">
                <a:solidFill>
                  <a:schemeClr val="bg1"/>
                </a:solidFill>
                <a:latin typeface="Palatino Linotype" panose="02040502050505030304" pitchFamily="18" charset="0"/>
              </a:endParaRPr>
            </a:p>
            <a:p>
              <a:pPr algn="ctr"/>
              <a:r>
                <a:rPr lang="es-MX" sz="2400" dirty="0">
                  <a:solidFill>
                    <a:schemeClr val="bg1"/>
                  </a:solidFill>
                  <a:latin typeface="Palatino Linotype" panose="02040502050505030304" pitchFamily="18" charset="0"/>
                </a:rPr>
                <a:t>Scottsdale, Arizona, EUA</a:t>
              </a:r>
            </a:p>
            <a:p>
              <a:pPr algn="ctr"/>
              <a:endParaRPr lang="es-MX" sz="2800" dirty="0">
                <a:solidFill>
                  <a:schemeClr val="bg1"/>
                </a:solidFill>
                <a:latin typeface="Palatino Linotype" panose="02040502050505030304" pitchFamily="18" charset="0"/>
              </a:endParaRPr>
            </a:p>
            <a:p>
              <a:pPr algn="ctr"/>
              <a:r>
                <a:rPr lang="es-MX" dirty="0">
                  <a:solidFill>
                    <a:schemeClr val="bg1"/>
                  </a:solidFill>
                  <a:latin typeface="Palatino Linotype" panose="02040502050505030304" pitchFamily="18" charset="0"/>
                </a:rPr>
                <a:t>Para más información, favor de contactar al correo </a:t>
              </a:r>
            </a:p>
            <a:p>
              <a:pPr algn="ctr"/>
              <a:r>
                <a:rPr lang="es-MX" u="sng" dirty="0">
                  <a:solidFill>
                    <a:schemeClr val="bg1"/>
                  </a:solidFill>
                  <a:latin typeface="Palatino Linotype" panose="02040502050505030304" pitchFamily="18" charset="0"/>
                </a:rPr>
                <a:t>secretariatecnica@conago.org.mx</a:t>
              </a:r>
              <a:endParaRPr lang="es-MX" sz="1600" u="sng" dirty="0">
                <a:solidFill>
                  <a:schemeClr val="bg1"/>
                </a:solidFill>
                <a:latin typeface="Palatino Linotype" panose="02040502050505030304" pitchFamily="18" charset="0"/>
              </a:endParaRPr>
            </a:p>
          </p:txBody>
        </p:sp>
        <p:pic>
          <p:nvPicPr>
            <p:cNvPr id="19" name="Imagen 18">
              <a:extLst>
                <a:ext uri="{FF2B5EF4-FFF2-40B4-BE49-F238E27FC236}">
                  <a16:creationId xmlns:a16="http://schemas.microsoft.com/office/drawing/2014/main" id="{690EDD7E-EA9C-4BBC-9CEA-0494DA14A531}"/>
                </a:ext>
              </a:extLst>
            </p:cNvPr>
            <p:cNvPicPr/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aturation sat="2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6516"/>
            <a:stretch/>
          </p:blipFill>
          <p:spPr>
            <a:xfrm>
              <a:off x="5653078" y="2357037"/>
              <a:ext cx="1123070" cy="1303493"/>
            </a:xfrm>
            <a:prstGeom prst="rect">
              <a:avLst/>
            </a:prstGeom>
          </p:spPr>
        </p:pic>
        <p:pic>
          <p:nvPicPr>
            <p:cNvPr id="20" name="Picture 48" descr="C:\Users\KHagan\AppData\Local\Microsoft\Windows\INetCacheContent.Word\NGA_Logo_Color-RGB.JPG">
              <a:extLst>
                <a:ext uri="{FF2B5EF4-FFF2-40B4-BE49-F238E27FC236}">
                  <a16:creationId xmlns:a16="http://schemas.microsoft.com/office/drawing/2014/main" id="{63A24B23-4791-4190-9F36-74F6D740398C}"/>
                </a:ext>
              </a:extLst>
            </p:cNvPr>
            <p:cNvPicPr/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-2231"/>
            <a:stretch>
              <a:fillRect/>
            </a:stretch>
          </p:blipFill>
          <p:spPr bwMode="auto">
            <a:xfrm>
              <a:off x="8417750" y="2606370"/>
              <a:ext cx="2244219" cy="864832"/>
            </a:xfrm>
            <a:prstGeom prst="rect">
              <a:avLst/>
            </a:prstGeom>
            <a:noFill/>
            <a:ln>
              <a:noFill/>
            </a:ln>
            <a:extLst/>
          </p:spPr>
        </p:pic>
        <p:pic>
          <p:nvPicPr>
            <p:cNvPr id="21" name="Imagen 20" descr="Resultado de imagen para cof canada  federation">
              <a:extLst>
                <a:ext uri="{FF2B5EF4-FFF2-40B4-BE49-F238E27FC236}">
                  <a16:creationId xmlns:a16="http://schemas.microsoft.com/office/drawing/2014/main" id="{80F46E8E-75E4-460D-8D92-AC52F8D80D3C}"/>
                </a:ext>
              </a:extLst>
            </p:cNvPr>
            <p:cNvPicPr/>
            <p:nvPr/>
          </p:nvPicPr>
          <p:blipFill rotWithShape="1">
            <a:blip r:embed="rId7">
              <a:extLst>
                <a:ext uri="{BEBA8EAE-BF5A-486C-A8C5-ECC9F3942E4B}">
                  <a14:imgProps xmlns:a14="http://schemas.microsoft.com/office/drawing/2010/main">
                    <a14:imgLayer r:embed="rId8">
                      <a14:imgEffect>
                        <a14:brightnessContrast bright="-40000" contrast="-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-1" b="3824"/>
            <a:stretch/>
          </p:blipFill>
          <p:spPr bwMode="auto">
            <a:xfrm>
              <a:off x="1922289" y="2357037"/>
              <a:ext cx="2322123" cy="1260785"/>
            </a:xfrm>
            <a:prstGeom prst="rect">
              <a:avLst/>
            </a:prstGeom>
            <a:noFill/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22" name="Imagen 21">
              <a:extLst>
                <a:ext uri="{FF2B5EF4-FFF2-40B4-BE49-F238E27FC236}">
                  <a16:creationId xmlns:a16="http://schemas.microsoft.com/office/drawing/2014/main" id="{37435F2C-A2E0-4538-93EC-CDBB40395362}"/>
                </a:ext>
              </a:extLst>
            </p:cNvPr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1445033" y="5993905"/>
              <a:ext cx="10016046" cy="37142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2705269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contenido 2">
            <a:extLst>
              <a:ext uri="{FF2B5EF4-FFF2-40B4-BE49-F238E27FC236}">
                <a16:creationId xmlns:a16="http://schemas.microsoft.com/office/drawing/2014/main" id="{D58A87BA-C93C-41D1-B0C8-09698FF0FDCB}"/>
              </a:ext>
            </a:extLst>
          </p:cNvPr>
          <p:cNvSpPr txBox="1">
            <a:spLocks/>
          </p:cNvSpPr>
          <p:nvPr/>
        </p:nvSpPr>
        <p:spPr>
          <a:xfrm>
            <a:off x="609599" y="2648742"/>
            <a:ext cx="5486401" cy="4093701"/>
          </a:xfrm>
          <a:prstGeom prst="rect">
            <a:avLst/>
          </a:prstGeom>
          <a:solidFill>
            <a:srgbClr val="60249E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es-MX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Miembros: </a:t>
            </a:r>
            <a:r>
              <a:rPr lang="es-MX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55 Miembros </a:t>
            </a:r>
            <a:r>
              <a:rPr lang="es-MX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todos los Estados, Territorios y Mancomunidades de EUA</a:t>
            </a:r>
          </a:p>
          <a:p>
            <a:pPr>
              <a:lnSpc>
                <a:spcPct val="150000"/>
              </a:lnSpc>
            </a:pPr>
            <a:r>
              <a:rPr lang="es-MX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Presidente: </a:t>
            </a:r>
            <a:r>
              <a:rPr lang="es-MX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H. Brian Sandoval (Nevada).</a:t>
            </a:r>
          </a:p>
          <a:p>
            <a:pPr>
              <a:lnSpc>
                <a:spcPct val="150000"/>
              </a:lnSpc>
            </a:pPr>
            <a:r>
              <a:rPr lang="es-MX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Vicepresidente: </a:t>
            </a:r>
            <a:r>
              <a:rPr lang="es-MX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H. Steve Bullock (Montana).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s-MX" sz="2000" b="1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www.nga.org</a:t>
            </a:r>
          </a:p>
        </p:txBody>
      </p:sp>
      <p:sp>
        <p:nvSpPr>
          <p:cNvPr id="7" name="Título 1">
            <a:extLst>
              <a:ext uri="{FF2B5EF4-FFF2-40B4-BE49-F238E27FC236}">
                <a16:creationId xmlns:a16="http://schemas.microsoft.com/office/drawing/2014/main" id="{C41E94F7-22C6-4F1D-A39E-2881852D1980}"/>
              </a:ext>
            </a:extLst>
          </p:cNvPr>
          <p:cNvSpPr txBox="1">
            <a:spLocks/>
          </p:cNvSpPr>
          <p:nvPr/>
        </p:nvSpPr>
        <p:spPr>
          <a:xfrm>
            <a:off x="609599" y="1484452"/>
            <a:ext cx="5486401" cy="961102"/>
          </a:xfrm>
          <a:prstGeom prst="rect">
            <a:avLst/>
          </a:prstGeom>
          <a:solidFill>
            <a:srgbClr val="60249E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 fontScale="5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es-MX" sz="3600" b="1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Asociación Nacional de Gobernadores de (NGA) los Estados Unidos de América</a:t>
            </a:r>
          </a:p>
        </p:txBody>
      </p:sp>
      <p:pic>
        <p:nvPicPr>
          <p:cNvPr id="8" name="Picture 48" descr="C:\Users\KHagan\AppData\Local\Microsoft\Windows\INetCacheContent.Word\NGA_Logo_Color-RGB.JPG">
            <a:extLst>
              <a:ext uri="{FF2B5EF4-FFF2-40B4-BE49-F238E27FC236}">
                <a16:creationId xmlns:a16="http://schemas.microsoft.com/office/drawing/2014/main" id="{9DC77F63-26BC-4FA8-AA4E-20B72053F860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2231"/>
          <a:stretch>
            <a:fillRect/>
          </a:stretch>
        </p:blipFill>
        <p:spPr bwMode="auto">
          <a:xfrm>
            <a:off x="1942251" y="240261"/>
            <a:ext cx="2821095" cy="1087035"/>
          </a:xfrm>
          <a:prstGeom prst="rect">
            <a:avLst/>
          </a:prstGeom>
          <a:noFill/>
          <a:ln>
            <a:noFill/>
          </a:ln>
          <a:extLst/>
        </p:spPr>
      </p:pic>
      <p:sp>
        <p:nvSpPr>
          <p:cNvPr id="11" name="Marcador de contenido 2">
            <a:extLst>
              <a:ext uri="{FF2B5EF4-FFF2-40B4-BE49-F238E27FC236}">
                <a16:creationId xmlns:a16="http://schemas.microsoft.com/office/drawing/2014/main" id="{F752A18A-95E4-4038-AB07-D3F4AA40E55B}"/>
              </a:ext>
            </a:extLst>
          </p:cNvPr>
          <p:cNvSpPr txBox="1">
            <a:spLocks/>
          </p:cNvSpPr>
          <p:nvPr/>
        </p:nvSpPr>
        <p:spPr>
          <a:xfrm>
            <a:off x="6393541" y="2630344"/>
            <a:ext cx="5486401" cy="4093701"/>
          </a:xfrm>
          <a:prstGeom prst="rect">
            <a:avLst/>
          </a:prstGeom>
          <a:solidFill>
            <a:srgbClr val="355B73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es-MX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Miembros: </a:t>
            </a:r>
            <a:r>
              <a:rPr lang="es-MX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13 Premieres </a:t>
            </a:r>
            <a:r>
              <a:rPr lang="es-MX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todas las Provincias y Territorios de Canadá.</a:t>
            </a:r>
          </a:p>
          <a:p>
            <a:pPr>
              <a:lnSpc>
                <a:spcPct val="150000"/>
              </a:lnSpc>
            </a:pPr>
            <a:r>
              <a:rPr lang="es-MX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Presidente: </a:t>
            </a:r>
            <a:r>
              <a:rPr lang="es-MX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H. Rachel </a:t>
            </a:r>
            <a:r>
              <a:rPr lang="es-MX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Notley</a:t>
            </a:r>
            <a:r>
              <a:rPr lang="es-MX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(Premier de Alberta).</a:t>
            </a:r>
          </a:p>
          <a:p>
            <a:pPr>
              <a:lnSpc>
                <a:spcPct val="150000"/>
              </a:lnSpc>
            </a:pPr>
            <a:r>
              <a:rPr lang="es-MX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Vicepresidente: </a:t>
            </a:r>
            <a:r>
              <a:rPr lang="es-MX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H. Brian </a:t>
            </a:r>
            <a:r>
              <a:rPr lang="es-MX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Gallant</a:t>
            </a:r>
            <a:r>
              <a:rPr lang="es-MX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(Premier de Nuevo Brunswick).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s-MX" sz="2000" b="1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www.canadaspremiers.ca</a:t>
            </a:r>
          </a:p>
        </p:txBody>
      </p:sp>
      <p:sp>
        <p:nvSpPr>
          <p:cNvPr id="12" name="Título 1">
            <a:extLst>
              <a:ext uri="{FF2B5EF4-FFF2-40B4-BE49-F238E27FC236}">
                <a16:creationId xmlns:a16="http://schemas.microsoft.com/office/drawing/2014/main" id="{7379E734-3195-41EE-B343-C9D07956A3EE}"/>
              </a:ext>
            </a:extLst>
          </p:cNvPr>
          <p:cNvSpPr txBox="1">
            <a:spLocks/>
          </p:cNvSpPr>
          <p:nvPr/>
        </p:nvSpPr>
        <p:spPr>
          <a:xfrm>
            <a:off x="6393541" y="1554093"/>
            <a:ext cx="5486401" cy="818890"/>
          </a:xfrm>
          <a:prstGeom prst="rect">
            <a:avLst/>
          </a:prstGeom>
          <a:solidFill>
            <a:srgbClr val="355B73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 fontScale="85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es-MX" sz="2400" b="1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Consejo de la Federación (</a:t>
            </a:r>
            <a:r>
              <a:rPr lang="es-MX" sz="2400" b="1" u="sng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CoF</a:t>
            </a:r>
            <a:r>
              <a:rPr lang="es-MX" sz="2400" b="1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de Canadá</a:t>
            </a:r>
          </a:p>
        </p:txBody>
      </p:sp>
      <p:pic>
        <p:nvPicPr>
          <p:cNvPr id="14" name="Imagen 13" descr="Resultado de imagen para cof canada  federation">
            <a:extLst>
              <a:ext uri="{FF2B5EF4-FFF2-40B4-BE49-F238E27FC236}">
                <a16:creationId xmlns:a16="http://schemas.microsoft.com/office/drawing/2014/main" id="{C382AB28-F396-463E-BFD9-4826E356C151}"/>
              </a:ext>
            </a:extLst>
          </p:cNvPr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b="3824"/>
          <a:stretch/>
        </p:blipFill>
        <p:spPr bwMode="auto">
          <a:xfrm>
            <a:off x="7885332" y="0"/>
            <a:ext cx="2821095" cy="1484452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3677121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Freeform 15">
            <a:extLst>
              <a:ext uri="{FF2B5EF4-FFF2-40B4-BE49-F238E27FC236}">
                <a16:creationId xmlns:a16="http://schemas.microsoft.com/office/drawing/2014/main" id="{9E706731-3860-4E73-9335-A870F6741F0B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742603" cy="6858000"/>
          </a:xfrm>
          <a:custGeom>
            <a:avLst/>
            <a:gdLst>
              <a:gd name="connsiteX0" fmla="*/ 0 w 9742603"/>
              <a:gd name="connsiteY0" fmla="*/ 0 h 6858000"/>
              <a:gd name="connsiteX1" fmla="*/ 152400 w 9742603"/>
              <a:gd name="connsiteY1" fmla="*/ 0 h 6858000"/>
              <a:gd name="connsiteX2" fmla="*/ 6566449 w 9742603"/>
              <a:gd name="connsiteY2" fmla="*/ 0 h 6858000"/>
              <a:gd name="connsiteX3" fmla="*/ 9742603 w 9742603"/>
              <a:gd name="connsiteY3" fmla="*/ 6858000 h 6858000"/>
              <a:gd name="connsiteX4" fmla="*/ 152400 w 9742603"/>
              <a:gd name="connsiteY4" fmla="*/ 6858000 h 6858000"/>
              <a:gd name="connsiteX5" fmla="*/ 0 w 9742603"/>
              <a:gd name="connsiteY5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742603" h="6858000">
                <a:moveTo>
                  <a:pt x="0" y="0"/>
                </a:moveTo>
                <a:lnTo>
                  <a:pt x="152400" y="0"/>
                </a:lnTo>
                <a:lnTo>
                  <a:pt x="6566449" y="0"/>
                </a:lnTo>
                <a:lnTo>
                  <a:pt x="9742603" y="6858000"/>
                </a:lnTo>
                <a:lnTo>
                  <a:pt x="1524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8" name="Freeform 11">
            <a:extLst>
              <a:ext uri="{FF2B5EF4-FFF2-40B4-BE49-F238E27FC236}">
                <a16:creationId xmlns:a16="http://schemas.microsoft.com/office/drawing/2014/main" id="{CD2ED21F-DC95-4AD1-8327-D561F5FCA3A6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380336" cy="6858000"/>
          </a:xfrm>
          <a:custGeom>
            <a:avLst/>
            <a:gdLst>
              <a:gd name="connsiteX0" fmla="*/ 0 w 9380336"/>
              <a:gd name="connsiteY0" fmla="*/ 0 h 6858000"/>
              <a:gd name="connsiteX1" fmla="*/ 6204182 w 9380336"/>
              <a:gd name="connsiteY1" fmla="*/ 0 h 6858000"/>
              <a:gd name="connsiteX2" fmla="*/ 9380336 w 9380336"/>
              <a:gd name="connsiteY2" fmla="*/ 6858000 h 6858000"/>
              <a:gd name="connsiteX3" fmla="*/ 0 w 9380336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380336" h="6858000">
                <a:moveTo>
                  <a:pt x="0" y="0"/>
                </a:moveTo>
                <a:lnTo>
                  <a:pt x="6204182" y="0"/>
                </a:lnTo>
                <a:lnTo>
                  <a:pt x="9380336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11" name="Imagen 10" descr="Resultado de imagen para cof canada  federation">
            <a:extLst>
              <a:ext uri="{FF2B5EF4-FFF2-40B4-BE49-F238E27FC236}">
                <a16:creationId xmlns:a16="http://schemas.microsoft.com/office/drawing/2014/main" id="{E2C4CD88-EB19-4B0F-A986-A9DADBF461B2}"/>
              </a:ext>
            </a:extLst>
          </p:cNvPr>
          <p:cNvPicPr/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4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-1" b="3824"/>
          <a:stretch/>
        </p:blipFill>
        <p:spPr bwMode="auto">
          <a:xfrm>
            <a:off x="8772525" y="2525113"/>
            <a:ext cx="3097743" cy="1613463"/>
          </a:xfrm>
          <a:prstGeom prst="rect">
            <a:avLst/>
          </a:prstGeom>
          <a:noFill/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59720AEF-34DF-4EAE-8455-DC3C0F1421EF}"/>
              </a:ext>
            </a:extLst>
          </p:cNvPr>
          <p:cNvPicPr/>
          <p:nvPr/>
        </p:nvPicPr>
        <p:blipFill rotWithShape="1"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6516"/>
          <a:stretch/>
        </p:blipFill>
        <p:spPr>
          <a:xfrm>
            <a:off x="9891100" y="4559299"/>
            <a:ext cx="1641639" cy="1797050"/>
          </a:xfrm>
          <a:prstGeom prst="rect">
            <a:avLst/>
          </a:prstGeom>
        </p:spPr>
      </p:pic>
      <p:pic>
        <p:nvPicPr>
          <p:cNvPr id="10" name="Picture 48" descr="C:\Users\KHagan\AppData\Local\Microsoft\Windows\INetCacheContent.Word\NGA_Logo_Color-RGB.JPG">
            <a:extLst>
              <a:ext uri="{FF2B5EF4-FFF2-40B4-BE49-F238E27FC236}">
                <a16:creationId xmlns:a16="http://schemas.microsoft.com/office/drawing/2014/main" id="{4487EB16-FD16-4C56-B7C9-16323B6895E6}"/>
              </a:ext>
            </a:extLst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2231"/>
          <a:stretch>
            <a:fillRect/>
          </a:stretch>
        </p:blipFill>
        <p:spPr bwMode="auto">
          <a:xfrm>
            <a:off x="7743896" y="478682"/>
            <a:ext cx="4126372" cy="1497543"/>
          </a:xfrm>
          <a:prstGeom prst="rect">
            <a:avLst/>
          </a:prstGeom>
          <a:noFill/>
          <a:extLst/>
        </p:spPr>
      </p:pic>
      <p:sp>
        <p:nvSpPr>
          <p:cNvPr id="4" name="Título 1">
            <a:extLst>
              <a:ext uri="{FF2B5EF4-FFF2-40B4-BE49-F238E27FC236}">
                <a16:creationId xmlns:a16="http://schemas.microsoft.com/office/drawing/2014/main" id="{76EF887E-3EBB-4C1E-B174-B07D24609DD3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5191125" cy="1325563"/>
          </a:xfrm>
          <a:prstGeom prst="rect">
            <a:avLst/>
          </a:prstGeom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90000"/>
              </a:lnSpc>
              <a:spcAft>
                <a:spcPts val="600"/>
              </a:spcAft>
            </a:pPr>
            <a:r>
              <a:rPr lang="en-US" sz="3700" b="1">
                <a:solidFill>
                  <a:schemeClr val="bg1"/>
                </a:solidFill>
              </a:rPr>
              <a:t>Antecedentes de la Relación CONAGO - NGA</a:t>
            </a:r>
          </a:p>
        </p:txBody>
      </p:sp>
      <p:sp>
        <p:nvSpPr>
          <p:cNvPr id="5" name="Marcador de contenido 2">
            <a:extLst>
              <a:ext uri="{FF2B5EF4-FFF2-40B4-BE49-F238E27FC236}">
                <a16:creationId xmlns:a16="http://schemas.microsoft.com/office/drawing/2014/main" id="{6839117D-7F19-454F-9336-04BD51C30904}"/>
              </a:ext>
            </a:extLst>
          </p:cNvPr>
          <p:cNvSpPr txBox="1">
            <a:spLocks/>
          </p:cNvSpPr>
          <p:nvPr/>
        </p:nvSpPr>
        <p:spPr>
          <a:xfrm>
            <a:off x="321732" y="2021249"/>
            <a:ext cx="6824656" cy="4155713"/>
          </a:xfrm>
          <a:prstGeom prst="rect">
            <a:avLst/>
          </a:prstGeom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-228600" algn="just">
              <a:lnSpc>
                <a:spcPct val="90000"/>
              </a:lnSpc>
            </a:pPr>
            <a:r>
              <a:rPr lang="en-US" sz="2400" dirty="0" err="1">
                <a:solidFill>
                  <a:schemeClr val="bg1"/>
                </a:solidFill>
              </a:rPr>
              <a:t>Seguimiento</a:t>
            </a:r>
            <a:r>
              <a:rPr lang="en-US" sz="2400" dirty="0">
                <a:solidFill>
                  <a:schemeClr val="bg1"/>
                </a:solidFill>
              </a:rPr>
              <a:t> al </a:t>
            </a:r>
            <a:r>
              <a:rPr lang="en-US" sz="2400" dirty="0" err="1">
                <a:solidFill>
                  <a:schemeClr val="bg1"/>
                </a:solidFill>
              </a:rPr>
              <a:t>acuerdo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alcanzado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durante</a:t>
            </a:r>
            <a:r>
              <a:rPr lang="en-US" sz="2400" dirty="0">
                <a:solidFill>
                  <a:schemeClr val="bg1"/>
                </a:solidFill>
              </a:rPr>
              <a:t> la </a:t>
            </a:r>
            <a:r>
              <a:rPr lang="en-US" sz="2400" b="1" u="sng" dirty="0">
                <a:solidFill>
                  <a:schemeClr val="bg1"/>
                </a:solidFill>
              </a:rPr>
              <a:t>Primera Cumbre de </a:t>
            </a:r>
            <a:r>
              <a:rPr lang="en-US" sz="2400" b="1" u="sng" dirty="0" err="1">
                <a:solidFill>
                  <a:schemeClr val="bg1"/>
                </a:solidFill>
              </a:rPr>
              <a:t>Gobernadores</a:t>
            </a:r>
            <a:r>
              <a:rPr lang="en-US" sz="2400" b="1" u="sng" dirty="0">
                <a:solidFill>
                  <a:schemeClr val="bg1"/>
                </a:solidFill>
              </a:rPr>
              <a:t> y Premieres de América del Norte </a:t>
            </a:r>
            <a:r>
              <a:rPr lang="en-US" sz="2400" dirty="0">
                <a:solidFill>
                  <a:schemeClr val="bg1"/>
                </a:solidFill>
              </a:rPr>
              <a:t>(</a:t>
            </a:r>
            <a:r>
              <a:rPr lang="en-US" sz="2400" dirty="0" err="1">
                <a:solidFill>
                  <a:schemeClr val="bg1"/>
                </a:solidFill>
              </a:rPr>
              <a:t>octubre</a:t>
            </a:r>
            <a:r>
              <a:rPr lang="en-US" sz="2400" dirty="0">
                <a:solidFill>
                  <a:schemeClr val="bg1"/>
                </a:solidFill>
              </a:rPr>
              <a:t> 2015, Colorado Springs, Colorado). </a:t>
            </a:r>
            <a:r>
              <a:rPr lang="en-US" sz="2400" dirty="0" err="1">
                <a:solidFill>
                  <a:schemeClr val="bg1"/>
                </a:solidFill>
              </a:rPr>
              <a:t>Asistieron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los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gobernadores</a:t>
            </a:r>
            <a:r>
              <a:rPr lang="en-US" sz="2400" dirty="0">
                <a:solidFill>
                  <a:schemeClr val="bg1"/>
                </a:solidFill>
              </a:rPr>
              <a:t> de </a:t>
            </a:r>
            <a:r>
              <a:rPr lang="en-US" sz="2400" dirty="0" err="1">
                <a:solidFill>
                  <a:schemeClr val="bg1"/>
                </a:solidFill>
              </a:rPr>
              <a:t>los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Estados</a:t>
            </a:r>
            <a:r>
              <a:rPr lang="en-US" sz="2400" dirty="0">
                <a:solidFill>
                  <a:schemeClr val="bg1"/>
                </a:solidFill>
              </a:rPr>
              <a:t> de: México (</a:t>
            </a:r>
            <a:r>
              <a:rPr lang="en-US" sz="2400" dirty="0" err="1">
                <a:solidFill>
                  <a:schemeClr val="bg1"/>
                </a:solidFill>
              </a:rPr>
              <a:t>Presidente</a:t>
            </a:r>
            <a:r>
              <a:rPr lang="en-US" sz="2400" dirty="0">
                <a:solidFill>
                  <a:schemeClr val="bg1"/>
                </a:solidFill>
              </a:rPr>
              <a:t> CONAGO), Hidalgo, Jalisco, Puebla, Quintana </a:t>
            </a:r>
            <a:r>
              <a:rPr lang="en-US" sz="2400" dirty="0" err="1">
                <a:solidFill>
                  <a:schemeClr val="bg1"/>
                </a:solidFill>
              </a:rPr>
              <a:t>Roo</a:t>
            </a:r>
            <a:r>
              <a:rPr lang="en-US" sz="2400" dirty="0">
                <a:solidFill>
                  <a:schemeClr val="bg1"/>
                </a:solidFill>
              </a:rPr>
              <a:t> y Yucatán.</a:t>
            </a:r>
          </a:p>
          <a:p>
            <a:pPr indent="-228600" algn="just">
              <a:lnSpc>
                <a:spcPct val="90000"/>
              </a:lnSpc>
            </a:pPr>
            <a:r>
              <a:rPr lang="en-US" sz="2400" dirty="0" err="1">
                <a:solidFill>
                  <a:schemeClr val="bg1"/>
                </a:solidFill>
              </a:rPr>
              <a:t>Seguimiento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por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parte</a:t>
            </a:r>
            <a:r>
              <a:rPr lang="en-US" sz="2400" dirty="0">
                <a:solidFill>
                  <a:schemeClr val="bg1"/>
                </a:solidFill>
              </a:rPr>
              <a:t> del </a:t>
            </a:r>
            <a:r>
              <a:rPr lang="en-US" sz="2400" b="1" u="sng" dirty="0">
                <a:solidFill>
                  <a:schemeClr val="bg1"/>
                </a:solidFill>
              </a:rPr>
              <a:t>C. Graco Ramírez, </a:t>
            </a:r>
            <a:r>
              <a:rPr lang="en-US" sz="2400" b="1" u="sng" dirty="0" err="1">
                <a:solidFill>
                  <a:schemeClr val="bg1"/>
                </a:solidFill>
              </a:rPr>
              <a:t>Gobernador</a:t>
            </a:r>
            <a:r>
              <a:rPr lang="en-US" sz="2400" b="1" u="sng" dirty="0">
                <a:solidFill>
                  <a:schemeClr val="bg1"/>
                </a:solidFill>
              </a:rPr>
              <a:t> de Morelos y </a:t>
            </a:r>
            <a:r>
              <a:rPr lang="en-US" sz="2400" b="1" u="sng" dirty="0" err="1">
                <a:solidFill>
                  <a:schemeClr val="bg1"/>
                </a:solidFill>
              </a:rPr>
              <a:t>Presidente</a:t>
            </a:r>
            <a:r>
              <a:rPr lang="en-US" sz="2400" b="1" u="sng" dirty="0">
                <a:solidFill>
                  <a:schemeClr val="bg1"/>
                </a:solidFill>
              </a:rPr>
              <a:t> de la LII </a:t>
            </a:r>
            <a:r>
              <a:rPr lang="en-US" sz="2400" b="1" u="sng" dirty="0" err="1">
                <a:solidFill>
                  <a:schemeClr val="bg1"/>
                </a:solidFill>
              </a:rPr>
              <a:t>Reunión</a:t>
            </a:r>
            <a:r>
              <a:rPr lang="en-US" sz="2400" b="1" u="sng" dirty="0">
                <a:solidFill>
                  <a:schemeClr val="bg1"/>
                </a:solidFill>
              </a:rPr>
              <a:t> </a:t>
            </a:r>
            <a:r>
              <a:rPr lang="en-US" sz="2400" b="1" u="sng" dirty="0" err="1">
                <a:solidFill>
                  <a:schemeClr val="bg1"/>
                </a:solidFill>
              </a:rPr>
              <a:t>Ordinaria</a:t>
            </a:r>
            <a:r>
              <a:rPr lang="en-US" sz="2400" b="1" u="sng" dirty="0">
                <a:solidFill>
                  <a:schemeClr val="bg1"/>
                </a:solidFill>
              </a:rPr>
              <a:t> de la CONAGO </a:t>
            </a:r>
            <a:r>
              <a:rPr lang="en-US" sz="2400" dirty="0">
                <a:solidFill>
                  <a:schemeClr val="bg1"/>
                </a:solidFill>
              </a:rPr>
              <a:t>y del </a:t>
            </a:r>
            <a:r>
              <a:rPr lang="en-US" sz="2400" b="1" u="sng" dirty="0">
                <a:solidFill>
                  <a:schemeClr val="bg1"/>
                </a:solidFill>
              </a:rPr>
              <a:t>H. Terry McAuliffe</a:t>
            </a:r>
            <a:r>
              <a:rPr lang="en-US" sz="2400" u="sng" dirty="0">
                <a:solidFill>
                  <a:schemeClr val="bg1"/>
                </a:solidFill>
              </a:rPr>
              <a:t>, </a:t>
            </a:r>
            <a:r>
              <a:rPr lang="en-US" sz="2400" b="1" u="sng" dirty="0" err="1">
                <a:solidFill>
                  <a:schemeClr val="bg1"/>
                </a:solidFill>
              </a:rPr>
              <a:t>Gobernador</a:t>
            </a:r>
            <a:r>
              <a:rPr lang="en-US" sz="2400" b="1" u="sng" dirty="0">
                <a:solidFill>
                  <a:schemeClr val="bg1"/>
                </a:solidFill>
              </a:rPr>
              <a:t> de Virginia y </a:t>
            </a:r>
            <a:r>
              <a:rPr lang="en-US" sz="2400" b="1" u="sng" dirty="0" err="1">
                <a:solidFill>
                  <a:schemeClr val="bg1"/>
                </a:solidFill>
              </a:rPr>
              <a:t>Presidente</a:t>
            </a:r>
            <a:r>
              <a:rPr lang="en-US" sz="2400" b="1" u="sng" dirty="0">
                <a:solidFill>
                  <a:schemeClr val="bg1"/>
                </a:solidFill>
              </a:rPr>
              <a:t> de la NGA 2016 - 2017.</a:t>
            </a:r>
          </a:p>
        </p:txBody>
      </p:sp>
    </p:spTree>
    <p:extLst>
      <p:ext uri="{BB962C8B-B14F-4D97-AF65-F5344CB8AC3E}">
        <p14:creationId xmlns:p14="http://schemas.microsoft.com/office/powerpoint/2010/main" val="1103188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5">
            <a:extLst>
              <a:ext uri="{FF2B5EF4-FFF2-40B4-BE49-F238E27FC236}">
                <a16:creationId xmlns:a16="http://schemas.microsoft.com/office/drawing/2014/main" id="{9E706731-3860-4E73-9335-A870F6741F0B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742603" cy="6858000"/>
          </a:xfrm>
          <a:custGeom>
            <a:avLst/>
            <a:gdLst>
              <a:gd name="connsiteX0" fmla="*/ 0 w 9742603"/>
              <a:gd name="connsiteY0" fmla="*/ 0 h 6858000"/>
              <a:gd name="connsiteX1" fmla="*/ 152400 w 9742603"/>
              <a:gd name="connsiteY1" fmla="*/ 0 h 6858000"/>
              <a:gd name="connsiteX2" fmla="*/ 6566449 w 9742603"/>
              <a:gd name="connsiteY2" fmla="*/ 0 h 6858000"/>
              <a:gd name="connsiteX3" fmla="*/ 9742603 w 9742603"/>
              <a:gd name="connsiteY3" fmla="*/ 6858000 h 6858000"/>
              <a:gd name="connsiteX4" fmla="*/ 152400 w 9742603"/>
              <a:gd name="connsiteY4" fmla="*/ 6858000 h 6858000"/>
              <a:gd name="connsiteX5" fmla="*/ 0 w 9742603"/>
              <a:gd name="connsiteY5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742603" h="6858000">
                <a:moveTo>
                  <a:pt x="0" y="0"/>
                </a:moveTo>
                <a:lnTo>
                  <a:pt x="152400" y="0"/>
                </a:lnTo>
                <a:lnTo>
                  <a:pt x="6566449" y="0"/>
                </a:lnTo>
                <a:lnTo>
                  <a:pt x="9742603" y="6858000"/>
                </a:lnTo>
                <a:lnTo>
                  <a:pt x="1524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5" name="Freeform 11">
            <a:extLst>
              <a:ext uri="{FF2B5EF4-FFF2-40B4-BE49-F238E27FC236}">
                <a16:creationId xmlns:a16="http://schemas.microsoft.com/office/drawing/2014/main" id="{CD2ED21F-DC95-4AD1-8327-D561F5FCA3A6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380336" cy="6858000"/>
          </a:xfrm>
          <a:custGeom>
            <a:avLst/>
            <a:gdLst>
              <a:gd name="connsiteX0" fmla="*/ 0 w 9380336"/>
              <a:gd name="connsiteY0" fmla="*/ 0 h 6858000"/>
              <a:gd name="connsiteX1" fmla="*/ 6204182 w 9380336"/>
              <a:gd name="connsiteY1" fmla="*/ 0 h 6858000"/>
              <a:gd name="connsiteX2" fmla="*/ 9380336 w 9380336"/>
              <a:gd name="connsiteY2" fmla="*/ 6858000 h 6858000"/>
              <a:gd name="connsiteX3" fmla="*/ 0 w 9380336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380336" h="6858000">
                <a:moveTo>
                  <a:pt x="0" y="0"/>
                </a:moveTo>
                <a:lnTo>
                  <a:pt x="6204182" y="0"/>
                </a:lnTo>
                <a:lnTo>
                  <a:pt x="9380336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8" name="Imagen 7" descr="Resultado de imagen para cof canada  federation">
            <a:extLst>
              <a:ext uri="{FF2B5EF4-FFF2-40B4-BE49-F238E27FC236}">
                <a16:creationId xmlns:a16="http://schemas.microsoft.com/office/drawing/2014/main" id="{E61C0F90-1F6F-416F-8249-7A15D0E9B9D6}"/>
              </a:ext>
            </a:extLst>
          </p:cNvPr>
          <p:cNvPicPr/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4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-1" b="3824"/>
          <a:stretch/>
        </p:blipFill>
        <p:spPr bwMode="auto">
          <a:xfrm>
            <a:off x="8772525" y="2525113"/>
            <a:ext cx="3097743" cy="1613463"/>
          </a:xfrm>
          <a:prstGeom prst="rect">
            <a:avLst/>
          </a:prstGeom>
          <a:noFill/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82EAF1D1-C6E0-4A94-99AB-C4D703F29160}"/>
              </a:ext>
            </a:extLst>
          </p:cNvPr>
          <p:cNvPicPr/>
          <p:nvPr/>
        </p:nvPicPr>
        <p:blipFill rotWithShape="1"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6516"/>
          <a:stretch/>
        </p:blipFill>
        <p:spPr>
          <a:xfrm>
            <a:off x="9891100" y="4559299"/>
            <a:ext cx="1641639" cy="1797050"/>
          </a:xfrm>
          <a:prstGeom prst="rect">
            <a:avLst/>
          </a:prstGeom>
        </p:spPr>
      </p:pic>
      <p:pic>
        <p:nvPicPr>
          <p:cNvPr id="7" name="Picture 48" descr="C:\Users\KHagan\AppData\Local\Microsoft\Windows\INetCacheContent.Word\NGA_Logo_Color-RGB.JPG">
            <a:extLst>
              <a:ext uri="{FF2B5EF4-FFF2-40B4-BE49-F238E27FC236}">
                <a16:creationId xmlns:a16="http://schemas.microsoft.com/office/drawing/2014/main" id="{F535C81A-7DFF-4AA5-8CA4-159F00C630A1}"/>
              </a:ext>
            </a:extLst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2231"/>
          <a:stretch>
            <a:fillRect/>
          </a:stretch>
        </p:blipFill>
        <p:spPr bwMode="auto">
          <a:xfrm>
            <a:off x="7743896" y="478682"/>
            <a:ext cx="4126372" cy="1497543"/>
          </a:xfrm>
          <a:prstGeom prst="rect">
            <a:avLst/>
          </a:prstGeom>
          <a:noFill/>
          <a:extLst/>
        </p:spPr>
      </p:pic>
      <p:sp>
        <p:nvSpPr>
          <p:cNvPr id="4" name="Título 1">
            <a:extLst>
              <a:ext uri="{FF2B5EF4-FFF2-40B4-BE49-F238E27FC236}">
                <a16:creationId xmlns:a16="http://schemas.microsoft.com/office/drawing/2014/main" id="{76EF887E-3EBB-4C1E-B174-B07D24609DD3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5191125" cy="1325563"/>
          </a:xfrm>
          <a:prstGeom prst="rect">
            <a:avLst/>
          </a:prstGeom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90000"/>
              </a:lnSpc>
              <a:spcAft>
                <a:spcPts val="600"/>
              </a:spcAft>
            </a:pPr>
            <a:r>
              <a:rPr lang="en-US" sz="3700" b="1">
                <a:solidFill>
                  <a:schemeClr val="bg1"/>
                </a:solidFill>
              </a:rPr>
              <a:t>Antecedentes de la Relación CONAGO - NGA</a:t>
            </a:r>
          </a:p>
        </p:txBody>
      </p:sp>
      <p:sp>
        <p:nvSpPr>
          <p:cNvPr id="5" name="Marcador de contenido 2">
            <a:extLst>
              <a:ext uri="{FF2B5EF4-FFF2-40B4-BE49-F238E27FC236}">
                <a16:creationId xmlns:a16="http://schemas.microsoft.com/office/drawing/2014/main" id="{6839117D-7F19-454F-9336-04BD51C30904}"/>
              </a:ext>
            </a:extLst>
          </p:cNvPr>
          <p:cNvSpPr txBox="1">
            <a:spLocks/>
          </p:cNvSpPr>
          <p:nvPr/>
        </p:nvSpPr>
        <p:spPr>
          <a:xfrm>
            <a:off x="321733" y="2021249"/>
            <a:ext cx="6726182" cy="4335099"/>
          </a:xfrm>
          <a:prstGeom prst="rect">
            <a:avLst/>
          </a:prstGeom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-228600" algn="just">
              <a:lnSpc>
                <a:spcPct val="90000"/>
              </a:lnSpc>
            </a:pPr>
            <a:r>
              <a:rPr lang="en-US" sz="2400" dirty="0" err="1">
                <a:solidFill>
                  <a:schemeClr val="bg1"/>
                </a:solidFill>
              </a:rPr>
              <a:t>Seguimiento</a:t>
            </a:r>
            <a:r>
              <a:rPr lang="en-US" sz="2400" dirty="0">
                <a:solidFill>
                  <a:schemeClr val="bg1"/>
                </a:solidFill>
              </a:rPr>
              <a:t> a la </a:t>
            </a:r>
            <a:r>
              <a:rPr lang="en-US" sz="2400" dirty="0" err="1">
                <a:solidFill>
                  <a:schemeClr val="bg1"/>
                </a:solidFill>
              </a:rPr>
              <a:t>relación</a:t>
            </a:r>
            <a:r>
              <a:rPr lang="en-US" sz="2400" dirty="0">
                <a:solidFill>
                  <a:schemeClr val="bg1"/>
                </a:solidFill>
              </a:rPr>
              <a:t> con la NGA y </a:t>
            </a:r>
            <a:r>
              <a:rPr lang="en-US" sz="2400" dirty="0" err="1">
                <a:solidFill>
                  <a:schemeClr val="bg1"/>
                </a:solidFill>
              </a:rPr>
              <a:t>CoF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por</a:t>
            </a:r>
            <a:r>
              <a:rPr lang="en-US" sz="2400" dirty="0">
                <a:solidFill>
                  <a:schemeClr val="bg1"/>
                </a:solidFill>
              </a:rPr>
              <a:t> la </a:t>
            </a:r>
            <a:r>
              <a:rPr lang="en-US" sz="2400" b="1" u="sng" dirty="0" err="1">
                <a:solidFill>
                  <a:schemeClr val="bg1"/>
                </a:solidFill>
              </a:rPr>
              <a:t>Lic</a:t>
            </a:r>
            <a:r>
              <a:rPr lang="en-US" sz="2400" b="1" u="sng" dirty="0">
                <a:solidFill>
                  <a:schemeClr val="bg1"/>
                </a:solidFill>
              </a:rPr>
              <a:t>. Claudia Pavlovich Arellano, Gobernadora de Sonora y </a:t>
            </a:r>
            <a:r>
              <a:rPr lang="en-US" sz="2400" b="1" u="sng" dirty="0" err="1">
                <a:solidFill>
                  <a:schemeClr val="bg1"/>
                </a:solidFill>
              </a:rPr>
              <a:t>Coordinadora</a:t>
            </a:r>
            <a:r>
              <a:rPr lang="en-US" sz="2400" b="1" u="sng" dirty="0">
                <a:solidFill>
                  <a:schemeClr val="bg1"/>
                </a:solidFill>
              </a:rPr>
              <a:t> de la </a:t>
            </a:r>
            <a:r>
              <a:rPr lang="en-US" sz="2400" b="1" u="sng" dirty="0" err="1">
                <a:solidFill>
                  <a:schemeClr val="bg1"/>
                </a:solidFill>
              </a:rPr>
              <a:t>Comisión</a:t>
            </a:r>
            <a:r>
              <a:rPr lang="en-US" sz="2400" b="1" u="sng" dirty="0">
                <a:solidFill>
                  <a:schemeClr val="bg1"/>
                </a:solidFill>
              </a:rPr>
              <a:t> de </a:t>
            </a:r>
            <a:r>
              <a:rPr lang="en-US" sz="2400" b="1" u="sng" dirty="0" err="1">
                <a:solidFill>
                  <a:schemeClr val="bg1"/>
                </a:solidFill>
              </a:rPr>
              <a:t>Asuntos</a:t>
            </a:r>
            <a:r>
              <a:rPr lang="en-US" sz="2400" b="1" u="sng" dirty="0">
                <a:solidFill>
                  <a:schemeClr val="bg1"/>
                </a:solidFill>
              </a:rPr>
              <a:t> </a:t>
            </a:r>
            <a:r>
              <a:rPr lang="en-US" sz="2400" b="1" u="sng" dirty="0" err="1">
                <a:solidFill>
                  <a:schemeClr val="bg1"/>
                </a:solidFill>
              </a:rPr>
              <a:t>Internacionales</a:t>
            </a:r>
            <a:r>
              <a:rPr lang="en-US" sz="2400" b="1" u="sng" dirty="0">
                <a:solidFill>
                  <a:schemeClr val="bg1"/>
                </a:solidFill>
              </a:rPr>
              <a:t> de la CONAGO</a:t>
            </a:r>
            <a:r>
              <a:rPr lang="en-US" sz="2400" dirty="0">
                <a:solidFill>
                  <a:schemeClr val="bg1"/>
                </a:solidFill>
              </a:rPr>
              <a:t>.</a:t>
            </a:r>
          </a:p>
          <a:p>
            <a:pPr indent="-228600" algn="just">
              <a:lnSpc>
                <a:spcPct val="90000"/>
              </a:lnSpc>
            </a:pPr>
            <a:r>
              <a:rPr lang="en-US" sz="2400" dirty="0" err="1">
                <a:solidFill>
                  <a:schemeClr val="bg1"/>
                </a:solidFill>
              </a:rPr>
              <a:t>Interés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expresado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en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compartir</a:t>
            </a:r>
            <a:r>
              <a:rPr lang="en-US" sz="2400" dirty="0">
                <a:solidFill>
                  <a:schemeClr val="bg1"/>
                </a:solidFill>
              </a:rPr>
              <a:t> y </a:t>
            </a:r>
            <a:r>
              <a:rPr lang="en-US" sz="2400" dirty="0" err="1">
                <a:solidFill>
                  <a:schemeClr val="bg1"/>
                </a:solidFill>
              </a:rPr>
              <a:t>fortalecer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los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lazos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económicos</a:t>
            </a:r>
            <a:r>
              <a:rPr lang="en-US" sz="2400" dirty="0">
                <a:solidFill>
                  <a:schemeClr val="bg1"/>
                </a:solidFill>
              </a:rPr>
              <a:t> y </a:t>
            </a:r>
            <a:r>
              <a:rPr lang="en-US" sz="2400" dirty="0" err="1">
                <a:solidFill>
                  <a:schemeClr val="bg1"/>
                </a:solidFill>
              </a:rPr>
              <a:t>culturales</a:t>
            </a:r>
            <a:r>
              <a:rPr lang="en-US" sz="2400" dirty="0">
                <a:solidFill>
                  <a:schemeClr val="bg1"/>
                </a:solidFill>
              </a:rPr>
              <a:t> de </a:t>
            </a:r>
            <a:r>
              <a:rPr lang="en-US" sz="2400" dirty="0" err="1">
                <a:solidFill>
                  <a:schemeClr val="bg1"/>
                </a:solidFill>
              </a:rPr>
              <a:t>los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tres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países</a:t>
            </a:r>
            <a:r>
              <a:rPr lang="en-US" sz="2400" dirty="0">
                <a:solidFill>
                  <a:schemeClr val="bg1"/>
                </a:solidFill>
              </a:rPr>
              <a:t>, </a:t>
            </a:r>
            <a:r>
              <a:rPr lang="en-US" sz="2400" dirty="0" err="1">
                <a:solidFill>
                  <a:schemeClr val="bg1"/>
                </a:solidFill>
              </a:rPr>
              <a:t>durante</a:t>
            </a:r>
            <a:r>
              <a:rPr lang="en-US" sz="2400" dirty="0">
                <a:solidFill>
                  <a:schemeClr val="bg1"/>
                </a:solidFill>
              </a:rPr>
              <a:t> la </a:t>
            </a:r>
            <a:r>
              <a:rPr lang="en-US" sz="2400" b="1" u="sng" dirty="0" err="1">
                <a:solidFill>
                  <a:schemeClr val="bg1"/>
                </a:solidFill>
              </a:rPr>
              <a:t>Reunión</a:t>
            </a:r>
            <a:r>
              <a:rPr lang="en-US" sz="2400" b="1" u="sng" dirty="0">
                <a:solidFill>
                  <a:schemeClr val="bg1"/>
                </a:solidFill>
              </a:rPr>
              <a:t> </a:t>
            </a:r>
            <a:r>
              <a:rPr lang="en-US" sz="2400" b="1" u="sng" dirty="0" err="1">
                <a:solidFill>
                  <a:schemeClr val="bg1"/>
                </a:solidFill>
              </a:rPr>
              <a:t>Anual</a:t>
            </a:r>
            <a:r>
              <a:rPr lang="en-US" sz="2400" b="1" u="sng" dirty="0">
                <a:solidFill>
                  <a:schemeClr val="bg1"/>
                </a:solidFill>
              </a:rPr>
              <a:t> de Verano de la NGA</a:t>
            </a:r>
            <a:r>
              <a:rPr lang="en-US" sz="2400" dirty="0">
                <a:solidFill>
                  <a:schemeClr val="bg1"/>
                </a:solidFill>
              </a:rPr>
              <a:t> (</a:t>
            </a:r>
            <a:r>
              <a:rPr lang="en-US" sz="2400" dirty="0" err="1">
                <a:solidFill>
                  <a:schemeClr val="bg1"/>
                </a:solidFill>
              </a:rPr>
              <a:t>julio</a:t>
            </a:r>
            <a:r>
              <a:rPr lang="en-US" sz="2400" dirty="0">
                <a:solidFill>
                  <a:schemeClr val="bg1"/>
                </a:solidFill>
              </a:rPr>
              <a:t> 2017, Providence, Rhode Island </a:t>
            </a:r>
            <a:r>
              <a:rPr lang="en-US" sz="2400" dirty="0" err="1">
                <a:solidFill>
                  <a:schemeClr val="bg1"/>
                </a:solidFill>
              </a:rPr>
              <a:t>por</a:t>
            </a:r>
            <a:r>
              <a:rPr lang="en-US" sz="2400" dirty="0">
                <a:solidFill>
                  <a:schemeClr val="bg1"/>
                </a:solidFill>
              </a:rPr>
              <a:t> el </a:t>
            </a:r>
            <a:r>
              <a:rPr lang="en-US" sz="2400" b="1" u="sng" dirty="0">
                <a:solidFill>
                  <a:schemeClr val="bg1"/>
                </a:solidFill>
              </a:rPr>
              <a:t>Dr. Miguel </a:t>
            </a:r>
            <a:r>
              <a:rPr lang="en-US" sz="2400" b="1" u="sng" dirty="0" err="1">
                <a:solidFill>
                  <a:schemeClr val="bg1"/>
                </a:solidFill>
              </a:rPr>
              <a:t>Ángel</a:t>
            </a:r>
            <a:r>
              <a:rPr lang="en-US" sz="2400" b="1" u="sng" dirty="0">
                <a:solidFill>
                  <a:schemeClr val="bg1"/>
                </a:solidFill>
              </a:rPr>
              <a:t> </a:t>
            </a:r>
            <a:r>
              <a:rPr lang="en-US" sz="2400" b="1" u="sng" dirty="0" err="1">
                <a:solidFill>
                  <a:schemeClr val="bg1"/>
                </a:solidFill>
              </a:rPr>
              <a:t>Mancera</a:t>
            </a:r>
            <a:r>
              <a:rPr lang="en-US" sz="2400" b="1" u="sng" dirty="0">
                <a:solidFill>
                  <a:schemeClr val="bg1"/>
                </a:solidFill>
              </a:rPr>
              <a:t> Espinosa, Jefe de </a:t>
            </a:r>
            <a:r>
              <a:rPr lang="en-US" sz="2400" b="1" u="sng" dirty="0" err="1">
                <a:solidFill>
                  <a:schemeClr val="bg1"/>
                </a:solidFill>
              </a:rPr>
              <a:t>Gobierno</a:t>
            </a:r>
            <a:r>
              <a:rPr lang="en-US" sz="2400" b="1" u="sng" dirty="0">
                <a:solidFill>
                  <a:schemeClr val="bg1"/>
                </a:solidFill>
              </a:rPr>
              <a:t> de la Ciudad de México y </a:t>
            </a:r>
            <a:r>
              <a:rPr lang="en-US" sz="2400" b="1" u="sng" dirty="0" err="1">
                <a:solidFill>
                  <a:schemeClr val="bg1"/>
                </a:solidFill>
              </a:rPr>
              <a:t>Presidente</a:t>
            </a:r>
            <a:r>
              <a:rPr lang="en-US" sz="2400" b="1" u="sng" dirty="0">
                <a:solidFill>
                  <a:schemeClr val="bg1"/>
                </a:solidFill>
              </a:rPr>
              <a:t> de la LII </a:t>
            </a:r>
            <a:r>
              <a:rPr lang="en-US" sz="2400" b="1" u="sng" dirty="0" err="1">
                <a:solidFill>
                  <a:schemeClr val="bg1"/>
                </a:solidFill>
              </a:rPr>
              <a:t>Reunión</a:t>
            </a:r>
            <a:r>
              <a:rPr lang="en-US" sz="2400" b="1" u="sng" dirty="0">
                <a:solidFill>
                  <a:schemeClr val="bg1"/>
                </a:solidFill>
              </a:rPr>
              <a:t> </a:t>
            </a:r>
            <a:r>
              <a:rPr lang="en-US" sz="2400" b="1" u="sng" dirty="0" err="1">
                <a:solidFill>
                  <a:schemeClr val="bg1"/>
                </a:solidFill>
              </a:rPr>
              <a:t>Ordinaria</a:t>
            </a:r>
            <a:r>
              <a:rPr lang="en-US" sz="2400" b="1" u="sng" dirty="0">
                <a:solidFill>
                  <a:schemeClr val="bg1"/>
                </a:solidFill>
              </a:rPr>
              <a:t> de la CONAGO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dirty="0">
                <a:solidFill>
                  <a:schemeClr val="bg1"/>
                </a:solidFill>
              </a:rPr>
              <a:t>y del </a:t>
            </a:r>
            <a:r>
              <a:rPr lang="en-US" sz="2400" b="1" u="sng" dirty="0">
                <a:solidFill>
                  <a:schemeClr val="bg1"/>
                </a:solidFill>
              </a:rPr>
              <a:t>M.V.Z. Francisco Domínguez </a:t>
            </a:r>
            <a:r>
              <a:rPr lang="en-US" sz="2400" b="1" u="sng" dirty="0" err="1">
                <a:solidFill>
                  <a:schemeClr val="bg1"/>
                </a:solidFill>
              </a:rPr>
              <a:t>Servién</a:t>
            </a:r>
            <a:r>
              <a:rPr lang="en-US" sz="2400" b="1" u="sng" dirty="0">
                <a:solidFill>
                  <a:schemeClr val="bg1"/>
                </a:solidFill>
              </a:rPr>
              <a:t>, </a:t>
            </a:r>
            <a:r>
              <a:rPr lang="en-US" sz="2400" b="1" u="sng" dirty="0" err="1">
                <a:solidFill>
                  <a:schemeClr val="bg1"/>
                </a:solidFill>
              </a:rPr>
              <a:t>Gobernador</a:t>
            </a:r>
            <a:r>
              <a:rPr lang="en-US" sz="2400" b="1" u="sng" dirty="0">
                <a:solidFill>
                  <a:schemeClr val="bg1"/>
                </a:solidFill>
              </a:rPr>
              <a:t> de Querétaro, </a:t>
            </a:r>
            <a:r>
              <a:rPr lang="en-US" sz="2400" dirty="0" err="1">
                <a:solidFill>
                  <a:schemeClr val="bg1"/>
                </a:solidFill>
              </a:rPr>
              <a:t>así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como</a:t>
            </a:r>
            <a:r>
              <a:rPr lang="en-US" sz="2400" dirty="0">
                <a:solidFill>
                  <a:schemeClr val="bg1"/>
                </a:solidFill>
              </a:rPr>
              <a:t> del </a:t>
            </a:r>
            <a:r>
              <a:rPr lang="en-US" sz="2400" b="1" u="sng" dirty="0">
                <a:solidFill>
                  <a:schemeClr val="bg1"/>
                </a:solidFill>
              </a:rPr>
              <a:t>H. Justin Trudeau</a:t>
            </a:r>
            <a:r>
              <a:rPr lang="en-US" sz="2400" b="1" dirty="0">
                <a:solidFill>
                  <a:schemeClr val="bg1"/>
                </a:solidFill>
              </a:rPr>
              <a:t>, </a:t>
            </a:r>
            <a:r>
              <a:rPr lang="en-US" sz="2400" b="1" u="sng" dirty="0">
                <a:solidFill>
                  <a:schemeClr val="bg1"/>
                </a:solidFill>
              </a:rPr>
              <a:t>Primer </a:t>
            </a:r>
            <a:r>
              <a:rPr lang="en-US" sz="2400" b="1" u="sng" dirty="0" err="1">
                <a:solidFill>
                  <a:schemeClr val="bg1"/>
                </a:solidFill>
              </a:rPr>
              <a:t>Ministro</a:t>
            </a:r>
            <a:r>
              <a:rPr lang="en-US" sz="2400" b="1" u="sng" dirty="0">
                <a:solidFill>
                  <a:schemeClr val="bg1"/>
                </a:solidFill>
              </a:rPr>
              <a:t> de </a:t>
            </a:r>
            <a:r>
              <a:rPr lang="en-US" sz="2400" b="1" u="sng" dirty="0" err="1">
                <a:solidFill>
                  <a:schemeClr val="bg1"/>
                </a:solidFill>
              </a:rPr>
              <a:t>Canadá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dirty="0">
                <a:solidFill>
                  <a:schemeClr val="bg1"/>
                </a:solidFill>
              </a:rPr>
              <a:t>y de la </a:t>
            </a:r>
            <a:r>
              <a:rPr lang="en-US" sz="2400" b="1" u="sng" dirty="0">
                <a:solidFill>
                  <a:schemeClr val="bg1"/>
                </a:solidFill>
              </a:rPr>
              <a:t>H. Kathleen Wayne</a:t>
            </a:r>
            <a:r>
              <a:rPr lang="en-US" sz="2400" b="1" dirty="0">
                <a:solidFill>
                  <a:schemeClr val="bg1"/>
                </a:solidFill>
              </a:rPr>
              <a:t>, </a:t>
            </a:r>
            <a:r>
              <a:rPr lang="en-US" sz="2400" b="1" u="sng" dirty="0">
                <a:solidFill>
                  <a:schemeClr val="bg1"/>
                </a:solidFill>
              </a:rPr>
              <a:t>Premier de Ontario.</a:t>
            </a:r>
          </a:p>
        </p:txBody>
      </p:sp>
    </p:spTree>
    <p:extLst>
      <p:ext uri="{BB962C8B-B14F-4D97-AF65-F5344CB8AC3E}">
        <p14:creationId xmlns:p14="http://schemas.microsoft.com/office/powerpoint/2010/main" val="36851361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Freeform 15">
            <a:extLst>
              <a:ext uri="{FF2B5EF4-FFF2-40B4-BE49-F238E27FC236}">
                <a16:creationId xmlns:a16="http://schemas.microsoft.com/office/drawing/2014/main" id="{9E706731-3860-4E73-9335-A870F6741F0B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742603" cy="6858000"/>
          </a:xfrm>
          <a:custGeom>
            <a:avLst/>
            <a:gdLst>
              <a:gd name="connsiteX0" fmla="*/ 0 w 9742603"/>
              <a:gd name="connsiteY0" fmla="*/ 0 h 6858000"/>
              <a:gd name="connsiteX1" fmla="*/ 152400 w 9742603"/>
              <a:gd name="connsiteY1" fmla="*/ 0 h 6858000"/>
              <a:gd name="connsiteX2" fmla="*/ 6566449 w 9742603"/>
              <a:gd name="connsiteY2" fmla="*/ 0 h 6858000"/>
              <a:gd name="connsiteX3" fmla="*/ 9742603 w 9742603"/>
              <a:gd name="connsiteY3" fmla="*/ 6858000 h 6858000"/>
              <a:gd name="connsiteX4" fmla="*/ 152400 w 9742603"/>
              <a:gd name="connsiteY4" fmla="*/ 6858000 h 6858000"/>
              <a:gd name="connsiteX5" fmla="*/ 0 w 9742603"/>
              <a:gd name="connsiteY5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742603" h="6858000">
                <a:moveTo>
                  <a:pt x="0" y="0"/>
                </a:moveTo>
                <a:lnTo>
                  <a:pt x="152400" y="0"/>
                </a:lnTo>
                <a:lnTo>
                  <a:pt x="6566449" y="0"/>
                </a:lnTo>
                <a:lnTo>
                  <a:pt x="9742603" y="6858000"/>
                </a:lnTo>
                <a:lnTo>
                  <a:pt x="1524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8" name="Freeform 11">
            <a:extLst>
              <a:ext uri="{FF2B5EF4-FFF2-40B4-BE49-F238E27FC236}">
                <a16:creationId xmlns:a16="http://schemas.microsoft.com/office/drawing/2014/main" id="{CD2ED21F-DC95-4AD1-8327-D561F5FCA3A6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380336" cy="6858000"/>
          </a:xfrm>
          <a:custGeom>
            <a:avLst/>
            <a:gdLst>
              <a:gd name="connsiteX0" fmla="*/ 0 w 9380336"/>
              <a:gd name="connsiteY0" fmla="*/ 0 h 6858000"/>
              <a:gd name="connsiteX1" fmla="*/ 6204182 w 9380336"/>
              <a:gd name="connsiteY1" fmla="*/ 0 h 6858000"/>
              <a:gd name="connsiteX2" fmla="*/ 9380336 w 9380336"/>
              <a:gd name="connsiteY2" fmla="*/ 6858000 h 6858000"/>
              <a:gd name="connsiteX3" fmla="*/ 0 w 9380336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380336" h="6858000">
                <a:moveTo>
                  <a:pt x="0" y="0"/>
                </a:moveTo>
                <a:lnTo>
                  <a:pt x="6204182" y="0"/>
                </a:lnTo>
                <a:lnTo>
                  <a:pt x="9380336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11" name="Imagen 10" descr="Resultado de imagen para cof canada  federation">
            <a:extLst>
              <a:ext uri="{FF2B5EF4-FFF2-40B4-BE49-F238E27FC236}">
                <a16:creationId xmlns:a16="http://schemas.microsoft.com/office/drawing/2014/main" id="{892A2701-7CB7-4A99-97E3-648596C75CDA}"/>
              </a:ext>
            </a:extLst>
          </p:cNvPr>
          <p:cNvPicPr/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4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-1" b="3824"/>
          <a:stretch/>
        </p:blipFill>
        <p:spPr bwMode="auto">
          <a:xfrm>
            <a:off x="8772525" y="2525113"/>
            <a:ext cx="3097743" cy="1613463"/>
          </a:xfrm>
          <a:prstGeom prst="rect">
            <a:avLst/>
          </a:prstGeom>
          <a:noFill/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A525F4C4-0D2E-4410-A049-4146BD64ABFB}"/>
              </a:ext>
            </a:extLst>
          </p:cNvPr>
          <p:cNvPicPr/>
          <p:nvPr/>
        </p:nvPicPr>
        <p:blipFill rotWithShape="1"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6516"/>
          <a:stretch/>
        </p:blipFill>
        <p:spPr>
          <a:xfrm>
            <a:off x="9891100" y="4559299"/>
            <a:ext cx="1641639" cy="1797050"/>
          </a:xfrm>
          <a:prstGeom prst="rect">
            <a:avLst/>
          </a:prstGeom>
        </p:spPr>
      </p:pic>
      <p:pic>
        <p:nvPicPr>
          <p:cNvPr id="10" name="Picture 48" descr="C:\Users\KHagan\AppData\Local\Microsoft\Windows\INetCacheContent.Word\NGA_Logo_Color-RGB.JPG">
            <a:extLst>
              <a:ext uri="{FF2B5EF4-FFF2-40B4-BE49-F238E27FC236}">
                <a16:creationId xmlns:a16="http://schemas.microsoft.com/office/drawing/2014/main" id="{9BAF2B59-762C-4570-88F5-51B832372AA5}"/>
              </a:ext>
            </a:extLst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2231"/>
          <a:stretch>
            <a:fillRect/>
          </a:stretch>
        </p:blipFill>
        <p:spPr bwMode="auto">
          <a:xfrm>
            <a:off x="7743896" y="478682"/>
            <a:ext cx="4126372" cy="1497543"/>
          </a:xfrm>
          <a:prstGeom prst="rect">
            <a:avLst/>
          </a:prstGeom>
          <a:noFill/>
          <a:extLst/>
        </p:spPr>
      </p:pic>
      <p:sp>
        <p:nvSpPr>
          <p:cNvPr id="4" name="Título 1">
            <a:extLst>
              <a:ext uri="{FF2B5EF4-FFF2-40B4-BE49-F238E27FC236}">
                <a16:creationId xmlns:a16="http://schemas.microsoft.com/office/drawing/2014/main" id="{76EF887E-3EBB-4C1E-B174-B07D24609DD3}"/>
              </a:ext>
            </a:extLst>
          </p:cNvPr>
          <p:cNvSpPr txBox="1">
            <a:spLocks/>
          </p:cNvSpPr>
          <p:nvPr/>
        </p:nvSpPr>
        <p:spPr>
          <a:xfrm>
            <a:off x="613117" y="347843"/>
            <a:ext cx="5191125" cy="1325563"/>
          </a:xfrm>
          <a:prstGeom prst="rect">
            <a:avLst/>
          </a:prstGeom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90000"/>
              </a:lnSpc>
              <a:spcAft>
                <a:spcPts val="600"/>
              </a:spcAft>
            </a:pPr>
            <a:r>
              <a:rPr lang="en-US" sz="2800" b="1" dirty="0" err="1">
                <a:solidFill>
                  <a:schemeClr val="bg1"/>
                </a:solidFill>
              </a:rPr>
              <a:t>Objetivo</a:t>
            </a:r>
            <a:r>
              <a:rPr lang="en-US" sz="2800" b="1" dirty="0">
                <a:solidFill>
                  <a:schemeClr val="bg1"/>
                </a:solidFill>
              </a:rPr>
              <a:t> del Segunda Cumbre de </a:t>
            </a:r>
            <a:r>
              <a:rPr lang="en-US" sz="2800" b="1" dirty="0" err="1">
                <a:solidFill>
                  <a:schemeClr val="bg1"/>
                </a:solidFill>
              </a:rPr>
              <a:t>Gobernadores</a:t>
            </a:r>
            <a:r>
              <a:rPr lang="en-US" sz="2800" b="1" dirty="0">
                <a:solidFill>
                  <a:schemeClr val="bg1"/>
                </a:solidFill>
              </a:rPr>
              <a:t> y Premieres de América del Norte</a:t>
            </a:r>
          </a:p>
        </p:txBody>
      </p:sp>
      <p:sp>
        <p:nvSpPr>
          <p:cNvPr id="5" name="Marcador de contenido 2">
            <a:extLst>
              <a:ext uri="{FF2B5EF4-FFF2-40B4-BE49-F238E27FC236}">
                <a16:creationId xmlns:a16="http://schemas.microsoft.com/office/drawing/2014/main" id="{6839117D-7F19-454F-9336-04BD51C30904}"/>
              </a:ext>
            </a:extLst>
          </p:cNvPr>
          <p:cNvSpPr txBox="1">
            <a:spLocks/>
          </p:cNvSpPr>
          <p:nvPr/>
        </p:nvSpPr>
        <p:spPr>
          <a:xfrm>
            <a:off x="838200" y="2021249"/>
            <a:ext cx="6308188" cy="4224806"/>
          </a:xfrm>
          <a:prstGeom prst="rect">
            <a:avLst/>
          </a:prstGeom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90000"/>
              </a:lnSpc>
              <a:buNone/>
            </a:pPr>
            <a:r>
              <a:rPr lang="en-US" sz="2800" dirty="0" err="1">
                <a:solidFill>
                  <a:schemeClr val="bg1"/>
                </a:solidFill>
              </a:rPr>
              <a:t>Reunir</a:t>
            </a:r>
            <a:r>
              <a:rPr lang="en-US" sz="2800" dirty="0">
                <a:solidFill>
                  <a:schemeClr val="bg1"/>
                </a:solidFill>
              </a:rPr>
              <a:t> a </a:t>
            </a:r>
            <a:r>
              <a:rPr lang="en-US" sz="2800" dirty="0" err="1">
                <a:solidFill>
                  <a:schemeClr val="bg1"/>
                </a:solidFill>
              </a:rPr>
              <a:t>los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Gobernadores</a:t>
            </a:r>
            <a:r>
              <a:rPr lang="en-US" sz="2800" dirty="0">
                <a:solidFill>
                  <a:schemeClr val="bg1"/>
                </a:solidFill>
              </a:rPr>
              <a:t> y Premieres, junto a </a:t>
            </a:r>
            <a:r>
              <a:rPr lang="en-US" sz="2800" dirty="0" err="1">
                <a:solidFill>
                  <a:schemeClr val="bg1"/>
                </a:solidFill>
              </a:rPr>
              <a:t>representantes</a:t>
            </a:r>
            <a:r>
              <a:rPr lang="en-US" sz="2800" dirty="0">
                <a:solidFill>
                  <a:schemeClr val="bg1"/>
                </a:solidFill>
              </a:rPr>
              <a:t> del sector </a:t>
            </a:r>
            <a:r>
              <a:rPr lang="en-US" sz="2800" dirty="0" err="1">
                <a:solidFill>
                  <a:schemeClr val="bg1"/>
                </a:solidFill>
              </a:rPr>
              <a:t>privado</a:t>
            </a:r>
            <a:r>
              <a:rPr lang="en-US" sz="2800" dirty="0">
                <a:solidFill>
                  <a:schemeClr val="bg1"/>
                </a:solidFill>
              </a:rPr>
              <a:t>, </a:t>
            </a:r>
            <a:r>
              <a:rPr lang="en-US" sz="2800" dirty="0" err="1">
                <a:solidFill>
                  <a:schemeClr val="bg1"/>
                </a:solidFill>
              </a:rPr>
              <a:t>asesores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económicos</a:t>
            </a:r>
            <a:r>
              <a:rPr lang="en-US" sz="2800" dirty="0">
                <a:solidFill>
                  <a:schemeClr val="bg1"/>
                </a:solidFill>
              </a:rPr>
              <a:t> y </a:t>
            </a:r>
            <a:r>
              <a:rPr lang="en-US" sz="2800" dirty="0" err="1">
                <a:solidFill>
                  <a:schemeClr val="bg1"/>
                </a:solidFill>
              </a:rPr>
              <a:t>expertos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panelistas</a:t>
            </a:r>
            <a:r>
              <a:rPr lang="en-US" sz="2800" dirty="0">
                <a:solidFill>
                  <a:schemeClr val="bg1"/>
                </a:solidFill>
              </a:rPr>
              <a:t> para que </a:t>
            </a:r>
            <a:r>
              <a:rPr lang="en-US" sz="2800" dirty="0" err="1">
                <a:solidFill>
                  <a:schemeClr val="bg1"/>
                </a:solidFill>
              </a:rPr>
              <a:t>desarrollen</a:t>
            </a:r>
            <a:r>
              <a:rPr lang="en-US" sz="2800" dirty="0">
                <a:solidFill>
                  <a:schemeClr val="bg1"/>
                </a:solidFill>
              </a:rPr>
              <a:t> y </a:t>
            </a:r>
            <a:r>
              <a:rPr lang="en-US" sz="2800" dirty="0" err="1">
                <a:solidFill>
                  <a:schemeClr val="bg1"/>
                </a:solidFill>
              </a:rPr>
              <a:t>discutan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asuntos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en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materia</a:t>
            </a:r>
            <a:r>
              <a:rPr lang="en-US" sz="2800" dirty="0">
                <a:solidFill>
                  <a:schemeClr val="bg1"/>
                </a:solidFill>
              </a:rPr>
              <a:t> de:</a:t>
            </a:r>
          </a:p>
          <a:p>
            <a:pPr lvl="0" indent="-228600" algn="just">
              <a:lnSpc>
                <a:spcPct val="90000"/>
              </a:lnSpc>
            </a:pPr>
            <a:r>
              <a:rPr lang="en-US" sz="2800" dirty="0" err="1">
                <a:solidFill>
                  <a:schemeClr val="bg1"/>
                </a:solidFill>
              </a:rPr>
              <a:t>Infraestructura</a:t>
            </a:r>
            <a:r>
              <a:rPr lang="en-US" sz="2800" dirty="0">
                <a:solidFill>
                  <a:schemeClr val="bg1"/>
                </a:solidFill>
              </a:rPr>
              <a:t> y </a:t>
            </a:r>
            <a:r>
              <a:rPr lang="en-US" sz="2800" dirty="0" err="1">
                <a:solidFill>
                  <a:schemeClr val="bg1"/>
                </a:solidFill>
              </a:rPr>
              <a:t>tecnología</a:t>
            </a:r>
            <a:r>
              <a:rPr lang="en-US" sz="2800" dirty="0">
                <a:solidFill>
                  <a:schemeClr val="bg1"/>
                </a:solidFill>
              </a:rPr>
              <a:t>;</a:t>
            </a:r>
          </a:p>
          <a:p>
            <a:pPr lvl="0" indent="-228600" algn="just">
              <a:lnSpc>
                <a:spcPct val="90000"/>
              </a:lnSpc>
            </a:pPr>
            <a:r>
              <a:rPr lang="en-US" sz="2800" dirty="0" err="1">
                <a:solidFill>
                  <a:schemeClr val="bg1"/>
                </a:solidFill>
              </a:rPr>
              <a:t>Cadenas</a:t>
            </a:r>
            <a:r>
              <a:rPr lang="en-US" sz="2800" dirty="0">
                <a:solidFill>
                  <a:schemeClr val="bg1"/>
                </a:solidFill>
              </a:rPr>
              <a:t> de </a:t>
            </a:r>
            <a:r>
              <a:rPr lang="en-US" sz="2800" dirty="0" err="1">
                <a:solidFill>
                  <a:schemeClr val="bg1"/>
                </a:solidFill>
              </a:rPr>
              <a:t>suministro</a:t>
            </a:r>
            <a:r>
              <a:rPr lang="en-US" sz="2800" dirty="0">
                <a:solidFill>
                  <a:schemeClr val="bg1"/>
                </a:solidFill>
              </a:rPr>
              <a:t>;</a:t>
            </a:r>
          </a:p>
          <a:p>
            <a:pPr lvl="0" indent="-228600" algn="just">
              <a:lnSpc>
                <a:spcPct val="90000"/>
              </a:lnSpc>
            </a:pPr>
            <a:r>
              <a:rPr lang="en-US" sz="2800" dirty="0" err="1">
                <a:solidFill>
                  <a:schemeClr val="bg1"/>
                </a:solidFill>
              </a:rPr>
              <a:t>Innovación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agrícola</a:t>
            </a:r>
            <a:r>
              <a:rPr lang="en-US" sz="2800" dirty="0">
                <a:solidFill>
                  <a:schemeClr val="bg1"/>
                </a:solidFill>
              </a:rPr>
              <a:t>;</a:t>
            </a:r>
          </a:p>
          <a:p>
            <a:pPr lvl="0" indent="-228600" algn="just">
              <a:lnSpc>
                <a:spcPct val="90000"/>
              </a:lnSpc>
            </a:pPr>
            <a:r>
              <a:rPr lang="en-US" sz="2800" dirty="0" err="1">
                <a:solidFill>
                  <a:schemeClr val="bg1"/>
                </a:solidFill>
              </a:rPr>
              <a:t>Seguridad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económica</a:t>
            </a:r>
            <a:r>
              <a:rPr lang="en-US" sz="2800" dirty="0">
                <a:solidFill>
                  <a:schemeClr val="bg1"/>
                </a:solidFill>
              </a:rPr>
              <a:t>; y</a:t>
            </a:r>
          </a:p>
          <a:p>
            <a:pPr lvl="0" indent="-228600" algn="just">
              <a:lnSpc>
                <a:spcPct val="90000"/>
              </a:lnSpc>
            </a:pPr>
            <a:r>
              <a:rPr lang="en-US" sz="2800" dirty="0" err="1">
                <a:solidFill>
                  <a:schemeClr val="bg1"/>
                </a:solidFill>
              </a:rPr>
              <a:t>Desarrollo</a:t>
            </a:r>
            <a:r>
              <a:rPr lang="en-US" sz="2800" dirty="0">
                <a:solidFill>
                  <a:schemeClr val="bg1"/>
                </a:solidFill>
              </a:rPr>
              <a:t> de la </a:t>
            </a:r>
            <a:r>
              <a:rPr lang="en-US" sz="2800" dirty="0" err="1">
                <a:solidFill>
                  <a:schemeClr val="bg1"/>
                </a:solidFill>
              </a:rPr>
              <a:t>fuerza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laboral</a:t>
            </a:r>
            <a:r>
              <a:rPr lang="en-US" sz="2800" dirty="0">
                <a:solidFill>
                  <a:schemeClr val="bg1"/>
                </a:solidFill>
              </a:rPr>
              <a:t>.  </a:t>
            </a:r>
          </a:p>
        </p:txBody>
      </p:sp>
    </p:spTree>
    <p:extLst>
      <p:ext uri="{BB962C8B-B14F-4D97-AF65-F5344CB8AC3E}">
        <p14:creationId xmlns:p14="http://schemas.microsoft.com/office/powerpoint/2010/main" val="27349054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id="{76EF887E-3EBB-4C1E-B174-B07D24609DD3}"/>
              </a:ext>
            </a:extLst>
          </p:cNvPr>
          <p:cNvSpPr txBox="1">
            <a:spLocks/>
          </p:cNvSpPr>
          <p:nvPr/>
        </p:nvSpPr>
        <p:spPr>
          <a:xfrm>
            <a:off x="3669909" y="250772"/>
            <a:ext cx="5053818" cy="961401"/>
          </a:xfrm>
          <a:prstGeom prst="rect">
            <a:avLst/>
          </a:prstGeom>
          <a:solidFill>
            <a:srgbClr val="141414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 fontScale="5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6000" b="1" dirty="0">
                <a:solidFill>
                  <a:schemeClr val="bg1"/>
                </a:solidFill>
              </a:rPr>
              <a:t>Propuesta de Agenda</a:t>
            </a:r>
          </a:p>
          <a:p>
            <a:r>
              <a:rPr lang="es-MX" sz="6000" b="1" dirty="0">
                <a:solidFill>
                  <a:schemeClr val="bg1"/>
                </a:solidFill>
              </a:rPr>
              <a:t>Día 1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44B9CCBE-9EFC-4210-B737-E2289035BFA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3560951"/>
              </p:ext>
            </p:extLst>
          </p:nvPr>
        </p:nvGraphicFramePr>
        <p:xfrm>
          <a:off x="436098" y="1531687"/>
          <a:ext cx="11141614" cy="41219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8469">
                  <a:extLst>
                    <a:ext uri="{9D8B030D-6E8A-4147-A177-3AD203B41FA5}">
                      <a16:colId xmlns:a16="http://schemas.microsoft.com/office/drawing/2014/main" val="236595006"/>
                    </a:ext>
                  </a:extLst>
                </a:gridCol>
                <a:gridCol w="8943145">
                  <a:extLst>
                    <a:ext uri="{9D8B030D-6E8A-4147-A177-3AD203B41FA5}">
                      <a16:colId xmlns:a16="http://schemas.microsoft.com/office/drawing/2014/main" val="1950425320"/>
                    </a:ext>
                  </a:extLst>
                </a:gridCol>
              </a:tblGrid>
              <a:tr h="376146">
                <a:tc gridSpan="2">
                  <a:txBody>
                    <a:bodyPr/>
                    <a:lstStyle/>
                    <a:p>
                      <a:pPr algn="ctr"/>
                      <a:r>
                        <a:rPr lang="es-MX" sz="2800" dirty="0"/>
                        <a:t>Viernes, 4 de mayo de 2018</a:t>
                      </a:r>
                    </a:p>
                  </a:txBody>
                  <a:tcPr>
                    <a:solidFill>
                      <a:srgbClr val="14141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8905054"/>
                  </a:ext>
                </a:extLst>
              </a:tr>
              <a:tr h="639447">
                <a:tc>
                  <a:txBody>
                    <a:bodyPr/>
                    <a:lstStyle/>
                    <a:p>
                      <a:pPr algn="just"/>
                      <a:r>
                        <a:rPr lang="es-MX" sz="2800" dirty="0"/>
                        <a:t>17:00 – 18:00</a:t>
                      </a: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800" b="1" dirty="0"/>
                        <a:t>Recepción de Gobernadores y Premieres</a:t>
                      </a: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2520290"/>
                  </a:ext>
                </a:extLst>
              </a:tr>
              <a:tr h="1294766">
                <a:tc>
                  <a:txBody>
                    <a:bodyPr/>
                    <a:lstStyle/>
                    <a:p>
                      <a:pPr algn="just"/>
                      <a:r>
                        <a:rPr lang="es-MX" sz="2800" dirty="0"/>
                        <a:t>18:00 – 19:00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s-MX" sz="2800" b="1" dirty="0"/>
                        <a:t>Recepción de Gobernadores, Premieres y Asistentes a la Cumbre</a:t>
                      </a:r>
                    </a:p>
                    <a:p>
                      <a:pPr marL="0" indent="0" algn="just">
                        <a:buFont typeface="Arial" panose="020B0604020202020204" pitchFamily="34" charset="0"/>
                        <a:buNone/>
                      </a:pPr>
                      <a:r>
                        <a:rPr lang="es-MX" sz="2800" dirty="0"/>
                        <a:t>Todos los asistentes están invitados a la recepción y evento de inicio de actividades de la Cumbre.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6763172"/>
                  </a:ext>
                </a:extLst>
              </a:tr>
              <a:tr h="1166051">
                <a:tc>
                  <a:txBody>
                    <a:bodyPr/>
                    <a:lstStyle/>
                    <a:p>
                      <a:pPr algn="just"/>
                      <a:r>
                        <a:rPr lang="es-MX" sz="2800" dirty="0"/>
                        <a:t>19:00 – 21:00 </a:t>
                      </a: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800" b="1" dirty="0"/>
                        <a:t>Cena para los asistentes de la Cumbre</a:t>
                      </a:r>
                    </a:p>
                    <a:p>
                      <a:pPr algn="just"/>
                      <a:r>
                        <a:rPr lang="es-MX" sz="2800" i="1" dirty="0"/>
                        <a:t>Todos los invitados podrán asistir a la cena de bienvenida.</a:t>
                      </a: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68042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75878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id="{76EF887E-3EBB-4C1E-B174-B07D24609DD3}"/>
              </a:ext>
            </a:extLst>
          </p:cNvPr>
          <p:cNvSpPr txBox="1">
            <a:spLocks/>
          </p:cNvSpPr>
          <p:nvPr/>
        </p:nvSpPr>
        <p:spPr>
          <a:xfrm>
            <a:off x="3704491" y="81753"/>
            <a:ext cx="5036233" cy="961401"/>
          </a:xfrm>
          <a:prstGeom prst="rect">
            <a:avLst/>
          </a:prstGeom>
          <a:solidFill>
            <a:srgbClr val="141414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 fontScale="5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6000" b="1" dirty="0">
                <a:solidFill>
                  <a:schemeClr val="bg1"/>
                </a:solidFill>
              </a:rPr>
              <a:t>Propuesta de Agenda</a:t>
            </a:r>
          </a:p>
          <a:p>
            <a:r>
              <a:rPr lang="es-MX" sz="6000" b="1" dirty="0">
                <a:solidFill>
                  <a:schemeClr val="bg1"/>
                </a:solidFill>
              </a:rPr>
              <a:t>Día 2</a:t>
            </a:r>
          </a:p>
        </p:txBody>
      </p:sp>
      <p:graphicFrame>
        <p:nvGraphicFramePr>
          <p:cNvPr id="7" name="Tabla 6">
            <a:extLst>
              <a:ext uri="{FF2B5EF4-FFF2-40B4-BE49-F238E27FC236}">
                <a16:creationId xmlns:a16="http://schemas.microsoft.com/office/drawing/2014/main" id="{18E8D110-AD2F-4E21-87E0-1C37608D051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9595130"/>
              </p:ext>
            </p:extLst>
          </p:nvPr>
        </p:nvGraphicFramePr>
        <p:xfrm>
          <a:off x="101482" y="1184185"/>
          <a:ext cx="6119787" cy="556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58506">
                  <a:extLst>
                    <a:ext uri="{9D8B030D-6E8A-4147-A177-3AD203B41FA5}">
                      <a16:colId xmlns:a16="http://schemas.microsoft.com/office/drawing/2014/main" val="236595006"/>
                    </a:ext>
                  </a:extLst>
                </a:gridCol>
                <a:gridCol w="4561281">
                  <a:extLst>
                    <a:ext uri="{9D8B030D-6E8A-4147-A177-3AD203B41FA5}">
                      <a16:colId xmlns:a16="http://schemas.microsoft.com/office/drawing/2014/main" val="1950425320"/>
                    </a:ext>
                  </a:extLst>
                </a:gridCol>
              </a:tblGrid>
              <a:tr h="300955">
                <a:tc gridSpan="2">
                  <a:txBody>
                    <a:bodyPr/>
                    <a:lstStyle/>
                    <a:p>
                      <a:pPr algn="ctr"/>
                      <a:r>
                        <a:rPr lang="es-MX" sz="1900" dirty="0"/>
                        <a:t>Sábado , 5 de mayo de 2018</a:t>
                      </a:r>
                    </a:p>
                  </a:txBody>
                  <a:tcPr>
                    <a:solidFill>
                      <a:srgbClr val="14141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8905054"/>
                  </a:ext>
                </a:extLst>
              </a:tr>
              <a:tr h="300955">
                <a:tc>
                  <a:txBody>
                    <a:bodyPr/>
                    <a:lstStyle/>
                    <a:p>
                      <a:pPr algn="just"/>
                      <a:r>
                        <a:rPr lang="es-MX" sz="1900" dirty="0"/>
                        <a:t>08:00 – 09:00 </a:t>
                      </a: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900" b="1" dirty="0"/>
                        <a:t>Desayuno informal para todos los  asistentes</a:t>
                      </a: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2520290"/>
                  </a:ext>
                </a:extLst>
              </a:tr>
              <a:tr h="409241">
                <a:tc>
                  <a:txBody>
                    <a:bodyPr/>
                    <a:lstStyle/>
                    <a:p>
                      <a:pPr algn="just"/>
                      <a:r>
                        <a:rPr lang="es-MX" sz="1900" dirty="0"/>
                        <a:t>9:30 – 10:30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s-MX" sz="1900" b="1" dirty="0"/>
                        <a:t>Sesión 1</a:t>
                      </a:r>
                    </a:p>
                    <a:p>
                      <a:pPr marL="0" indent="0" algn="just">
                        <a:buFont typeface="Arial" panose="020B0604020202020204" pitchFamily="34" charset="0"/>
                        <a:buNone/>
                      </a:pPr>
                      <a:r>
                        <a:rPr lang="es-MX" sz="1900" dirty="0"/>
                        <a:t>Posible tema: Intercambio Agrícola y avances tecnológicos.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6763172"/>
                  </a:ext>
                </a:extLst>
              </a:tr>
              <a:tr h="932961">
                <a:tc>
                  <a:txBody>
                    <a:bodyPr/>
                    <a:lstStyle/>
                    <a:p>
                      <a:pPr algn="just"/>
                      <a:r>
                        <a:rPr lang="es-MX" sz="1900" dirty="0"/>
                        <a:t>10:45 – 11:45</a:t>
                      </a: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900" b="1" dirty="0"/>
                        <a:t>Sesión 2</a:t>
                      </a:r>
                    </a:p>
                    <a:p>
                      <a:pPr algn="just"/>
                      <a:r>
                        <a:rPr lang="es-MX" sz="1900" i="0" dirty="0"/>
                        <a:t>Posible tema: Movilidad laboral y su desarrollo en la Región de América del Norte.</a:t>
                      </a: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6804255"/>
                  </a:ext>
                </a:extLst>
              </a:tr>
              <a:tr h="257384">
                <a:tc>
                  <a:txBody>
                    <a:bodyPr/>
                    <a:lstStyle/>
                    <a:p>
                      <a:pPr algn="just"/>
                      <a:r>
                        <a:rPr lang="es-MX" sz="1900" dirty="0"/>
                        <a:t>12:00 – 13:00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900" b="1" i="0" dirty="0"/>
                        <a:t>Almuerzo para Gobernadores y Premieres</a:t>
                      </a:r>
                    </a:p>
                    <a:p>
                      <a:pPr algn="just"/>
                      <a:r>
                        <a:rPr lang="es-MX" sz="1900" i="1" dirty="0"/>
                        <a:t>Sin acceso a medios.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8212466"/>
                  </a:ext>
                </a:extLst>
              </a:tr>
              <a:tr h="511624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900" dirty="0"/>
                        <a:t>12:00 – 13:00</a:t>
                      </a:r>
                    </a:p>
                    <a:p>
                      <a:pPr algn="just"/>
                      <a:endParaRPr lang="es-MX" sz="1900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900" b="1" i="0" dirty="0"/>
                        <a:t>Almuerzo para asistentes, patrocinadores y staff de los Gobernadores y Premieres</a:t>
                      </a: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3126275"/>
                  </a:ext>
                </a:extLst>
              </a:tr>
              <a:tr h="932961">
                <a:tc>
                  <a:txBody>
                    <a:bodyPr/>
                    <a:lstStyle/>
                    <a:p>
                      <a:pPr algn="just"/>
                      <a:r>
                        <a:rPr lang="es-MX" sz="1900" dirty="0"/>
                        <a:t>13:15 – 14:15 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900" b="1" i="0" dirty="0"/>
                        <a:t>Sesión 3</a:t>
                      </a:r>
                    </a:p>
                    <a:p>
                      <a:pPr algn="just"/>
                      <a:r>
                        <a:rPr lang="es-MX" sz="1900" i="0" dirty="0"/>
                        <a:t>Posible tema: Creando cadenas de mercado competitivas globalmente.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6385574"/>
                  </a:ext>
                </a:extLst>
              </a:tr>
            </a:tbl>
          </a:graphicData>
        </a:graphic>
      </p:graphicFrame>
      <p:graphicFrame>
        <p:nvGraphicFramePr>
          <p:cNvPr id="13" name="Tabla 12">
            <a:extLst>
              <a:ext uri="{FF2B5EF4-FFF2-40B4-BE49-F238E27FC236}">
                <a16:creationId xmlns:a16="http://schemas.microsoft.com/office/drawing/2014/main" id="{3029D568-F4E4-40F5-A843-638804050A5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7539334"/>
              </p:ext>
            </p:extLst>
          </p:nvPr>
        </p:nvGraphicFramePr>
        <p:xfrm>
          <a:off x="6388413" y="1184185"/>
          <a:ext cx="5702105" cy="4892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31698">
                  <a:extLst>
                    <a:ext uri="{9D8B030D-6E8A-4147-A177-3AD203B41FA5}">
                      <a16:colId xmlns:a16="http://schemas.microsoft.com/office/drawing/2014/main" val="236595006"/>
                    </a:ext>
                  </a:extLst>
                </a:gridCol>
                <a:gridCol w="4170407">
                  <a:extLst>
                    <a:ext uri="{9D8B030D-6E8A-4147-A177-3AD203B41FA5}">
                      <a16:colId xmlns:a16="http://schemas.microsoft.com/office/drawing/2014/main" val="1950425320"/>
                    </a:ext>
                  </a:extLst>
                </a:gridCol>
              </a:tblGrid>
              <a:tr h="319427">
                <a:tc gridSpan="2">
                  <a:txBody>
                    <a:bodyPr/>
                    <a:lstStyle/>
                    <a:p>
                      <a:pPr algn="ctr"/>
                      <a:r>
                        <a:rPr lang="es-MX" sz="1900" dirty="0"/>
                        <a:t>Sábado , 5 de mayo de 2018</a:t>
                      </a:r>
                    </a:p>
                  </a:txBody>
                  <a:tcPr>
                    <a:solidFill>
                      <a:srgbClr val="14141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8905054"/>
                  </a:ext>
                </a:extLst>
              </a:tr>
              <a:tr h="840499">
                <a:tc>
                  <a:txBody>
                    <a:bodyPr/>
                    <a:lstStyle/>
                    <a:p>
                      <a:pPr algn="just"/>
                      <a:r>
                        <a:rPr lang="es-MX" sz="1900" dirty="0"/>
                        <a:t>14:30 – 15:30</a:t>
                      </a: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900" b="1" i="0" dirty="0"/>
                        <a:t>Sesión 4</a:t>
                      </a:r>
                    </a:p>
                    <a:p>
                      <a:pPr algn="just"/>
                      <a:r>
                        <a:rPr lang="es-MX" sz="1900" i="0" dirty="0"/>
                        <a:t>Posible tema: Seguridad económica en América del Norte.</a:t>
                      </a: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1025453"/>
                  </a:ext>
                </a:extLst>
              </a:tr>
              <a:tr h="319427">
                <a:tc>
                  <a:txBody>
                    <a:bodyPr/>
                    <a:lstStyle/>
                    <a:p>
                      <a:pPr algn="just"/>
                      <a:r>
                        <a:rPr lang="es-MX" sz="1900" dirty="0"/>
                        <a:t>16:00 – 15:00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900" b="1" i="0" dirty="0"/>
                        <a:t>Mesa redonda de Negocios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7216506"/>
                  </a:ext>
                </a:extLst>
              </a:tr>
              <a:tr h="576655">
                <a:tc>
                  <a:txBody>
                    <a:bodyPr/>
                    <a:lstStyle/>
                    <a:p>
                      <a:pPr algn="just"/>
                      <a:r>
                        <a:rPr lang="es-MX" sz="1900" dirty="0"/>
                        <a:t>17:00 – 18:00</a:t>
                      </a: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900" b="1" i="0" dirty="0"/>
                        <a:t>Recepción</a:t>
                      </a:r>
                      <a:r>
                        <a:rPr lang="es-MX" sz="1900" i="0" dirty="0"/>
                        <a:t> </a:t>
                      </a:r>
                      <a:r>
                        <a:rPr lang="es-MX" sz="1900" b="1" i="0" dirty="0"/>
                        <a:t>solo para Gobernadores y Premieres</a:t>
                      </a: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2520290"/>
                  </a:ext>
                </a:extLst>
              </a:tr>
              <a:tr h="375700">
                <a:tc>
                  <a:txBody>
                    <a:bodyPr/>
                    <a:lstStyle/>
                    <a:p>
                      <a:pPr algn="just"/>
                      <a:r>
                        <a:rPr lang="es-MX" sz="1900" dirty="0"/>
                        <a:t>18:00 – 19:00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s-MX" sz="1900" b="1" i="0" dirty="0"/>
                        <a:t>Recepción para Gobernadores, Premieres y asistentes al evento</a:t>
                      </a:r>
                    </a:p>
                    <a:p>
                      <a:pPr marL="285750" marR="0" lvl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MX" sz="1900" i="0" dirty="0"/>
                        <a:t>Oradores: Embajadores de Canadá, EUA y México.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2729764"/>
                  </a:ext>
                </a:extLst>
              </a:tr>
              <a:tr h="319427">
                <a:tc>
                  <a:txBody>
                    <a:bodyPr/>
                    <a:lstStyle/>
                    <a:p>
                      <a:pPr algn="just"/>
                      <a:r>
                        <a:rPr lang="es-MX" sz="1900" dirty="0"/>
                        <a:t>19:00 – 21:00</a:t>
                      </a: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900" b="1" i="0" dirty="0"/>
                        <a:t>Cena para todos los asistentes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s-MX" sz="1900" b="0" i="0" dirty="0"/>
                        <a:t>Posible temática alrededor de desarrollo agrícola y productos locales.</a:t>
                      </a: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55514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09628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id="{76EF887E-3EBB-4C1E-B174-B07D24609DD3}"/>
              </a:ext>
            </a:extLst>
          </p:cNvPr>
          <p:cNvSpPr txBox="1">
            <a:spLocks/>
          </p:cNvSpPr>
          <p:nvPr/>
        </p:nvSpPr>
        <p:spPr>
          <a:xfrm>
            <a:off x="3530990" y="250772"/>
            <a:ext cx="5289453" cy="961401"/>
          </a:xfrm>
          <a:prstGeom prst="rect">
            <a:avLst/>
          </a:prstGeom>
          <a:solidFill>
            <a:srgbClr val="141414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 fontScale="5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6000" b="1" dirty="0">
                <a:solidFill>
                  <a:schemeClr val="bg1"/>
                </a:solidFill>
              </a:rPr>
              <a:t>Propuesta de Agenda</a:t>
            </a:r>
          </a:p>
          <a:p>
            <a:r>
              <a:rPr lang="es-MX" sz="6000" b="1" dirty="0">
                <a:solidFill>
                  <a:schemeClr val="bg1"/>
                </a:solidFill>
              </a:rPr>
              <a:t>Día 3</a:t>
            </a:r>
          </a:p>
        </p:txBody>
      </p:sp>
      <p:graphicFrame>
        <p:nvGraphicFramePr>
          <p:cNvPr id="15" name="Tabla 14">
            <a:extLst>
              <a:ext uri="{FF2B5EF4-FFF2-40B4-BE49-F238E27FC236}">
                <a16:creationId xmlns:a16="http://schemas.microsoft.com/office/drawing/2014/main" id="{A699DFFF-0238-4DE2-A639-42B0F9B7202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1446691"/>
              </p:ext>
            </p:extLst>
          </p:nvPr>
        </p:nvGraphicFramePr>
        <p:xfrm>
          <a:off x="604911" y="1520482"/>
          <a:ext cx="10733649" cy="472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97692">
                  <a:extLst>
                    <a:ext uri="{9D8B030D-6E8A-4147-A177-3AD203B41FA5}">
                      <a16:colId xmlns:a16="http://schemas.microsoft.com/office/drawing/2014/main" val="236595006"/>
                    </a:ext>
                  </a:extLst>
                </a:gridCol>
                <a:gridCol w="8235957">
                  <a:extLst>
                    <a:ext uri="{9D8B030D-6E8A-4147-A177-3AD203B41FA5}">
                      <a16:colId xmlns:a16="http://schemas.microsoft.com/office/drawing/2014/main" val="1950425320"/>
                    </a:ext>
                  </a:extLst>
                </a:gridCol>
              </a:tblGrid>
              <a:tr h="288684">
                <a:tc gridSpan="2">
                  <a:txBody>
                    <a:bodyPr/>
                    <a:lstStyle/>
                    <a:p>
                      <a:pPr algn="ctr"/>
                      <a:r>
                        <a:rPr lang="es-MX" sz="2800" dirty="0"/>
                        <a:t>Domingo , 6 de mayo de 2018</a:t>
                      </a:r>
                    </a:p>
                  </a:txBody>
                  <a:tcPr>
                    <a:solidFill>
                      <a:srgbClr val="14141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8905054"/>
                  </a:ext>
                </a:extLst>
              </a:tr>
              <a:tr h="288108">
                <a:tc>
                  <a:txBody>
                    <a:bodyPr/>
                    <a:lstStyle/>
                    <a:p>
                      <a:pPr algn="just"/>
                      <a:r>
                        <a:rPr lang="es-MX" sz="2800" dirty="0"/>
                        <a:t>08:00 – 09:00 </a:t>
                      </a: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800" b="1" dirty="0"/>
                        <a:t>Desayuno informal para todos los  asistentes</a:t>
                      </a: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154448"/>
                  </a:ext>
                </a:extLst>
              </a:tr>
              <a:tr h="288108">
                <a:tc>
                  <a:txBody>
                    <a:bodyPr/>
                    <a:lstStyle/>
                    <a:p>
                      <a:pPr algn="just"/>
                      <a:r>
                        <a:rPr lang="es-MX" sz="2800" dirty="0"/>
                        <a:t>Por definir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MX" sz="2800" i="0" dirty="0"/>
                        <a:t>Posibles eventos y actividades en los alrededores de Phoenix.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2520290"/>
                  </a:ext>
                </a:extLst>
              </a:tr>
              <a:tr h="288108">
                <a:tc>
                  <a:txBody>
                    <a:bodyPr/>
                    <a:lstStyle/>
                    <a:p>
                      <a:pPr algn="just"/>
                      <a:r>
                        <a:rPr lang="es-MX" sz="2800" dirty="0"/>
                        <a:t>Por definir</a:t>
                      </a: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MX" sz="2800" i="0" dirty="0"/>
                        <a:t>Espacio para realizar reuniones bilaterales/trilaterales con Miembros y/o representantes de </a:t>
                      </a:r>
                      <a:r>
                        <a:rPr lang="es-MX" sz="2800" i="0" dirty="0" err="1"/>
                        <a:t>CoF</a:t>
                      </a:r>
                      <a:r>
                        <a:rPr lang="es-MX" sz="2800" i="0" dirty="0"/>
                        <a:t>, CONAGO y NGA.</a:t>
                      </a: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2546472"/>
                  </a:ext>
                </a:extLst>
              </a:tr>
              <a:tr h="288108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2800" dirty="0"/>
                        <a:t>Por definir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800" b="1" i="0" dirty="0"/>
                        <a:t>Clausura</a:t>
                      </a:r>
                      <a:r>
                        <a:rPr lang="es-MX" sz="2800" i="0" dirty="0"/>
                        <a:t> 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2800" i="1" dirty="0"/>
                        <a:t>Todos los invitados podrán asistir a la clausura de la Cumbre.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41039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26521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upo 22">
            <a:extLst>
              <a:ext uri="{FF2B5EF4-FFF2-40B4-BE49-F238E27FC236}">
                <a16:creationId xmlns:a16="http://schemas.microsoft.com/office/drawing/2014/main" id="{B4BCED53-D917-4492-8431-4EAC5B562900}"/>
              </a:ext>
            </a:extLst>
          </p:cNvPr>
          <p:cNvGrpSpPr/>
          <p:nvPr/>
        </p:nvGrpSpPr>
        <p:grpSpPr>
          <a:xfrm>
            <a:off x="689318" y="0"/>
            <a:ext cx="11514150" cy="7010399"/>
            <a:chOff x="1445033" y="239152"/>
            <a:chExt cx="10016046" cy="6126182"/>
          </a:xfrm>
        </p:grpSpPr>
        <p:pic>
          <p:nvPicPr>
            <p:cNvPr id="4" name="Imagen 3" descr="Imagen que contiene captura de pantalla&#10;&#10;Descripción generada con confianza alta">
              <a:extLst>
                <a:ext uri="{FF2B5EF4-FFF2-40B4-BE49-F238E27FC236}">
                  <a16:creationId xmlns:a16="http://schemas.microsoft.com/office/drawing/2014/main" id="{249C14C8-DBB5-4186-B498-C7D1E723719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b="15263"/>
            <a:stretch/>
          </p:blipFill>
          <p:spPr>
            <a:xfrm>
              <a:off x="1445033" y="239152"/>
              <a:ext cx="9714486" cy="5775366"/>
            </a:xfrm>
            <a:prstGeom prst="rect">
              <a:avLst/>
            </a:prstGeom>
          </p:spPr>
        </p:pic>
        <p:sp>
          <p:nvSpPr>
            <p:cNvPr id="12" name="Rectángulo 11">
              <a:extLst>
                <a:ext uri="{FF2B5EF4-FFF2-40B4-BE49-F238E27FC236}">
                  <a16:creationId xmlns:a16="http://schemas.microsoft.com/office/drawing/2014/main" id="{6CB9F40A-6032-4A4F-8AAB-360063C0E3FA}"/>
                </a:ext>
              </a:extLst>
            </p:cNvPr>
            <p:cNvSpPr/>
            <p:nvPr/>
          </p:nvSpPr>
          <p:spPr>
            <a:xfrm>
              <a:off x="1744393" y="2327852"/>
              <a:ext cx="9138399" cy="135141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pic>
          <p:nvPicPr>
            <p:cNvPr id="13" name="Imagen 12">
              <a:extLst>
                <a:ext uri="{FF2B5EF4-FFF2-40B4-BE49-F238E27FC236}">
                  <a16:creationId xmlns:a16="http://schemas.microsoft.com/office/drawing/2014/main" id="{EC17FEFD-EF3B-48F4-9D20-929C1FE482F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653224" y="3767440"/>
              <a:ext cx="5298104" cy="2138290"/>
            </a:xfrm>
            <a:prstGeom prst="rect">
              <a:avLst/>
            </a:prstGeom>
          </p:spPr>
        </p:pic>
        <p:sp>
          <p:nvSpPr>
            <p:cNvPr id="15" name="Rectángulo 14">
              <a:extLst>
                <a:ext uri="{FF2B5EF4-FFF2-40B4-BE49-F238E27FC236}">
                  <a16:creationId xmlns:a16="http://schemas.microsoft.com/office/drawing/2014/main" id="{4C6AE0A0-72AB-49AE-A024-BE1D44A7CF9B}"/>
                </a:ext>
              </a:extLst>
            </p:cNvPr>
            <p:cNvSpPr/>
            <p:nvPr/>
          </p:nvSpPr>
          <p:spPr>
            <a:xfrm>
              <a:off x="1778233" y="878229"/>
              <a:ext cx="9005579" cy="111087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s-MX" sz="3600" dirty="0">
                  <a:solidFill>
                    <a:schemeClr val="bg1"/>
                  </a:solidFill>
                  <a:latin typeface="Palatino Linotype" panose="02040502050505030304" pitchFamily="18" charset="0"/>
                </a:rPr>
                <a:t>Segunda Cumbre de Gobernadores y Premieres de América del Norte 2018</a:t>
              </a:r>
            </a:p>
          </p:txBody>
        </p:sp>
        <p:pic>
          <p:nvPicPr>
            <p:cNvPr id="19" name="Imagen 18">
              <a:extLst>
                <a:ext uri="{FF2B5EF4-FFF2-40B4-BE49-F238E27FC236}">
                  <a16:creationId xmlns:a16="http://schemas.microsoft.com/office/drawing/2014/main" id="{690EDD7E-EA9C-4BBC-9CEA-0494DA14A531}"/>
                </a:ext>
              </a:extLst>
            </p:cNvPr>
            <p:cNvPicPr/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aturation sat="2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6516"/>
            <a:stretch/>
          </p:blipFill>
          <p:spPr>
            <a:xfrm>
              <a:off x="5653078" y="2357037"/>
              <a:ext cx="1123070" cy="1303493"/>
            </a:xfrm>
            <a:prstGeom prst="rect">
              <a:avLst/>
            </a:prstGeom>
          </p:spPr>
        </p:pic>
        <p:pic>
          <p:nvPicPr>
            <p:cNvPr id="20" name="Picture 48" descr="C:\Users\KHagan\AppData\Local\Microsoft\Windows\INetCacheContent.Word\NGA_Logo_Color-RGB.JPG">
              <a:extLst>
                <a:ext uri="{FF2B5EF4-FFF2-40B4-BE49-F238E27FC236}">
                  <a16:creationId xmlns:a16="http://schemas.microsoft.com/office/drawing/2014/main" id="{63A24B23-4791-4190-9F36-74F6D740398C}"/>
                </a:ext>
              </a:extLst>
            </p:cNvPr>
            <p:cNvPicPr/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-2231"/>
            <a:stretch>
              <a:fillRect/>
            </a:stretch>
          </p:blipFill>
          <p:spPr bwMode="auto">
            <a:xfrm>
              <a:off x="8417750" y="2606370"/>
              <a:ext cx="2244219" cy="864832"/>
            </a:xfrm>
            <a:prstGeom prst="rect">
              <a:avLst/>
            </a:prstGeom>
            <a:noFill/>
            <a:ln>
              <a:noFill/>
            </a:ln>
            <a:extLst/>
          </p:spPr>
        </p:pic>
        <p:pic>
          <p:nvPicPr>
            <p:cNvPr id="21" name="Imagen 20" descr="Resultado de imagen para cof canada  federation">
              <a:extLst>
                <a:ext uri="{FF2B5EF4-FFF2-40B4-BE49-F238E27FC236}">
                  <a16:creationId xmlns:a16="http://schemas.microsoft.com/office/drawing/2014/main" id="{80F46E8E-75E4-460D-8D92-AC52F8D80D3C}"/>
                </a:ext>
              </a:extLst>
            </p:cNvPr>
            <p:cNvPicPr/>
            <p:nvPr/>
          </p:nvPicPr>
          <p:blipFill rotWithShape="1">
            <a:blip r:embed="rId7">
              <a:extLst>
                <a:ext uri="{BEBA8EAE-BF5A-486C-A8C5-ECC9F3942E4B}">
                  <a14:imgProps xmlns:a14="http://schemas.microsoft.com/office/drawing/2010/main">
                    <a14:imgLayer r:embed="rId8">
                      <a14:imgEffect>
                        <a14:brightnessContrast bright="-40000" contrast="-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-1" b="3824"/>
            <a:stretch/>
          </p:blipFill>
          <p:spPr bwMode="auto">
            <a:xfrm>
              <a:off x="1692750" y="2331767"/>
              <a:ext cx="2322123" cy="1260785"/>
            </a:xfrm>
            <a:prstGeom prst="rect">
              <a:avLst/>
            </a:prstGeom>
            <a:noFill/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22" name="Imagen 21">
              <a:extLst>
                <a:ext uri="{FF2B5EF4-FFF2-40B4-BE49-F238E27FC236}">
                  <a16:creationId xmlns:a16="http://schemas.microsoft.com/office/drawing/2014/main" id="{37435F2C-A2E0-4538-93EC-CDBB40395362}"/>
                </a:ext>
              </a:extLst>
            </p:cNvPr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1445033" y="5993905"/>
              <a:ext cx="10016046" cy="371429"/>
            </a:xfrm>
            <a:prstGeom prst="rect">
              <a:avLst/>
            </a:prstGeom>
          </p:spPr>
        </p:pic>
      </p:grpSp>
      <p:pic>
        <p:nvPicPr>
          <p:cNvPr id="14" name="Imagen 13">
            <a:extLst>
              <a:ext uri="{FF2B5EF4-FFF2-40B4-BE49-F238E27FC236}">
                <a16:creationId xmlns:a16="http://schemas.microsoft.com/office/drawing/2014/main" id="{6BC80CEB-1185-4EF2-8CAC-2FED61FC0E5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8938" y="275770"/>
            <a:ext cx="10469229" cy="6347691"/>
          </a:xfrm>
          <a:prstGeom prst="rect">
            <a:avLst/>
          </a:prstGeom>
        </p:spPr>
      </p:pic>
      <p:sp>
        <p:nvSpPr>
          <p:cNvPr id="2" name="Rectángulo 1">
            <a:extLst>
              <a:ext uri="{FF2B5EF4-FFF2-40B4-BE49-F238E27FC236}">
                <a16:creationId xmlns:a16="http://schemas.microsoft.com/office/drawing/2014/main" id="{4341801C-35C4-48EE-ABC4-A050CA1D2CC2}"/>
              </a:ext>
            </a:extLst>
          </p:cNvPr>
          <p:cNvSpPr/>
          <p:nvPr/>
        </p:nvSpPr>
        <p:spPr>
          <a:xfrm>
            <a:off x="1175657" y="1128936"/>
            <a:ext cx="10249245" cy="46782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6000" dirty="0">
                <a:solidFill>
                  <a:schemeClr val="bg1"/>
                </a:solidFill>
                <a:latin typeface="Palatino Linotype" panose="02040502050505030304" pitchFamily="18" charset="0"/>
              </a:rPr>
              <a:t>Conferencia Nacional de Gobernadores</a:t>
            </a:r>
          </a:p>
          <a:p>
            <a:pPr algn="ctr"/>
            <a:endParaRPr lang="es-MX" dirty="0">
              <a:solidFill>
                <a:schemeClr val="bg1"/>
              </a:solidFill>
              <a:latin typeface="Palatino Linotype" panose="02040502050505030304" pitchFamily="18" charset="0"/>
            </a:endParaRPr>
          </a:p>
          <a:p>
            <a:pPr algn="ctr"/>
            <a:r>
              <a:rPr lang="es-MX" sz="4800" dirty="0">
                <a:solidFill>
                  <a:schemeClr val="bg1"/>
                </a:solidFill>
                <a:latin typeface="Palatino Linotype" panose="02040502050505030304" pitchFamily="18" charset="0"/>
              </a:rPr>
              <a:t>Secretaría Técnica </a:t>
            </a:r>
          </a:p>
          <a:p>
            <a:pPr algn="ctr"/>
            <a:endParaRPr lang="es-MX" sz="4800" dirty="0">
              <a:solidFill>
                <a:schemeClr val="bg1"/>
              </a:solidFill>
              <a:latin typeface="Palatino Linotype" panose="02040502050505030304" pitchFamily="18" charset="0"/>
            </a:endParaRPr>
          </a:p>
          <a:p>
            <a:pPr algn="ctr"/>
            <a:r>
              <a:rPr lang="es-MX" sz="3200" dirty="0">
                <a:solidFill>
                  <a:schemeClr val="bg1"/>
                </a:solidFill>
                <a:latin typeface="Palatino Linotype" panose="02040502050505030304" pitchFamily="18" charset="0"/>
              </a:rPr>
              <a:t>Para más información, favor de contactar al correo </a:t>
            </a:r>
          </a:p>
          <a:p>
            <a:pPr algn="ctr"/>
            <a:r>
              <a:rPr lang="es-MX" sz="3200" u="sng" dirty="0">
                <a:solidFill>
                  <a:schemeClr val="bg1"/>
                </a:solidFill>
                <a:latin typeface="Palatino Linotype" panose="02040502050505030304" pitchFamily="18" charset="0"/>
              </a:rPr>
              <a:t>secretariatecnica@conago.org.mx</a:t>
            </a:r>
            <a:endParaRPr lang="es-MX" sz="2800" u="sng" dirty="0">
              <a:solidFill>
                <a:schemeClr val="bg1"/>
              </a:solidFill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926033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5764</TotalTime>
  <Words>794</Words>
  <Application>Microsoft Office PowerPoint</Application>
  <PresentationFormat>Panorámica</PresentationFormat>
  <Paragraphs>93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3" baseType="lpstr">
      <vt:lpstr>Arial</vt:lpstr>
      <vt:lpstr>Calibri</vt:lpstr>
      <vt:lpstr>Palatino Linotype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SECTE APOYO</dc:creator>
  <cp:lastModifiedBy>Rodrigo Hernandez</cp:lastModifiedBy>
  <cp:revision>346</cp:revision>
  <cp:lastPrinted>2017-12-05T19:28:45Z</cp:lastPrinted>
  <dcterms:created xsi:type="dcterms:W3CDTF">2015-07-28T00:19:56Z</dcterms:created>
  <dcterms:modified xsi:type="dcterms:W3CDTF">2017-12-15T04:04:52Z</dcterms:modified>
</cp:coreProperties>
</file>