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2" r:id="rId5"/>
    <p:sldId id="275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F5D68"/>
        </a:solidFill>
        <a:effectLst/>
        <a:uFillTx/>
        <a:latin typeface="Lato"/>
        <a:ea typeface="Lato"/>
        <a:cs typeface="Lato"/>
        <a:sym typeface="Lato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F5D68"/>
        </a:solidFill>
        <a:effectLst/>
        <a:uFillTx/>
        <a:latin typeface="Lato"/>
        <a:ea typeface="Lato"/>
        <a:cs typeface="Lato"/>
        <a:sym typeface="Lato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F5D68"/>
        </a:solidFill>
        <a:effectLst/>
        <a:uFillTx/>
        <a:latin typeface="Lato"/>
        <a:ea typeface="Lato"/>
        <a:cs typeface="Lato"/>
        <a:sym typeface="Lato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F5D68"/>
        </a:solidFill>
        <a:effectLst/>
        <a:uFillTx/>
        <a:latin typeface="Lato"/>
        <a:ea typeface="Lato"/>
        <a:cs typeface="Lato"/>
        <a:sym typeface="Lato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F5D68"/>
        </a:solidFill>
        <a:effectLst/>
        <a:uFillTx/>
        <a:latin typeface="Lato"/>
        <a:ea typeface="Lato"/>
        <a:cs typeface="Lato"/>
        <a:sym typeface="Lato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F5D68"/>
        </a:solidFill>
        <a:effectLst/>
        <a:uFillTx/>
        <a:latin typeface="Lato"/>
        <a:ea typeface="Lato"/>
        <a:cs typeface="Lato"/>
        <a:sym typeface="Lato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F5D68"/>
        </a:solidFill>
        <a:effectLst/>
        <a:uFillTx/>
        <a:latin typeface="Lato"/>
        <a:ea typeface="Lato"/>
        <a:cs typeface="Lato"/>
        <a:sym typeface="Lato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F5D68"/>
        </a:solidFill>
        <a:effectLst/>
        <a:uFillTx/>
        <a:latin typeface="Lato"/>
        <a:ea typeface="Lato"/>
        <a:cs typeface="Lato"/>
        <a:sym typeface="Lato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F5D68"/>
        </a:solidFill>
        <a:effectLst/>
        <a:uFillTx/>
        <a:latin typeface="Lato"/>
        <a:ea typeface="Lato"/>
        <a:cs typeface="Lato"/>
        <a:sym typeface="Lato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Lato"/>
          <a:ea typeface="Lato"/>
          <a:cs typeface="Lato"/>
        </a:font>
        <a:srgbClr val="4F5D6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0DD"/>
          </a:solidFill>
        </a:fill>
      </a:tcStyle>
    </a:wholeTbl>
    <a:band2H>
      <a:tcTxStyle/>
      <a:tcStyle>
        <a:tcBdr/>
        <a:fill>
          <a:solidFill>
            <a:srgbClr val="E6F0EF"/>
          </a:solidFill>
        </a:fill>
      </a:tcStyle>
    </a:band2H>
    <a:firstCol>
      <a:tcTxStyle b="on" i="off">
        <a:font>
          <a:latin typeface="Lato"/>
          <a:ea typeface="Lato"/>
          <a:cs typeface="La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Lato"/>
          <a:ea typeface="Lato"/>
          <a:cs typeface="La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Lato"/>
          <a:ea typeface="Lato"/>
          <a:cs typeface="La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Lato"/>
          <a:ea typeface="Lato"/>
          <a:cs typeface="Lato"/>
        </a:font>
        <a:srgbClr val="4F5D6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F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ff">
        <a:font>
          <a:latin typeface="Lato"/>
          <a:ea typeface="Lato"/>
          <a:cs typeface="La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Lato"/>
          <a:ea typeface="Lato"/>
          <a:cs typeface="La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Lato"/>
          <a:ea typeface="Lato"/>
          <a:cs typeface="La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Lato"/>
          <a:ea typeface="Lato"/>
          <a:cs typeface="Lato"/>
        </a:font>
        <a:srgbClr val="4F5D6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>
          <a:latin typeface="Lato"/>
          <a:ea typeface="Lato"/>
          <a:cs typeface="La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Lato"/>
          <a:ea typeface="Lato"/>
          <a:cs typeface="La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Lato"/>
          <a:ea typeface="Lato"/>
          <a:cs typeface="La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Lato"/>
          <a:ea typeface="Lato"/>
          <a:cs typeface="Lato"/>
        </a:font>
        <a:srgbClr val="4F5D6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Lato"/>
          <a:ea typeface="Lato"/>
          <a:cs typeface="Lat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Lato"/>
          <a:ea typeface="Lato"/>
          <a:cs typeface="Lato"/>
        </a:font>
        <a:srgbClr val="4F5D6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F5D68"/>
              </a:solidFill>
              <a:prstDash val="solid"/>
              <a:round/>
            </a:ln>
          </a:top>
          <a:bottom>
            <a:ln w="25400" cap="flat">
              <a:solidFill>
                <a:srgbClr val="4F5D6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Lato"/>
          <a:ea typeface="Lato"/>
          <a:cs typeface="Lat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F5D68"/>
              </a:solidFill>
              <a:prstDash val="solid"/>
              <a:round/>
            </a:ln>
          </a:top>
          <a:bottom>
            <a:ln w="25400" cap="flat">
              <a:solidFill>
                <a:srgbClr val="4F5D6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Lato"/>
          <a:ea typeface="Lato"/>
          <a:cs typeface="Lato"/>
        </a:font>
        <a:srgbClr val="4F5D6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1D2"/>
          </a:solidFill>
        </a:fill>
      </a:tcStyle>
    </a:wholeTbl>
    <a:band2H>
      <a:tcTxStyle/>
      <a:tcStyle>
        <a:tcBdr/>
        <a:fill>
          <a:solidFill>
            <a:srgbClr val="E8E9EA"/>
          </a:solidFill>
        </a:fill>
      </a:tcStyle>
    </a:band2H>
    <a:firstCol>
      <a:tcTxStyle b="on" i="off">
        <a:font>
          <a:latin typeface="Lato"/>
          <a:ea typeface="Lato"/>
          <a:cs typeface="La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5D68"/>
          </a:solidFill>
        </a:fill>
      </a:tcStyle>
    </a:firstCol>
    <a:lastRow>
      <a:tcTxStyle b="on" i="off">
        <a:font>
          <a:latin typeface="Lato"/>
          <a:ea typeface="Lato"/>
          <a:cs typeface="La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5D68"/>
          </a:solidFill>
        </a:fill>
      </a:tcStyle>
    </a:lastRow>
    <a:firstRow>
      <a:tcTxStyle b="on" i="off">
        <a:font>
          <a:latin typeface="Lato"/>
          <a:ea typeface="Lato"/>
          <a:cs typeface="La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5D6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Lato"/>
          <a:ea typeface="Lato"/>
          <a:cs typeface="Lato"/>
        </a:font>
        <a:srgbClr val="4F5D68"/>
      </a:tcTxStyle>
      <a:tcStyle>
        <a:tcBdr>
          <a:left>
            <a:ln w="12700" cap="flat">
              <a:solidFill>
                <a:srgbClr val="4F5D68"/>
              </a:solidFill>
              <a:prstDash val="solid"/>
              <a:round/>
            </a:ln>
          </a:left>
          <a:right>
            <a:ln w="12700" cap="flat">
              <a:solidFill>
                <a:srgbClr val="4F5D68"/>
              </a:solidFill>
              <a:prstDash val="solid"/>
              <a:round/>
            </a:ln>
          </a:right>
          <a:top>
            <a:ln w="12700" cap="flat">
              <a:solidFill>
                <a:srgbClr val="4F5D68"/>
              </a:solidFill>
              <a:prstDash val="solid"/>
              <a:round/>
            </a:ln>
          </a:top>
          <a:bottom>
            <a:ln w="12700" cap="flat">
              <a:solidFill>
                <a:srgbClr val="4F5D68"/>
              </a:solidFill>
              <a:prstDash val="solid"/>
              <a:round/>
            </a:ln>
          </a:bottom>
          <a:insideH>
            <a:ln w="12700" cap="flat">
              <a:solidFill>
                <a:srgbClr val="4F5D68"/>
              </a:solidFill>
              <a:prstDash val="solid"/>
              <a:round/>
            </a:ln>
          </a:insideH>
          <a:insideV>
            <a:ln w="12700" cap="flat">
              <a:solidFill>
                <a:srgbClr val="4F5D68"/>
              </a:solidFill>
              <a:prstDash val="solid"/>
              <a:round/>
            </a:ln>
          </a:insideV>
        </a:tcBdr>
        <a:fill>
          <a:solidFill>
            <a:srgbClr val="4F5D68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Lato"/>
          <a:ea typeface="Lato"/>
          <a:cs typeface="Lato"/>
        </a:font>
        <a:srgbClr val="4F5D68"/>
      </a:tcTxStyle>
      <a:tcStyle>
        <a:tcBdr>
          <a:left>
            <a:ln w="12700" cap="flat">
              <a:solidFill>
                <a:srgbClr val="4F5D68"/>
              </a:solidFill>
              <a:prstDash val="solid"/>
              <a:round/>
            </a:ln>
          </a:left>
          <a:right>
            <a:ln w="12700" cap="flat">
              <a:solidFill>
                <a:srgbClr val="4F5D68"/>
              </a:solidFill>
              <a:prstDash val="solid"/>
              <a:round/>
            </a:ln>
          </a:right>
          <a:top>
            <a:ln w="12700" cap="flat">
              <a:solidFill>
                <a:srgbClr val="4F5D68"/>
              </a:solidFill>
              <a:prstDash val="solid"/>
              <a:round/>
            </a:ln>
          </a:top>
          <a:bottom>
            <a:ln w="12700" cap="flat">
              <a:solidFill>
                <a:srgbClr val="4F5D68"/>
              </a:solidFill>
              <a:prstDash val="solid"/>
              <a:round/>
            </a:ln>
          </a:bottom>
          <a:insideH>
            <a:ln w="12700" cap="flat">
              <a:solidFill>
                <a:srgbClr val="4F5D68"/>
              </a:solidFill>
              <a:prstDash val="solid"/>
              <a:round/>
            </a:ln>
          </a:insideH>
          <a:insideV>
            <a:ln w="12700" cap="flat">
              <a:solidFill>
                <a:srgbClr val="4F5D68"/>
              </a:solidFill>
              <a:prstDash val="solid"/>
              <a:round/>
            </a:ln>
          </a:insideV>
        </a:tcBdr>
        <a:fill>
          <a:solidFill>
            <a:srgbClr val="4F5D68">
              <a:alpha val="20000"/>
            </a:srgbClr>
          </a:solidFill>
        </a:fill>
      </a:tcStyle>
    </a:firstCol>
    <a:lastRow>
      <a:tcTxStyle b="on" i="off">
        <a:font>
          <a:latin typeface="Lato"/>
          <a:ea typeface="Lato"/>
          <a:cs typeface="Lato"/>
        </a:font>
        <a:srgbClr val="4F5D68"/>
      </a:tcTxStyle>
      <a:tcStyle>
        <a:tcBdr>
          <a:left>
            <a:ln w="12700" cap="flat">
              <a:solidFill>
                <a:srgbClr val="4F5D68"/>
              </a:solidFill>
              <a:prstDash val="solid"/>
              <a:round/>
            </a:ln>
          </a:left>
          <a:right>
            <a:ln w="12700" cap="flat">
              <a:solidFill>
                <a:srgbClr val="4F5D68"/>
              </a:solidFill>
              <a:prstDash val="solid"/>
              <a:round/>
            </a:ln>
          </a:right>
          <a:top>
            <a:ln w="50800" cap="flat">
              <a:solidFill>
                <a:srgbClr val="4F5D68"/>
              </a:solidFill>
              <a:prstDash val="solid"/>
              <a:round/>
            </a:ln>
          </a:top>
          <a:bottom>
            <a:ln w="12700" cap="flat">
              <a:solidFill>
                <a:srgbClr val="4F5D68"/>
              </a:solidFill>
              <a:prstDash val="solid"/>
              <a:round/>
            </a:ln>
          </a:bottom>
          <a:insideH>
            <a:ln w="12700" cap="flat">
              <a:solidFill>
                <a:srgbClr val="4F5D68"/>
              </a:solidFill>
              <a:prstDash val="solid"/>
              <a:round/>
            </a:ln>
          </a:insideH>
          <a:insideV>
            <a:ln w="12700" cap="flat">
              <a:solidFill>
                <a:srgbClr val="4F5D68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Lato"/>
          <a:ea typeface="Lato"/>
          <a:cs typeface="Lato"/>
        </a:font>
        <a:srgbClr val="4F5D68"/>
      </a:tcTxStyle>
      <a:tcStyle>
        <a:tcBdr>
          <a:left>
            <a:ln w="12700" cap="flat">
              <a:solidFill>
                <a:srgbClr val="4F5D68"/>
              </a:solidFill>
              <a:prstDash val="solid"/>
              <a:round/>
            </a:ln>
          </a:left>
          <a:right>
            <a:ln w="12700" cap="flat">
              <a:solidFill>
                <a:srgbClr val="4F5D68"/>
              </a:solidFill>
              <a:prstDash val="solid"/>
              <a:round/>
            </a:ln>
          </a:right>
          <a:top>
            <a:ln w="12700" cap="flat">
              <a:solidFill>
                <a:srgbClr val="4F5D68"/>
              </a:solidFill>
              <a:prstDash val="solid"/>
              <a:round/>
            </a:ln>
          </a:top>
          <a:bottom>
            <a:ln w="25400" cap="flat">
              <a:solidFill>
                <a:srgbClr val="4F5D68"/>
              </a:solidFill>
              <a:prstDash val="solid"/>
              <a:round/>
            </a:ln>
          </a:bottom>
          <a:insideH>
            <a:ln w="12700" cap="flat">
              <a:solidFill>
                <a:srgbClr val="4F5D68"/>
              </a:solidFill>
              <a:prstDash val="solid"/>
              <a:round/>
            </a:ln>
          </a:insideH>
          <a:insideV>
            <a:ln w="12700" cap="flat">
              <a:solidFill>
                <a:srgbClr val="4F5D68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817"/>
  </p:normalViewPr>
  <p:slideViewPr>
    <p:cSldViewPr snapToGrid="0" snapToObjects="1" showGuides="1">
      <p:cViewPr varScale="1">
        <p:scale>
          <a:sx n="75" d="100"/>
          <a:sy n="75" d="100"/>
        </p:scale>
        <p:origin x="96" y="29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103400-61E8-4489-8138-4EFA6D299C9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3FF4096-448F-496E-96F1-D38B44F86B91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MX" sz="1200">
              <a:latin typeface="Calibri" panose="020F0502020204030204" pitchFamily="34" charset="0"/>
            </a:rPr>
            <a:t>I</a:t>
          </a:r>
          <a:r>
            <a:rPr lang="es-MX" sz="1200" baseline="0">
              <a:latin typeface="Calibri" panose="020F0502020204030204" pitchFamily="34" charset="0"/>
            </a:rPr>
            <a:t> </a:t>
          </a:r>
          <a:r>
            <a:rPr lang="es-MX" sz="1200">
              <a:latin typeface="Calibri" panose="020F0502020204030204" pitchFamily="34" charset="0"/>
            </a:rPr>
            <a:t> Políticas públicas</a:t>
          </a:r>
        </a:p>
      </dgm:t>
    </dgm:pt>
    <dgm:pt modelId="{1F65BB08-A544-4AE5-9F13-1906B9915F19}" type="parTrans" cxnId="{88054BC8-9610-4E36-A719-C48BFA0A78FA}">
      <dgm:prSet/>
      <dgm:spPr/>
      <dgm:t>
        <a:bodyPr/>
        <a:lstStyle/>
        <a:p>
          <a:endParaRPr lang="es-MX" sz="1200">
            <a:latin typeface="Calibri" panose="020F0502020204030204" pitchFamily="34" charset="0"/>
          </a:endParaRPr>
        </a:p>
      </dgm:t>
    </dgm:pt>
    <dgm:pt modelId="{7A73EACF-52B7-4421-888F-03743F8BD9E7}" type="sibTrans" cxnId="{88054BC8-9610-4E36-A719-C48BFA0A78FA}">
      <dgm:prSet/>
      <dgm:spPr/>
      <dgm:t>
        <a:bodyPr/>
        <a:lstStyle/>
        <a:p>
          <a:endParaRPr lang="es-MX" sz="1200">
            <a:latin typeface="Calibri" panose="020F0502020204030204" pitchFamily="34" charset="0"/>
          </a:endParaRPr>
        </a:p>
      </dgm:t>
    </dgm:pt>
    <dgm:pt modelId="{8CEB2375-88C4-45A1-BBF7-5A1308C22B95}">
      <dgm:prSet phldrT="[Texto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Ciencia, tecnolog</a:t>
          </a:r>
          <a:r>
            <a:rPr lang="es-ES" sz="1200" dirty="0" err="1" smtClean="0">
              <a:latin typeface="Calibri" panose="020F0502020204030204" pitchFamily="34" charset="0"/>
            </a:rPr>
            <a:t>ía</a:t>
          </a:r>
          <a:r>
            <a:rPr lang="es-ES" sz="1200" dirty="0" smtClean="0">
              <a:latin typeface="Calibri" panose="020F0502020204030204" pitchFamily="34" charset="0"/>
            </a:rPr>
            <a:t> e innovación como ejes rectores de las políticas públicas nacionales y estatales.</a:t>
          </a:r>
          <a:endParaRPr lang="es-MX" sz="1200" dirty="0">
            <a:latin typeface="Calibri" panose="020F0502020204030204" pitchFamily="34" charset="0"/>
          </a:endParaRPr>
        </a:p>
      </dgm:t>
    </dgm:pt>
    <dgm:pt modelId="{1DD3C091-DF6A-4469-AAB2-72639E1AD338}" type="parTrans" cxnId="{F214A46F-B2B0-4457-89BB-A51484052D4C}">
      <dgm:prSet/>
      <dgm:spPr/>
      <dgm:t>
        <a:bodyPr/>
        <a:lstStyle/>
        <a:p>
          <a:endParaRPr lang="es-MX" sz="1200">
            <a:latin typeface="Calibri" panose="020F0502020204030204" pitchFamily="34" charset="0"/>
          </a:endParaRPr>
        </a:p>
      </dgm:t>
    </dgm:pt>
    <dgm:pt modelId="{22A74A38-7BAE-4CC4-9EE6-CFD859646ABF}" type="sibTrans" cxnId="{F214A46F-B2B0-4457-89BB-A51484052D4C}">
      <dgm:prSet/>
      <dgm:spPr/>
      <dgm:t>
        <a:bodyPr/>
        <a:lstStyle/>
        <a:p>
          <a:endParaRPr lang="es-MX" sz="1200">
            <a:latin typeface="Calibri" panose="020F0502020204030204" pitchFamily="34" charset="0"/>
          </a:endParaRPr>
        </a:p>
      </dgm:t>
    </dgm:pt>
    <dgm:pt modelId="{FCBC20DD-E595-4D1A-887C-9388D0B9623C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MX" sz="1200" dirty="0">
              <a:latin typeface="Calibri" panose="020F0502020204030204" pitchFamily="34" charset="0"/>
            </a:rPr>
            <a:t>II</a:t>
          </a:r>
          <a:r>
            <a:rPr lang="es-MX" sz="1200" baseline="0" dirty="0">
              <a:latin typeface="Calibri" panose="020F0502020204030204" pitchFamily="34" charset="0"/>
            </a:rPr>
            <a:t> </a:t>
          </a:r>
          <a:r>
            <a:rPr lang="es-MX" sz="1200" dirty="0">
              <a:latin typeface="Calibri" panose="020F0502020204030204" pitchFamily="34" charset="0"/>
            </a:rPr>
            <a:t> Inversión</a:t>
          </a:r>
        </a:p>
      </dgm:t>
    </dgm:pt>
    <dgm:pt modelId="{BD06BA35-BB6C-490C-8B9A-2F7344C41A0A}" type="parTrans" cxnId="{9279AF2D-7771-46ED-BC11-C62FE392C25E}">
      <dgm:prSet/>
      <dgm:spPr/>
      <dgm:t>
        <a:bodyPr/>
        <a:lstStyle/>
        <a:p>
          <a:endParaRPr lang="es-MX" sz="1200">
            <a:latin typeface="Calibri" panose="020F0502020204030204" pitchFamily="34" charset="0"/>
          </a:endParaRPr>
        </a:p>
      </dgm:t>
    </dgm:pt>
    <dgm:pt modelId="{21BCF306-A81B-4EB5-9F3F-E06DFB8FD6D1}" type="sibTrans" cxnId="{9279AF2D-7771-46ED-BC11-C62FE392C25E}">
      <dgm:prSet/>
      <dgm:spPr/>
      <dgm:t>
        <a:bodyPr/>
        <a:lstStyle/>
        <a:p>
          <a:endParaRPr lang="es-MX" sz="1200">
            <a:latin typeface="Calibri" panose="020F0502020204030204" pitchFamily="34" charset="0"/>
          </a:endParaRPr>
        </a:p>
      </dgm:t>
    </dgm:pt>
    <dgm:pt modelId="{937FAEF6-D31E-479F-8A53-92E4FEFCDB60}">
      <dgm:prSet phldrT="[Texto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Inversi</a:t>
          </a:r>
          <a:r>
            <a:rPr lang="es-ES" sz="1200" dirty="0" err="1" smtClean="0">
              <a:latin typeface="Calibri" panose="020F0502020204030204" pitchFamily="34" charset="0"/>
            </a:rPr>
            <a:t>ón</a:t>
          </a:r>
          <a:r>
            <a:rPr lang="es-ES" sz="1200" dirty="0" smtClean="0">
              <a:latin typeface="Calibri" panose="020F0502020204030204" pitchFamily="34" charset="0"/>
            </a:rPr>
            <a:t> pública y privada en investigación, desarrollo e innovación que generen una economía basada en el conocimiento para el desarrollo sustentable y sostenible.</a:t>
          </a:r>
          <a:endParaRPr lang="es-MX" sz="1200" dirty="0">
            <a:latin typeface="Calibri" panose="020F0502020204030204" pitchFamily="34" charset="0"/>
          </a:endParaRPr>
        </a:p>
      </dgm:t>
    </dgm:pt>
    <dgm:pt modelId="{71EDDC9D-90ED-4C24-8ACF-673F3CAF17E1}" type="parTrans" cxnId="{284739C4-2211-46E3-898D-9BD38AB80F52}">
      <dgm:prSet/>
      <dgm:spPr/>
      <dgm:t>
        <a:bodyPr/>
        <a:lstStyle/>
        <a:p>
          <a:endParaRPr lang="es-MX" sz="1200">
            <a:latin typeface="Calibri" panose="020F0502020204030204" pitchFamily="34" charset="0"/>
          </a:endParaRPr>
        </a:p>
      </dgm:t>
    </dgm:pt>
    <dgm:pt modelId="{349FB86C-63FC-4279-8C84-D85846FF011F}" type="sibTrans" cxnId="{284739C4-2211-46E3-898D-9BD38AB80F52}">
      <dgm:prSet/>
      <dgm:spPr/>
      <dgm:t>
        <a:bodyPr/>
        <a:lstStyle/>
        <a:p>
          <a:endParaRPr lang="es-MX" sz="1200">
            <a:latin typeface="Calibri" panose="020F0502020204030204" pitchFamily="34" charset="0"/>
          </a:endParaRPr>
        </a:p>
      </dgm:t>
    </dgm:pt>
    <dgm:pt modelId="{2CFEB138-3431-4177-A37C-6EBB57C62745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MX" sz="1200">
              <a:latin typeface="Calibri" panose="020F0502020204030204" pitchFamily="34" charset="0"/>
            </a:rPr>
            <a:t>III</a:t>
          </a:r>
          <a:r>
            <a:rPr lang="es-MX" sz="1200" baseline="0">
              <a:latin typeface="Calibri" panose="020F0502020204030204" pitchFamily="34" charset="0"/>
            </a:rPr>
            <a:t> E</a:t>
          </a:r>
          <a:r>
            <a:rPr lang="es-MX" sz="1200">
              <a:latin typeface="Calibri" panose="020F0502020204030204" pitchFamily="34" charset="0"/>
            </a:rPr>
            <a:t>ducación</a:t>
          </a:r>
        </a:p>
      </dgm:t>
    </dgm:pt>
    <dgm:pt modelId="{F2475A76-E30B-4965-B290-65C7DCD3F9FA}" type="parTrans" cxnId="{DCD5CD67-650A-4789-81CC-7D966AD98189}">
      <dgm:prSet/>
      <dgm:spPr/>
      <dgm:t>
        <a:bodyPr/>
        <a:lstStyle/>
        <a:p>
          <a:endParaRPr lang="es-MX" sz="1200">
            <a:latin typeface="Calibri" panose="020F0502020204030204" pitchFamily="34" charset="0"/>
          </a:endParaRPr>
        </a:p>
      </dgm:t>
    </dgm:pt>
    <dgm:pt modelId="{E5FF412F-5F2C-4FB8-8673-DEABF51EF79D}" type="sibTrans" cxnId="{DCD5CD67-650A-4789-81CC-7D966AD98189}">
      <dgm:prSet/>
      <dgm:spPr/>
      <dgm:t>
        <a:bodyPr/>
        <a:lstStyle/>
        <a:p>
          <a:endParaRPr lang="es-MX" sz="1200">
            <a:latin typeface="Calibri" panose="020F0502020204030204" pitchFamily="34" charset="0"/>
          </a:endParaRPr>
        </a:p>
      </dgm:t>
    </dgm:pt>
    <dgm:pt modelId="{578D4BBD-51AE-4244-B22F-C5161AB40FA0}">
      <dgm:prSet phldrT="[Texto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Apropiaci</a:t>
          </a:r>
          <a:r>
            <a:rPr lang="es-ES" sz="1200" dirty="0" err="1" smtClean="0">
              <a:latin typeface="Calibri" panose="020F0502020204030204" pitchFamily="34" charset="0"/>
            </a:rPr>
            <a:t>ón</a:t>
          </a:r>
          <a:r>
            <a:rPr lang="es-ES" sz="1200" dirty="0" smtClean="0">
              <a:latin typeface="Calibri" panose="020F0502020204030204" pitchFamily="34" charset="0"/>
            </a:rPr>
            <a:t> social de la ciencia y la cultura científica como base de una sociedad del conocimiento.</a:t>
          </a:r>
          <a:endParaRPr lang="es-MX" sz="1200" dirty="0">
            <a:latin typeface="Calibri" panose="020F0502020204030204" pitchFamily="34" charset="0"/>
          </a:endParaRPr>
        </a:p>
      </dgm:t>
    </dgm:pt>
    <dgm:pt modelId="{CF922AB3-441F-4CF9-BBC3-6213B7DFDAE4}" type="parTrans" cxnId="{5C21A98F-336D-4FD4-941B-B01EC28ECD98}">
      <dgm:prSet/>
      <dgm:spPr/>
      <dgm:t>
        <a:bodyPr/>
        <a:lstStyle/>
        <a:p>
          <a:endParaRPr lang="es-MX" sz="1200">
            <a:latin typeface="Calibri" panose="020F0502020204030204" pitchFamily="34" charset="0"/>
          </a:endParaRPr>
        </a:p>
      </dgm:t>
    </dgm:pt>
    <dgm:pt modelId="{44B078FC-8ABF-4C66-8CBB-EF41488CF38F}" type="sibTrans" cxnId="{5C21A98F-336D-4FD4-941B-B01EC28ECD98}">
      <dgm:prSet/>
      <dgm:spPr/>
      <dgm:t>
        <a:bodyPr/>
        <a:lstStyle/>
        <a:p>
          <a:endParaRPr lang="es-MX" sz="1200">
            <a:latin typeface="Calibri" panose="020F0502020204030204" pitchFamily="34" charset="0"/>
          </a:endParaRPr>
        </a:p>
      </dgm:t>
    </dgm:pt>
    <dgm:pt modelId="{08AF251A-AB60-401E-8602-026731C33F6B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MX" sz="1200">
              <a:latin typeface="Calibri" panose="020F0502020204030204" pitchFamily="34" charset="0"/>
            </a:rPr>
            <a:t>IV</a:t>
          </a:r>
          <a:r>
            <a:rPr lang="es-MX" sz="1200" baseline="0">
              <a:latin typeface="Calibri" panose="020F0502020204030204" pitchFamily="34" charset="0"/>
            </a:rPr>
            <a:t> </a:t>
          </a:r>
          <a:r>
            <a:rPr lang="es-MX" sz="1200">
              <a:latin typeface="Calibri" panose="020F0502020204030204" pitchFamily="34" charset="0"/>
            </a:rPr>
            <a:t> Sociedad</a:t>
          </a:r>
        </a:p>
      </dgm:t>
    </dgm:pt>
    <dgm:pt modelId="{0830D5DF-CB42-4D51-AC39-5AA712AB762D}" type="parTrans" cxnId="{58D8DEDB-1CB0-4FCF-96D9-42643CD9C06A}">
      <dgm:prSet/>
      <dgm:spPr/>
      <dgm:t>
        <a:bodyPr/>
        <a:lstStyle/>
        <a:p>
          <a:endParaRPr lang="es-MX" sz="1200">
            <a:latin typeface="Calibri" panose="020F0502020204030204" pitchFamily="34" charset="0"/>
          </a:endParaRPr>
        </a:p>
      </dgm:t>
    </dgm:pt>
    <dgm:pt modelId="{B3191170-46F5-42A1-A8D2-E4E120CA9030}" type="sibTrans" cxnId="{58D8DEDB-1CB0-4FCF-96D9-42643CD9C06A}">
      <dgm:prSet/>
      <dgm:spPr/>
      <dgm:t>
        <a:bodyPr/>
        <a:lstStyle/>
        <a:p>
          <a:endParaRPr lang="es-MX" sz="1200">
            <a:latin typeface="Calibri" panose="020F0502020204030204" pitchFamily="34" charset="0"/>
          </a:endParaRPr>
        </a:p>
      </dgm:t>
    </dgm:pt>
    <dgm:pt modelId="{DC6C6B70-F26C-4D78-AA7B-844A196AD7F2}">
      <dgm:prSet phldrT="[Texto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Educaci</a:t>
          </a:r>
          <a:r>
            <a:rPr lang="es-ES" sz="1200" dirty="0" err="1" smtClean="0">
              <a:latin typeface="Calibri" panose="020F0502020204030204" pitchFamily="34" charset="0"/>
            </a:rPr>
            <a:t>ón</a:t>
          </a:r>
          <a:r>
            <a:rPr lang="es-ES" sz="1200" dirty="0" smtClean="0">
              <a:latin typeface="Calibri" panose="020F0502020204030204" pitchFamily="34" charset="0"/>
            </a:rPr>
            <a:t> para la vida a través de un conocimiento abierto, incluyente y asequible, con una visión al servicio del desarrollo económico y social, a través de la ciencia, la tecnología y la innovación.</a:t>
          </a:r>
          <a:endParaRPr lang="es-MX" sz="1200" dirty="0">
            <a:latin typeface="Calibri" panose="020F0502020204030204" pitchFamily="34" charset="0"/>
          </a:endParaRPr>
        </a:p>
      </dgm:t>
    </dgm:pt>
    <dgm:pt modelId="{11DFAFBC-5AF7-4216-829F-360B8C8343F0}" type="parTrans" cxnId="{ED1AC042-5A89-4F87-AFC1-B5F0A78666A9}">
      <dgm:prSet/>
      <dgm:spPr/>
      <dgm:t>
        <a:bodyPr/>
        <a:lstStyle/>
        <a:p>
          <a:endParaRPr lang="es-MX" sz="1200">
            <a:latin typeface="Calibri" panose="020F0502020204030204" pitchFamily="34" charset="0"/>
          </a:endParaRPr>
        </a:p>
      </dgm:t>
    </dgm:pt>
    <dgm:pt modelId="{E5FA6487-8502-4454-A2E1-935911244A76}" type="sibTrans" cxnId="{ED1AC042-5A89-4F87-AFC1-B5F0A78666A9}">
      <dgm:prSet/>
      <dgm:spPr/>
      <dgm:t>
        <a:bodyPr/>
        <a:lstStyle/>
        <a:p>
          <a:endParaRPr lang="es-MX" sz="1200">
            <a:latin typeface="Calibri" panose="020F0502020204030204" pitchFamily="34" charset="0"/>
          </a:endParaRPr>
        </a:p>
      </dgm:t>
    </dgm:pt>
    <dgm:pt modelId="{08B41E57-FB60-4B38-BDEA-C42613A187FF}" type="pres">
      <dgm:prSet presAssocID="{F8103400-61E8-4489-8138-4EFA6D299C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571EBB1-A745-4163-B1DA-8A3B60A0BFC5}" type="pres">
      <dgm:prSet presAssocID="{A3FF4096-448F-496E-96F1-D38B44F86B91}" presName="linNode" presStyleCnt="0"/>
      <dgm:spPr/>
    </dgm:pt>
    <dgm:pt modelId="{165C2F52-80BA-4BDA-ADD1-6071150D92ED}" type="pres">
      <dgm:prSet presAssocID="{A3FF4096-448F-496E-96F1-D38B44F86B9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8ADEE9-82A8-48AD-9E51-D747960769E2}" type="pres">
      <dgm:prSet presAssocID="{A3FF4096-448F-496E-96F1-D38B44F86B9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73BE553-6A48-4D85-BD8D-BB64DA3462F2}" type="pres">
      <dgm:prSet presAssocID="{7A73EACF-52B7-4421-888F-03743F8BD9E7}" presName="sp" presStyleCnt="0"/>
      <dgm:spPr/>
    </dgm:pt>
    <dgm:pt modelId="{83014A13-D4AD-48EA-BC05-CAD6965F3F65}" type="pres">
      <dgm:prSet presAssocID="{FCBC20DD-E595-4D1A-887C-9388D0B9623C}" presName="linNode" presStyleCnt="0"/>
      <dgm:spPr/>
    </dgm:pt>
    <dgm:pt modelId="{499138EB-E88D-42DA-80F4-BA232CC7F67D}" type="pres">
      <dgm:prSet presAssocID="{FCBC20DD-E595-4D1A-887C-9388D0B9623C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1FDB19-3B2C-4554-B055-9706D53919F4}" type="pres">
      <dgm:prSet presAssocID="{FCBC20DD-E595-4D1A-887C-9388D0B9623C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5FDB002-0E3D-4372-85E4-6537A2857538}" type="pres">
      <dgm:prSet presAssocID="{21BCF306-A81B-4EB5-9F3F-E06DFB8FD6D1}" presName="sp" presStyleCnt="0"/>
      <dgm:spPr/>
    </dgm:pt>
    <dgm:pt modelId="{4BFA2BFE-5A45-4D8D-A52D-5B184AFA47A1}" type="pres">
      <dgm:prSet presAssocID="{2CFEB138-3431-4177-A37C-6EBB57C62745}" presName="linNode" presStyleCnt="0"/>
      <dgm:spPr/>
    </dgm:pt>
    <dgm:pt modelId="{18FBA0B4-B771-4A1E-A850-9AC81C37F978}" type="pres">
      <dgm:prSet presAssocID="{2CFEB138-3431-4177-A37C-6EBB57C62745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6C8A5F5-52B3-452B-96C2-2B82CB127606}" type="pres">
      <dgm:prSet presAssocID="{2CFEB138-3431-4177-A37C-6EBB57C62745}" presName="descendantText" presStyleLbl="alignAccFollowNode1" presStyleIdx="2" presStyleCnt="4" custScaleY="13997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6A5C15-AF65-476C-A3A3-6849786AD3F1}" type="pres">
      <dgm:prSet presAssocID="{E5FF412F-5F2C-4FB8-8673-DEABF51EF79D}" presName="sp" presStyleCnt="0"/>
      <dgm:spPr/>
    </dgm:pt>
    <dgm:pt modelId="{7DEE0728-170F-4B77-ACE9-D73E1FE01AD9}" type="pres">
      <dgm:prSet presAssocID="{08AF251A-AB60-401E-8602-026731C33F6B}" presName="linNode" presStyleCnt="0"/>
      <dgm:spPr/>
    </dgm:pt>
    <dgm:pt modelId="{E7BB21C7-5279-4B69-AC2E-D89260B2F5CF}" type="pres">
      <dgm:prSet presAssocID="{08AF251A-AB60-401E-8602-026731C33F6B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BC380EB-8F96-4AD7-BC71-289AAF950985}" type="pres">
      <dgm:prSet presAssocID="{08AF251A-AB60-401E-8602-026731C33F6B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279AF2D-7771-46ED-BC11-C62FE392C25E}" srcId="{F8103400-61E8-4489-8138-4EFA6D299C98}" destId="{FCBC20DD-E595-4D1A-887C-9388D0B9623C}" srcOrd="1" destOrd="0" parTransId="{BD06BA35-BB6C-490C-8B9A-2F7344C41A0A}" sibTransId="{21BCF306-A81B-4EB5-9F3F-E06DFB8FD6D1}"/>
    <dgm:cxn modelId="{D0A2A58E-DB29-F64E-8999-49F21D7FDDEF}" type="presOf" srcId="{937FAEF6-D31E-479F-8A53-92E4FEFCDB60}" destId="{811FDB19-3B2C-4554-B055-9706D53919F4}" srcOrd="0" destOrd="0" presId="urn:microsoft.com/office/officeart/2005/8/layout/vList5"/>
    <dgm:cxn modelId="{284739C4-2211-46E3-898D-9BD38AB80F52}" srcId="{FCBC20DD-E595-4D1A-887C-9388D0B9623C}" destId="{937FAEF6-D31E-479F-8A53-92E4FEFCDB60}" srcOrd="0" destOrd="0" parTransId="{71EDDC9D-90ED-4C24-8ACF-673F3CAF17E1}" sibTransId="{349FB86C-63FC-4279-8C84-D85846FF011F}"/>
    <dgm:cxn modelId="{10B199FE-8542-4948-999E-B0AE4149711A}" type="presOf" srcId="{8CEB2375-88C4-45A1-BBF7-5A1308C22B95}" destId="{F08ADEE9-82A8-48AD-9E51-D747960769E2}" srcOrd="0" destOrd="0" presId="urn:microsoft.com/office/officeart/2005/8/layout/vList5"/>
    <dgm:cxn modelId="{7E6E96C0-3AAC-CC4F-950C-617C4BA328A1}" type="presOf" srcId="{F8103400-61E8-4489-8138-4EFA6D299C98}" destId="{08B41E57-FB60-4B38-BDEA-C42613A187FF}" srcOrd="0" destOrd="0" presId="urn:microsoft.com/office/officeart/2005/8/layout/vList5"/>
    <dgm:cxn modelId="{A0C4A0B7-389F-4B4C-BB90-C38226EFD905}" type="presOf" srcId="{FCBC20DD-E595-4D1A-887C-9388D0B9623C}" destId="{499138EB-E88D-42DA-80F4-BA232CC7F67D}" srcOrd="0" destOrd="0" presId="urn:microsoft.com/office/officeart/2005/8/layout/vList5"/>
    <dgm:cxn modelId="{88054BC8-9610-4E36-A719-C48BFA0A78FA}" srcId="{F8103400-61E8-4489-8138-4EFA6D299C98}" destId="{A3FF4096-448F-496E-96F1-D38B44F86B91}" srcOrd="0" destOrd="0" parTransId="{1F65BB08-A544-4AE5-9F13-1906B9915F19}" sibTransId="{7A73EACF-52B7-4421-888F-03743F8BD9E7}"/>
    <dgm:cxn modelId="{4EBF8B6E-735A-B840-AB4E-3895E21E7A0F}" type="presOf" srcId="{2CFEB138-3431-4177-A37C-6EBB57C62745}" destId="{18FBA0B4-B771-4A1E-A850-9AC81C37F978}" srcOrd="0" destOrd="0" presId="urn:microsoft.com/office/officeart/2005/8/layout/vList5"/>
    <dgm:cxn modelId="{A38A6293-6B67-684C-BE8A-890C151E7C69}" type="presOf" srcId="{08AF251A-AB60-401E-8602-026731C33F6B}" destId="{E7BB21C7-5279-4B69-AC2E-D89260B2F5CF}" srcOrd="0" destOrd="0" presId="urn:microsoft.com/office/officeart/2005/8/layout/vList5"/>
    <dgm:cxn modelId="{5C21A98F-336D-4FD4-941B-B01EC28ECD98}" srcId="{08AF251A-AB60-401E-8602-026731C33F6B}" destId="{578D4BBD-51AE-4244-B22F-C5161AB40FA0}" srcOrd="0" destOrd="0" parTransId="{CF922AB3-441F-4CF9-BBC3-6213B7DFDAE4}" sibTransId="{44B078FC-8ABF-4C66-8CBB-EF41488CF38F}"/>
    <dgm:cxn modelId="{58D8DEDB-1CB0-4FCF-96D9-42643CD9C06A}" srcId="{F8103400-61E8-4489-8138-4EFA6D299C98}" destId="{08AF251A-AB60-401E-8602-026731C33F6B}" srcOrd="3" destOrd="0" parTransId="{0830D5DF-CB42-4D51-AC39-5AA712AB762D}" sibTransId="{B3191170-46F5-42A1-A8D2-E4E120CA9030}"/>
    <dgm:cxn modelId="{F7E127BC-D44E-1140-BB5F-31FA303FC836}" type="presOf" srcId="{578D4BBD-51AE-4244-B22F-C5161AB40FA0}" destId="{DBC380EB-8F96-4AD7-BC71-289AAF950985}" srcOrd="0" destOrd="0" presId="urn:microsoft.com/office/officeart/2005/8/layout/vList5"/>
    <dgm:cxn modelId="{85213E0C-4C62-1C4E-B471-E961C4B6EE93}" type="presOf" srcId="{A3FF4096-448F-496E-96F1-D38B44F86B91}" destId="{165C2F52-80BA-4BDA-ADD1-6071150D92ED}" srcOrd="0" destOrd="0" presId="urn:microsoft.com/office/officeart/2005/8/layout/vList5"/>
    <dgm:cxn modelId="{DCD5CD67-650A-4789-81CC-7D966AD98189}" srcId="{F8103400-61E8-4489-8138-4EFA6D299C98}" destId="{2CFEB138-3431-4177-A37C-6EBB57C62745}" srcOrd="2" destOrd="0" parTransId="{F2475A76-E30B-4965-B290-65C7DCD3F9FA}" sibTransId="{E5FF412F-5F2C-4FB8-8673-DEABF51EF79D}"/>
    <dgm:cxn modelId="{F214A46F-B2B0-4457-89BB-A51484052D4C}" srcId="{A3FF4096-448F-496E-96F1-D38B44F86B91}" destId="{8CEB2375-88C4-45A1-BBF7-5A1308C22B95}" srcOrd="0" destOrd="0" parTransId="{1DD3C091-DF6A-4469-AAB2-72639E1AD338}" sibTransId="{22A74A38-7BAE-4CC4-9EE6-CFD859646ABF}"/>
    <dgm:cxn modelId="{175B378B-4B16-1449-B5F6-5FFEF7A194A4}" type="presOf" srcId="{DC6C6B70-F26C-4D78-AA7B-844A196AD7F2}" destId="{E6C8A5F5-52B3-452B-96C2-2B82CB127606}" srcOrd="0" destOrd="0" presId="urn:microsoft.com/office/officeart/2005/8/layout/vList5"/>
    <dgm:cxn modelId="{ED1AC042-5A89-4F87-AFC1-B5F0A78666A9}" srcId="{2CFEB138-3431-4177-A37C-6EBB57C62745}" destId="{DC6C6B70-F26C-4D78-AA7B-844A196AD7F2}" srcOrd="0" destOrd="0" parTransId="{11DFAFBC-5AF7-4216-829F-360B8C8343F0}" sibTransId="{E5FA6487-8502-4454-A2E1-935911244A76}"/>
    <dgm:cxn modelId="{466508CB-FEF1-C446-B534-99BE05E3F1FC}" type="presParOf" srcId="{08B41E57-FB60-4B38-BDEA-C42613A187FF}" destId="{B571EBB1-A745-4163-B1DA-8A3B60A0BFC5}" srcOrd="0" destOrd="0" presId="urn:microsoft.com/office/officeart/2005/8/layout/vList5"/>
    <dgm:cxn modelId="{FD1E902A-CA60-F54C-A5D3-DE99E165C74C}" type="presParOf" srcId="{B571EBB1-A745-4163-B1DA-8A3B60A0BFC5}" destId="{165C2F52-80BA-4BDA-ADD1-6071150D92ED}" srcOrd="0" destOrd="0" presId="urn:microsoft.com/office/officeart/2005/8/layout/vList5"/>
    <dgm:cxn modelId="{0DD038AB-CF4A-6445-AFF2-812D0979E91A}" type="presParOf" srcId="{B571EBB1-A745-4163-B1DA-8A3B60A0BFC5}" destId="{F08ADEE9-82A8-48AD-9E51-D747960769E2}" srcOrd="1" destOrd="0" presId="urn:microsoft.com/office/officeart/2005/8/layout/vList5"/>
    <dgm:cxn modelId="{FB276140-490C-DD45-98FB-928727CDB80E}" type="presParOf" srcId="{08B41E57-FB60-4B38-BDEA-C42613A187FF}" destId="{573BE553-6A48-4D85-BD8D-BB64DA3462F2}" srcOrd="1" destOrd="0" presId="urn:microsoft.com/office/officeart/2005/8/layout/vList5"/>
    <dgm:cxn modelId="{E965966E-E7DF-A545-B36B-EE73993E63B5}" type="presParOf" srcId="{08B41E57-FB60-4B38-BDEA-C42613A187FF}" destId="{83014A13-D4AD-48EA-BC05-CAD6965F3F65}" srcOrd="2" destOrd="0" presId="urn:microsoft.com/office/officeart/2005/8/layout/vList5"/>
    <dgm:cxn modelId="{2D757029-5E5F-1749-AA1F-7AB26AA0208C}" type="presParOf" srcId="{83014A13-D4AD-48EA-BC05-CAD6965F3F65}" destId="{499138EB-E88D-42DA-80F4-BA232CC7F67D}" srcOrd="0" destOrd="0" presId="urn:microsoft.com/office/officeart/2005/8/layout/vList5"/>
    <dgm:cxn modelId="{B48526D9-6760-D74C-9EBE-1084E5D60A7B}" type="presParOf" srcId="{83014A13-D4AD-48EA-BC05-CAD6965F3F65}" destId="{811FDB19-3B2C-4554-B055-9706D53919F4}" srcOrd="1" destOrd="0" presId="urn:microsoft.com/office/officeart/2005/8/layout/vList5"/>
    <dgm:cxn modelId="{16D5E2D3-E435-5B4D-AAA1-6E9E742F765F}" type="presParOf" srcId="{08B41E57-FB60-4B38-BDEA-C42613A187FF}" destId="{E5FDB002-0E3D-4372-85E4-6537A2857538}" srcOrd="3" destOrd="0" presId="urn:microsoft.com/office/officeart/2005/8/layout/vList5"/>
    <dgm:cxn modelId="{2F21A22F-F2B6-BA4B-BE52-1C35FBCA3A2E}" type="presParOf" srcId="{08B41E57-FB60-4B38-BDEA-C42613A187FF}" destId="{4BFA2BFE-5A45-4D8D-A52D-5B184AFA47A1}" srcOrd="4" destOrd="0" presId="urn:microsoft.com/office/officeart/2005/8/layout/vList5"/>
    <dgm:cxn modelId="{8542747A-7E3F-7A43-9743-6FC7BF2DAB8C}" type="presParOf" srcId="{4BFA2BFE-5A45-4D8D-A52D-5B184AFA47A1}" destId="{18FBA0B4-B771-4A1E-A850-9AC81C37F978}" srcOrd="0" destOrd="0" presId="urn:microsoft.com/office/officeart/2005/8/layout/vList5"/>
    <dgm:cxn modelId="{0B3F2425-2852-3C44-879F-9A832467860B}" type="presParOf" srcId="{4BFA2BFE-5A45-4D8D-A52D-5B184AFA47A1}" destId="{E6C8A5F5-52B3-452B-96C2-2B82CB127606}" srcOrd="1" destOrd="0" presId="urn:microsoft.com/office/officeart/2005/8/layout/vList5"/>
    <dgm:cxn modelId="{CF47B25F-F82B-0948-8879-C6737DFEE270}" type="presParOf" srcId="{08B41E57-FB60-4B38-BDEA-C42613A187FF}" destId="{CF6A5C15-AF65-476C-A3A3-6849786AD3F1}" srcOrd="5" destOrd="0" presId="urn:microsoft.com/office/officeart/2005/8/layout/vList5"/>
    <dgm:cxn modelId="{3A9ADD69-0C21-8A47-92A5-87FEFECDA917}" type="presParOf" srcId="{08B41E57-FB60-4B38-BDEA-C42613A187FF}" destId="{7DEE0728-170F-4B77-ACE9-D73E1FE01AD9}" srcOrd="6" destOrd="0" presId="urn:microsoft.com/office/officeart/2005/8/layout/vList5"/>
    <dgm:cxn modelId="{BA181A10-9EF0-8C40-A2A5-35F5FC5C465C}" type="presParOf" srcId="{7DEE0728-170F-4B77-ACE9-D73E1FE01AD9}" destId="{E7BB21C7-5279-4B69-AC2E-D89260B2F5CF}" srcOrd="0" destOrd="0" presId="urn:microsoft.com/office/officeart/2005/8/layout/vList5"/>
    <dgm:cxn modelId="{1633B84E-889A-DF4C-A813-0F1B3C93C3F9}" type="presParOf" srcId="{7DEE0728-170F-4B77-ACE9-D73E1FE01AD9}" destId="{DBC380EB-8F96-4AD7-BC71-289AAF95098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ADEE9-82A8-48AD-9E51-D747960769E2}">
      <dsp:nvSpPr>
        <dsp:cNvPr id="0" name=""/>
        <dsp:cNvSpPr/>
      </dsp:nvSpPr>
      <dsp:spPr>
        <a:xfrm rot="5400000">
          <a:off x="3691322" y="-1490440"/>
          <a:ext cx="631563" cy="3771392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>
              <a:latin typeface="Calibri" panose="020F0502020204030204" pitchFamily="34" charset="0"/>
            </a:rPr>
            <a:t>Ciencia, tecnolog</a:t>
          </a:r>
          <a:r>
            <a:rPr lang="es-ES" sz="1200" kern="1200" dirty="0" err="1" smtClean="0">
              <a:latin typeface="Calibri" panose="020F0502020204030204" pitchFamily="34" charset="0"/>
            </a:rPr>
            <a:t>ía</a:t>
          </a:r>
          <a:r>
            <a:rPr lang="es-ES" sz="1200" kern="1200" dirty="0" smtClean="0">
              <a:latin typeface="Calibri" panose="020F0502020204030204" pitchFamily="34" charset="0"/>
            </a:rPr>
            <a:t> e innovación como ejes rectores de las políticas públicas nacionales y estatales.</a:t>
          </a:r>
          <a:endParaRPr lang="es-MX" sz="1200" kern="1200" dirty="0">
            <a:latin typeface="Calibri" panose="020F0502020204030204" pitchFamily="34" charset="0"/>
          </a:endParaRPr>
        </a:p>
      </dsp:txBody>
      <dsp:txXfrm rot="-5400000">
        <a:off x="2121408" y="110304"/>
        <a:ext cx="3740562" cy="569903"/>
      </dsp:txXfrm>
    </dsp:sp>
    <dsp:sp modelId="{165C2F52-80BA-4BDA-ADD1-6071150D92ED}">
      <dsp:nvSpPr>
        <dsp:cNvPr id="0" name=""/>
        <dsp:cNvSpPr/>
      </dsp:nvSpPr>
      <dsp:spPr>
        <a:xfrm>
          <a:off x="0" y="528"/>
          <a:ext cx="2121408" cy="789453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>
              <a:latin typeface="Calibri" panose="020F0502020204030204" pitchFamily="34" charset="0"/>
            </a:rPr>
            <a:t>I</a:t>
          </a:r>
          <a:r>
            <a:rPr lang="es-MX" sz="1200" kern="1200" baseline="0">
              <a:latin typeface="Calibri" panose="020F0502020204030204" pitchFamily="34" charset="0"/>
            </a:rPr>
            <a:t> </a:t>
          </a:r>
          <a:r>
            <a:rPr lang="es-MX" sz="1200" kern="1200">
              <a:latin typeface="Calibri" panose="020F0502020204030204" pitchFamily="34" charset="0"/>
            </a:rPr>
            <a:t> Políticas públicas</a:t>
          </a:r>
        </a:p>
      </dsp:txBody>
      <dsp:txXfrm>
        <a:off x="38538" y="39066"/>
        <a:ext cx="2044332" cy="712377"/>
      </dsp:txXfrm>
    </dsp:sp>
    <dsp:sp modelId="{811FDB19-3B2C-4554-B055-9706D53919F4}">
      <dsp:nvSpPr>
        <dsp:cNvPr id="0" name=""/>
        <dsp:cNvSpPr/>
      </dsp:nvSpPr>
      <dsp:spPr>
        <a:xfrm rot="5400000">
          <a:off x="3691322" y="-661513"/>
          <a:ext cx="631563" cy="3771392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>
              <a:latin typeface="Calibri" panose="020F0502020204030204" pitchFamily="34" charset="0"/>
            </a:rPr>
            <a:t>Inversi</a:t>
          </a:r>
          <a:r>
            <a:rPr lang="es-ES" sz="1200" kern="1200" dirty="0" err="1" smtClean="0">
              <a:latin typeface="Calibri" panose="020F0502020204030204" pitchFamily="34" charset="0"/>
            </a:rPr>
            <a:t>ón</a:t>
          </a:r>
          <a:r>
            <a:rPr lang="es-ES" sz="1200" kern="1200" dirty="0" smtClean="0">
              <a:latin typeface="Calibri" panose="020F0502020204030204" pitchFamily="34" charset="0"/>
            </a:rPr>
            <a:t> pública y privada en investigación, desarrollo e innovación que generen una economía basada en el conocimiento para el desarrollo sustentable y sostenible.</a:t>
          </a:r>
          <a:endParaRPr lang="es-MX" sz="1200" kern="1200" dirty="0">
            <a:latin typeface="Calibri" panose="020F0502020204030204" pitchFamily="34" charset="0"/>
          </a:endParaRPr>
        </a:p>
      </dsp:txBody>
      <dsp:txXfrm rot="-5400000">
        <a:off x="2121408" y="939231"/>
        <a:ext cx="3740562" cy="569903"/>
      </dsp:txXfrm>
    </dsp:sp>
    <dsp:sp modelId="{499138EB-E88D-42DA-80F4-BA232CC7F67D}">
      <dsp:nvSpPr>
        <dsp:cNvPr id="0" name=""/>
        <dsp:cNvSpPr/>
      </dsp:nvSpPr>
      <dsp:spPr>
        <a:xfrm>
          <a:off x="0" y="829455"/>
          <a:ext cx="2121408" cy="78945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Calibri" panose="020F0502020204030204" pitchFamily="34" charset="0"/>
            </a:rPr>
            <a:t>II</a:t>
          </a:r>
          <a:r>
            <a:rPr lang="es-MX" sz="1200" kern="1200" baseline="0" dirty="0">
              <a:latin typeface="Calibri" panose="020F0502020204030204" pitchFamily="34" charset="0"/>
            </a:rPr>
            <a:t> </a:t>
          </a:r>
          <a:r>
            <a:rPr lang="es-MX" sz="1200" kern="1200" dirty="0">
              <a:latin typeface="Calibri" panose="020F0502020204030204" pitchFamily="34" charset="0"/>
            </a:rPr>
            <a:t> Inversión</a:t>
          </a:r>
        </a:p>
      </dsp:txBody>
      <dsp:txXfrm>
        <a:off x="38538" y="867993"/>
        <a:ext cx="2044332" cy="712377"/>
      </dsp:txXfrm>
    </dsp:sp>
    <dsp:sp modelId="{E6C8A5F5-52B3-452B-96C2-2B82CB127606}">
      <dsp:nvSpPr>
        <dsp:cNvPr id="0" name=""/>
        <dsp:cNvSpPr/>
      </dsp:nvSpPr>
      <dsp:spPr>
        <a:xfrm rot="5400000">
          <a:off x="3561185" y="216533"/>
          <a:ext cx="884011" cy="3767708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>
              <a:latin typeface="Calibri" panose="020F0502020204030204" pitchFamily="34" charset="0"/>
            </a:rPr>
            <a:t>Educaci</a:t>
          </a:r>
          <a:r>
            <a:rPr lang="es-ES" sz="1200" kern="1200" dirty="0" err="1" smtClean="0">
              <a:latin typeface="Calibri" panose="020F0502020204030204" pitchFamily="34" charset="0"/>
            </a:rPr>
            <a:t>ón</a:t>
          </a:r>
          <a:r>
            <a:rPr lang="es-ES" sz="1200" kern="1200" dirty="0" smtClean="0">
              <a:latin typeface="Calibri" panose="020F0502020204030204" pitchFamily="34" charset="0"/>
            </a:rPr>
            <a:t> para la vida a través de un conocimiento abierto, incluyente y asequible, con una visión al servicio del desarrollo económico y social, a través de la ciencia, la tecnología y la innovación.</a:t>
          </a:r>
          <a:endParaRPr lang="es-MX" sz="1200" kern="1200" dirty="0">
            <a:latin typeface="Calibri" panose="020F0502020204030204" pitchFamily="34" charset="0"/>
          </a:endParaRPr>
        </a:p>
      </dsp:txBody>
      <dsp:txXfrm rot="-5400000">
        <a:off x="2119337" y="1701535"/>
        <a:ext cx="3724554" cy="797703"/>
      </dsp:txXfrm>
    </dsp:sp>
    <dsp:sp modelId="{18FBA0B4-B771-4A1E-A850-9AC81C37F978}">
      <dsp:nvSpPr>
        <dsp:cNvPr id="0" name=""/>
        <dsp:cNvSpPr/>
      </dsp:nvSpPr>
      <dsp:spPr>
        <a:xfrm>
          <a:off x="0" y="1705660"/>
          <a:ext cx="2119336" cy="789453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>
              <a:latin typeface="Calibri" panose="020F0502020204030204" pitchFamily="34" charset="0"/>
            </a:rPr>
            <a:t>III</a:t>
          </a:r>
          <a:r>
            <a:rPr lang="es-MX" sz="1200" kern="1200" baseline="0">
              <a:latin typeface="Calibri" panose="020F0502020204030204" pitchFamily="34" charset="0"/>
            </a:rPr>
            <a:t> E</a:t>
          </a:r>
          <a:r>
            <a:rPr lang="es-MX" sz="1200" kern="1200">
              <a:latin typeface="Calibri" panose="020F0502020204030204" pitchFamily="34" charset="0"/>
            </a:rPr>
            <a:t>ducación</a:t>
          </a:r>
        </a:p>
      </dsp:txBody>
      <dsp:txXfrm>
        <a:off x="38538" y="1744198"/>
        <a:ext cx="2042260" cy="712377"/>
      </dsp:txXfrm>
    </dsp:sp>
    <dsp:sp modelId="{DBC380EB-8F96-4AD7-BC71-289AAF950985}">
      <dsp:nvSpPr>
        <dsp:cNvPr id="0" name=""/>
        <dsp:cNvSpPr/>
      </dsp:nvSpPr>
      <dsp:spPr>
        <a:xfrm rot="5400000">
          <a:off x="3691322" y="1090897"/>
          <a:ext cx="631563" cy="3771392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>
              <a:latin typeface="Calibri" panose="020F0502020204030204" pitchFamily="34" charset="0"/>
            </a:rPr>
            <a:t>Apropiaci</a:t>
          </a:r>
          <a:r>
            <a:rPr lang="es-ES" sz="1200" kern="1200" dirty="0" err="1" smtClean="0">
              <a:latin typeface="Calibri" panose="020F0502020204030204" pitchFamily="34" charset="0"/>
            </a:rPr>
            <a:t>ón</a:t>
          </a:r>
          <a:r>
            <a:rPr lang="es-ES" sz="1200" kern="1200" dirty="0" smtClean="0">
              <a:latin typeface="Calibri" panose="020F0502020204030204" pitchFamily="34" charset="0"/>
            </a:rPr>
            <a:t> social de la ciencia y la cultura científica como base de una sociedad del conocimiento.</a:t>
          </a:r>
          <a:endParaRPr lang="es-MX" sz="1200" kern="1200" dirty="0">
            <a:latin typeface="Calibri" panose="020F0502020204030204" pitchFamily="34" charset="0"/>
          </a:endParaRPr>
        </a:p>
      </dsp:txBody>
      <dsp:txXfrm rot="-5400000">
        <a:off x="2121408" y="2691641"/>
        <a:ext cx="3740562" cy="569903"/>
      </dsp:txXfrm>
    </dsp:sp>
    <dsp:sp modelId="{E7BB21C7-5279-4B69-AC2E-D89260B2F5CF}">
      <dsp:nvSpPr>
        <dsp:cNvPr id="0" name=""/>
        <dsp:cNvSpPr/>
      </dsp:nvSpPr>
      <dsp:spPr>
        <a:xfrm>
          <a:off x="0" y="2581866"/>
          <a:ext cx="2121408" cy="78945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>
              <a:latin typeface="Calibri" panose="020F0502020204030204" pitchFamily="34" charset="0"/>
            </a:rPr>
            <a:t>IV</a:t>
          </a:r>
          <a:r>
            <a:rPr lang="es-MX" sz="1200" kern="1200" baseline="0">
              <a:latin typeface="Calibri" panose="020F0502020204030204" pitchFamily="34" charset="0"/>
            </a:rPr>
            <a:t> </a:t>
          </a:r>
          <a:r>
            <a:rPr lang="es-MX" sz="1200" kern="1200">
              <a:latin typeface="Calibri" panose="020F0502020204030204" pitchFamily="34" charset="0"/>
            </a:rPr>
            <a:t> Sociedad</a:t>
          </a:r>
        </a:p>
      </dsp:txBody>
      <dsp:txXfrm>
        <a:off x="38538" y="2620404"/>
        <a:ext cx="2044332" cy="712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6" name="Shape 39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826728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4" name="Shape 40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Please select underneath image placeholder and add image</a:t>
            </a:r>
          </a:p>
        </p:txBody>
      </p:sp>
    </p:spTree>
    <p:extLst>
      <p:ext uri="{BB962C8B-B14F-4D97-AF65-F5344CB8AC3E}">
        <p14:creationId xmlns:p14="http://schemas.microsoft.com/office/powerpoint/2010/main" val="1875494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15003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26688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88466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Shape 81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3" name="Shape 8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Please select underneath image placeholder and add image</a:t>
            </a:r>
          </a:p>
        </p:txBody>
      </p:sp>
    </p:spTree>
    <p:extLst>
      <p:ext uri="{BB962C8B-B14F-4D97-AF65-F5344CB8AC3E}">
        <p14:creationId xmlns:p14="http://schemas.microsoft.com/office/powerpoint/2010/main" val="67028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Pictur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t Mock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idx="13"/>
          </p:nvPr>
        </p:nvSpPr>
        <p:spPr>
          <a:xfrm>
            <a:off x="3382962" y="438150"/>
            <a:ext cx="5532438" cy="366077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t Scre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pic" sz="quarter" idx="13"/>
          </p:nvPr>
        </p:nvSpPr>
        <p:spPr>
          <a:xfrm>
            <a:off x="1219200" y="2311400"/>
            <a:ext cx="3200400" cy="256857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aptop Scre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pic" sz="quarter" idx="13"/>
          </p:nvPr>
        </p:nvSpPr>
        <p:spPr>
          <a:xfrm>
            <a:off x="3182938" y="1476375"/>
            <a:ext cx="2686051" cy="15938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aptop Mock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pic" idx="13"/>
          </p:nvPr>
        </p:nvSpPr>
        <p:spPr>
          <a:xfrm>
            <a:off x="3886200" y="914400"/>
            <a:ext cx="5105400" cy="38671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ne Scre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pic" sz="quarter" idx="13"/>
          </p:nvPr>
        </p:nvSpPr>
        <p:spPr>
          <a:xfrm>
            <a:off x="3798887" y="1822450"/>
            <a:ext cx="1546226" cy="22606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ne mockup lef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pic" sz="half" idx="13"/>
          </p:nvPr>
        </p:nvSpPr>
        <p:spPr>
          <a:xfrm>
            <a:off x="0" y="793750"/>
            <a:ext cx="3581400" cy="43497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ne Mock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pic" idx="13"/>
          </p:nvPr>
        </p:nvSpPr>
        <p:spPr>
          <a:xfrm>
            <a:off x="3886200" y="423862"/>
            <a:ext cx="5257800" cy="471963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Phone Scre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pic" sz="quarter" idx="13"/>
          </p:nvPr>
        </p:nvSpPr>
        <p:spPr>
          <a:xfrm>
            <a:off x="6303962" y="1338262"/>
            <a:ext cx="1601788" cy="25114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pic" sz="quarter" idx="14"/>
          </p:nvPr>
        </p:nvSpPr>
        <p:spPr>
          <a:xfrm>
            <a:off x="5994400" y="3032125"/>
            <a:ext cx="2260600" cy="15176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nitor Mock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pic" sz="half" idx="13"/>
          </p:nvPr>
        </p:nvSpPr>
        <p:spPr>
          <a:xfrm>
            <a:off x="5334000" y="1006475"/>
            <a:ext cx="3810000" cy="333851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nitor Scre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pic" sz="quarter" idx="13"/>
          </p:nvPr>
        </p:nvSpPr>
        <p:spPr>
          <a:xfrm>
            <a:off x="2800350" y="1223962"/>
            <a:ext cx="3543300" cy="20510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p/hal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29527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Image Portfoli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pic" sz="half" idx="13"/>
          </p:nvPr>
        </p:nvSpPr>
        <p:spPr>
          <a:xfrm>
            <a:off x="4686300" y="654050"/>
            <a:ext cx="2514600" cy="398621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pic" sz="half" idx="14"/>
          </p:nvPr>
        </p:nvSpPr>
        <p:spPr>
          <a:xfrm>
            <a:off x="304800" y="569912"/>
            <a:ext cx="2514600" cy="39862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Picture Portfoli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pic" sz="half" idx="13"/>
          </p:nvPr>
        </p:nvSpPr>
        <p:spPr>
          <a:xfrm>
            <a:off x="3348037" y="361950"/>
            <a:ext cx="2586039" cy="36576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pic" sz="quarter" idx="14"/>
          </p:nvPr>
        </p:nvSpPr>
        <p:spPr>
          <a:xfrm>
            <a:off x="5913437" y="487362"/>
            <a:ext cx="1951038" cy="33623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pic" sz="quarter" idx="15"/>
          </p:nvPr>
        </p:nvSpPr>
        <p:spPr>
          <a:xfrm>
            <a:off x="1279525" y="487362"/>
            <a:ext cx="2089150" cy="33623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Picture Portfoli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pic" sz="quarter" idx="13"/>
          </p:nvPr>
        </p:nvSpPr>
        <p:spPr>
          <a:xfrm>
            <a:off x="6748463" y="1504950"/>
            <a:ext cx="1879601" cy="18145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pic" sz="quarter" idx="14"/>
          </p:nvPr>
        </p:nvSpPr>
        <p:spPr>
          <a:xfrm>
            <a:off x="4668837" y="1504950"/>
            <a:ext cx="1882776" cy="18145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pic" sz="quarter" idx="15"/>
          </p:nvPr>
        </p:nvSpPr>
        <p:spPr>
          <a:xfrm>
            <a:off x="2592388" y="1504950"/>
            <a:ext cx="1879601" cy="18145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pic" sz="quarter" idx="16"/>
          </p:nvPr>
        </p:nvSpPr>
        <p:spPr>
          <a:xfrm>
            <a:off x="515937" y="1504950"/>
            <a:ext cx="1879601" cy="18145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 Picture Portfoli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pic" sz="quarter" idx="13"/>
          </p:nvPr>
        </p:nvSpPr>
        <p:spPr>
          <a:xfrm>
            <a:off x="1593850" y="3222625"/>
            <a:ext cx="1557338" cy="81438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pic" sz="quarter" idx="14"/>
          </p:nvPr>
        </p:nvSpPr>
        <p:spPr>
          <a:xfrm>
            <a:off x="1576387" y="590550"/>
            <a:ext cx="1574801" cy="237807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pic" sz="quarter" idx="15"/>
          </p:nvPr>
        </p:nvSpPr>
        <p:spPr>
          <a:xfrm>
            <a:off x="3405187" y="2457450"/>
            <a:ext cx="2309813" cy="157956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7" name="Shape 197"/>
          <p:cNvSpPr>
            <a:spLocks noGrp="1"/>
          </p:cNvSpPr>
          <p:nvPr>
            <p:ph type="pic" sz="quarter" idx="16"/>
          </p:nvPr>
        </p:nvSpPr>
        <p:spPr>
          <a:xfrm>
            <a:off x="3405187" y="590550"/>
            <a:ext cx="2309813" cy="159067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pic" sz="quarter" idx="17"/>
          </p:nvPr>
        </p:nvSpPr>
        <p:spPr>
          <a:xfrm>
            <a:off x="5967412" y="590550"/>
            <a:ext cx="1592263" cy="345916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Picture Portfolio&amp;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822325" y="1670050"/>
            <a:ext cx="1800225" cy="2463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pic" sz="quarter" idx="14"/>
          </p:nvPr>
        </p:nvSpPr>
        <p:spPr>
          <a:xfrm>
            <a:off x="2722563" y="438150"/>
            <a:ext cx="1800226" cy="2463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pic" sz="quarter" idx="15"/>
          </p:nvPr>
        </p:nvSpPr>
        <p:spPr>
          <a:xfrm>
            <a:off x="4621212" y="1670050"/>
            <a:ext cx="1800226" cy="2463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pic" sz="quarter" idx="16"/>
          </p:nvPr>
        </p:nvSpPr>
        <p:spPr>
          <a:xfrm>
            <a:off x="6521450" y="438150"/>
            <a:ext cx="1800225" cy="2463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 Big and 3 small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pic" sz="quarter" idx="13"/>
          </p:nvPr>
        </p:nvSpPr>
        <p:spPr>
          <a:xfrm>
            <a:off x="7335838" y="2840038"/>
            <a:ext cx="1579563" cy="133191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pic" sz="quarter" idx="14"/>
          </p:nvPr>
        </p:nvSpPr>
        <p:spPr>
          <a:xfrm>
            <a:off x="5668962" y="2840038"/>
            <a:ext cx="1581151" cy="133191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pic" sz="quarter" idx="15"/>
          </p:nvPr>
        </p:nvSpPr>
        <p:spPr>
          <a:xfrm>
            <a:off x="4003675" y="2840038"/>
            <a:ext cx="1579563" cy="133191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0" name="Shape 220"/>
          <p:cNvSpPr>
            <a:spLocks noGrp="1"/>
          </p:cNvSpPr>
          <p:nvPr>
            <p:ph type="pic" sz="half" idx="16"/>
          </p:nvPr>
        </p:nvSpPr>
        <p:spPr>
          <a:xfrm>
            <a:off x="430212" y="742950"/>
            <a:ext cx="2971801" cy="41592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1" name="Shape 2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 Picture Left Midde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pic" sz="half" idx="13"/>
          </p:nvPr>
        </p:nvSpPr>
        <p:spPr>
          <a:xfrm>
            <a:off x="228600" y="1119187"/>
            <a:ext cx="3733800" cy="34099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 Picture Center/Bot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pic" sz="quarter" idx="13"/>
          </p:nvPr>
        </p:nvSpPr>
        <p:spPr>
          <a:xfrm>
            <a:off x="3489325" y="1047750"/>
            <a:ext cx="2165350" cy="40957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37" name="Shape 2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 Picture right/bot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/>
          </p:cNvSpPr>
          <p:nvPr>
            <p:ph type="pic" sz="half" idx="13"/>
          </p:nvPr>
        </p:nvSpPr>
        <p:spPr>
          <a:xfrm>
            <a:off x="5059362" y="666750"/>
            <a:ext cx="4084638" cy="44767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5" name="Shape 2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 Picture right/To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pic" sz="half" idx="13"/>
          </p:nvPr>
        </p:nvSpPr>
        <p:spPr>
          <a:xfrm>
            <a:off x="4805362" y="57150"/>
            <a:ext cx="4110038" cy="31718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3" name="Shape 2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right/bot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pic" sz="half" idx="13"/>
          </p:nvPr>
        </p:nvSpPr>
        <p:spPr>
          <a:xfrm>
            <a:off x="6019800" y="742950"/>
            <a:ext cx="3124200" cy="44005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 Picture Right/midde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/>
          </p:cNvSpPr>
          <p:nvPr>
            <p:ph type="pic" sz="half" idx="13"/>
          </p:nvPr>
        </p:nvSpPr>
        <p:spPr>
          <a:xfrm>
            <a:off x="5486400" y="1276350"/>
            <a:ext cx="3576638" cy="29098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1" name="Shape 2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 Picture Left/b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/>
          </p:cNvSpPr>
          <p:nvPr>
            <p:ph type="pic" idx="13"/>
          </p:nvPr>
        </p:nvSpPr>
        <p:spPr>
          <a:xfrm>
            <a:off x="0" y="0"/>
            <a:ext cx="4708525" cy="51435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9" name="Shape 2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 Picture Left/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/>
          </p:cNvSpPr>
          <p:nvPr>
            <p:ph type="pic" sz="half" idx="13"/>
          </p:nvPr>
        </p:nvSpPr>
        <p:spPr>
          <a:xfrm>
            <a:off x="0" y="285750"/>
            <a:ext cx="3733800" cy="48577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7" name="Shape 2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 Picture Left/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/>
          </p:cNvSpPr>
          <p:nvPr>
            <p:ph type="pic" sz="half" idx="13"/>
          </p:nvPr>
        </p:nvSpPr>
        <p:spPr>
          <a:xfrm>
            <a:off x="914400" y="133350"/>
            <a:ext cx="3454400" cy="38862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5" name="Shape 2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 Picture Left 2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/>
          </p:cNvSpPr>
          <p:nvPr>
            <p:ph type="pic" idx="13"/>
          </p:nvPr>
        </p:nvSpPr>
        <p:spPr>
          <a:xfrm>
            <a:off x="0" y="0"/>
            <a:ext cx="4038600" cy="51435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 Picture Left/bottom2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/>
          </p:cNvSpPr>
          <p:nvPr>
            <p:ph type="pic" sz="half" idx="13"/>
          </p:nvPr>
        </p:nvSpPr>
        <p:spPr>
          <a:xfrm>
            <a:off x="76200" y="590550"/>
            <a:ext cx="3505200" cy="45529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1" name="Shape 3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 Long Picture/ lef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/>
          </p:cNvSpPr>
          <p:nvPr>
            <p:ph type="pic" sz="half" idx="13"/>
          </p:nvPr>
        </p:nvSpPr>
        <p:spPr>
          <a:xfrm>
            <a:off x="0" y="1276350"/>
            <a:ext cx="5486400" cy="2590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9" name="Shape 3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Small Picture/midde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/>
          </p:cNvSpPr>
          <p:nvPr>
            <p:ph type="pic" sz="quarter" idx="13"/>
          </p:nvPr>
        </p:nvSpPr>
        <p:spPr>
          <a:xfrm>
            <a:off x="0" y="1200150"/>
            <a:ext cx="3200400" cy="2590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7" name="Shape 317"/>
          <p:cNvSpPr>
            <a:spLocks noGrp="1"/>
          </p:cNvSpPr>
          <p:nvPr>
            <p:ph type="pic" sz="quarter" idx="14"/>
          </p:nvPr>
        </p:nvSpPr>
        <p:spPr>
          <a:xfrm>
            <a:off x="5943600" y="1200150"/>
            <a:ext cx="3200400" cy="2590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8" name="Shape 3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rcle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/>
          </p:cNvSpPr>
          <p:nvPr>
            <p:ph type="pic" idx="13"/>
          </p:nvPr>
        </p:nvSpPr>
        <p:spPr>
          <a:xfrm>
            <a:off x="1917700" y="-68580"/>
            <a:ext cx="5308601" cy="530733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6" name="Shape 3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ne Screen Lef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/>
          </p:cNvSpPr>
          <p:nvPr>
            <p:ph type="pic" sz="quarter" idx="13"/>
          </p:nvPr>
        </p:nvSpPr>
        <p:spPr>
          <a:xfrm>
            <a:off x="369888" y="1158875"/>
            <a:ext cx="1601788" cy="25114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34" name="Shape 334"/>
          <p:cNvSpPr>
            <a:spLocks noGrp="1"/>
          </p:cNvSpPr>
          <p:nvPr>
            <p:ph type="pic" idx="14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35" name="Shape 3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midd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pic" sz="half" idx="13"/>
          </p:nvPr>
        </p:nvSpPr>
        <p:spPr>
          <a:xfrm>
            <a:off x="3138488" y="895350"/>
            <a:ext cx="2867026" cy="42481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 Picture right/middel/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/>
          </p:cNvSpPr>
          <p:nvPr>
            <p:ph type="pic" sz="half" idx="13"/>
          </p:nvPr>
        </p:nvSpPr>
        <p:spPr>
          <a:xfrm>
            <a:off x="5105400" y="1047750"/>
            <a:ext cx="3048000" cy="40957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43" name="Shape 3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 Picture Team memb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/>
          </p:cNvSpPr>
          <p:nvPr>
            <p:ph type="pic" sz="quarter" idx="13"/>
          </p:nvPr>
        </p:nvSpPr>
        <p:spPr>
          <a:xfrm>
            <a:off x="4005262" y="573087"/>
            <a:ext cx="1133477" cy="112712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51" name="Shape 3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Picture team memb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/>
          </p:cNvSpPr>
          <p:nvPr>
            <p:ph type="pic" sz="quarter" idx="13"/>
          </p:nvPr>
        </p:nvSpPr>
        <p:spPr>
          <a:xfrm>
            <a:off x="4068445" y="907731"/>
            <a:ext cx="1006477" cy="10048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59" name="Shape 359"/>
          <p:cNvSpPr>
            <a:spLocks noGrp="1"/>
          </p:cNvSpPr>
          <p:nvPr>
            <p:ph type="pic" sz="quarter" idx="14"/>
          </p:nvPr>
        </p:nvSpPr>
        <p:spPr>
          <a:xfrm>
            <a:off x="4068445" y="2214561"/>
            <a:ext cx="1006477" cy="10048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60" name="Shape 360"/>
          <p:cNvSpPr>
            <a:spLocks noGrp="1"/>
          </p:cNvSpPr>
          <p:nvPr>
            <p:ph type="pic" sz="quarter" idx="15"/>
          </p:nvPr>
        </p:nvSpPr>
        <p:spPr>
          <a:xfrm>
            <a:off x="4068762" y="3521075"/>
            <a:ext cx="1006477" cy="100488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61" name="Shape 3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Picture team memb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/>
          </p:cNvSpPr>
          <p:nvPr>
            <p:ph type="pic" sz="quarter" idx="13"/>
          </p:nvPr>
        </p:nvSpPr>
        <p:spPr>
          <a:xfrm>
            <a:off x="7014377" y="1123950"/>
            <a:ext cx="1371601" cy="13716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69" name="Shape 369"/>
          <p:cNvSpPr>
            <a:spLocks noGrp="1"/>
          </p:cNvSpPr>
          <p:nvPr>
            <p:ph type="pic" sz="quarter" idx="14"/>
          </p:nvPr>
        </p:nvSpPr>
        <p:spPr>
          <a:xfrm>
            <a:off x="4880776" y="1123950"/>
            <a:ext cx="1371601" cy="13716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0" name="Shape 370"/>
          <p:cNvSpPr>
            <a:spLocks noGrp="1"/>
          </p:cNvSpPr>
          <p:nvPr>
            <p:ph type="pic" sz="quarter" idx="15"/>
          </p:nvPr>
        </p:nvSpPr>
        <p:spPr>
          <a:xfrm>
            <a:off x="2747177" y="1123950"/>
            <a:ext cx="1371601" cy="13716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1" name="Shape 371"/>
          <p:cNvSpPr>
            <a:spLocks noGrp="1"/>
          </p:cNvSpPr>
          <p:nvPr>
            <p:ph type="pic" sz="quarter" idx="16"/>
          </p:nvPr>
        </p:nvSpPr>
        <p:spPr>
          <a:xfrm>
            <a:off x="614362" y="1123950"/>
            <a:ext cx="1371601" cy="13716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2" name="Shape 3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 Picture team member Lef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/>
          </p:cNvSpPr>
          <p:nvPr>
            <p:ph type="pic" sz="quarter" idx="13"/>
          </p:nvPr>
        </p:nvSpPr>
        <p:spPr>
          <a:xfrm>
            <a:off x="608012" y="1157287"/>
            <a:ext cx="1611313" cy="160813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80" name="Shape 3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/>
          </p:cNvSpPr>
          <p:nvPr>
            <p:ph type="title"/>
          </p:nvPr>
        </p:nvSpPr>
        <p:spPr>
          <a:xfrm>
            <a:off x="685801" y="1597820"/>
            <a:ext cx="7772401" cy="110252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88" name="Shape 388"/>
          <p:cNvSpPr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959A9F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959A9F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959A9F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959A9F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959A9F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89" name="Shape 389"/>
          <p:cNvSpPr>
            <a:spLocks noGrp="1"/>
          </p:cNvSpPr>
          <p:nvPr>
            <p:ph type="sldNum" sz="quarter" idx="2"/>
          </p:nvPr>
        </p:nvSpPr>
        <p:spPr>
          <a:xfrm>
            <a:off x="6553200" y="4767262"/>
            <a:ext cx="358413" cy="370841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n Stand Midde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pic" sz="half" idx="13"/>
          </p:nvPr>
        </p:nvSpPr>
        <p:spPr>
          <a:xfrm>
            <a:off x="3162300" y="895350"/>
            <a:ext cx="2819400" cy="424656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ne Ble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pic" sz="half" idx="13"/>
          </p:nvPr>
        </p:nvSpPr>
        <p:spPr>
          <a:xfrm>
            <a:off x="4743450" y="514350"/>
            <a:ext cx="3257550" cy="42100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Slide Mock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pic" idx="13"/>
          </p:nvPr>
        </p:nvSpPr>
        <p:spPr>
          <a:xfrm>
            <a:off x="1887538" y="1479550"/>
            <a:ext cx="5368926" cy="36417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Slide Mockup2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pic" idx="13"/>
          </p:nvPr>
        </p:nvSpPr>
        <p:spPr>
          <a:xfrm>
            <a:off x="0" y="1196975"/>
            <a:ext cx="5334000" cy="39465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Slide Mock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pic" idx="13"/>
          </p:nvPr>
        </p:nvSpPr>
        <p:spPr>
          <a:xfrm>
            <a:off x="3551237" y="1428750"/>
            <a:ext cx="5592763" cy="36385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F5D68"/>
          </a:solidFill>
          <a:uFillTx/>
          <a:latin typeface="Bebas Neue"/>
          <a:ea typeface="Bebas Neue"/>
          <a:cs typeface="Bebas Neue"/>
          <a:sym typeface="Bebas Neue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F5D68"/>
          </a:solidFill>
          <a:uFillTx/>
          <a:latin typeface="Bebas Neue"/>
          <a:ea typeface="Bebas Neue"/>
          <a:cs typeface="Bebas Neue"/>
          <a:sym typeface="Bebas Neue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F5D68"/>
          </a:solidFill>
          <a:uFillTx/>
          <a:latin typeface="Bebas Neue"/>
          <a:ea typeface="Bebas Neue"/>
          <a:cs typeface="Bebas Neue"/>
          <a:sym typeface="Bebas Neue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F5D68"/>
          </a:solidFill>
          <a:uFillTx/>
          <a:latin typeface="Bebas Neue"/>
          <a:ea typeface="Bebas Neue"/>
          <a:cs typeface="Bebas Neue"/>
          <a:sym typeface="Bebas Neue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F5D68"/>
          </a:solidFill>
          <a:uFillTx/>
          <a:latin typeface="Bebas Neue"/>
          <a:ea typeface="Bebas Neue"/>
          <a:cs typeface="Bebas Neue"/>
          <a:sym typeface="Bebas Neue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F5D68"/>
          </a:solidFill>
          <a:uFillTx/>
          <a:latin typeface="Bebas Neue"/>
          <a:ea typeface="Bebas Neue"/>
          <a:cs typeface="Bebas Neue"/>
          <a:sym typeface="Bebas Neue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F5D68"/>
          </a:solidFill>
          <a:uFillTx/>
          <a:latin typeface="Bebas Neue"/>
          <a:ea typeface="Bebas Neue"/>
          <a:cs typeface="Bebas Neue"/>
          <a:sym typeface="Bebas Neue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F5D68"/>
          </a:solidFill>
          <a:uFillTx/>
          <a:latin typeface="Bebas Neue"/>
          <a:ea typeface="Bebas Neue"/>
          <a:cs typeface="Bebas Neue"/>
          <a:sym typeface="Bebas Neue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F5D68"/>
          </a:solidFill>
          <a:uFillTx/>
          <a:latin typeface="Bebas Neue"/>
          <a:ea typeface="Bebas Neue"/>
          <a:cs typeface="Bebas Neue"/>
          <a:sym typeface="Bebas Neue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4F5D68"/>
          </a:solidFill>
          <a:uFillTx/>
          <a:latin typeface="Lato"/>
          <a:ea typeface="Lato"/>
          <a:cs typeface="Lato"/>
          <a:sym typeface="Lato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4F5D68"/>
          </a:solidFill>
          <a:uFillTx/>
          <a:latin typeface="Lato"/>
          <a:ea typeface="Lato"/>
          <a:cs typeface="Lato"/>
          <a:sym typeface="Lato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4F5D68"/>
          </a:solidFill>
          <a:uFillTx/>
          <a:latin typeface="Lato"/>
          <a:ea typeface="Lato"/>
          <a:cs typeface="Lato"/>
          <a:sym typeface="Lato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4F5D68"/>
          </a:solidFill>
          <a:uFillTx/>
          <a:latin typeface="Lato"/>
          <a:ea typeface="Lato"/>
          <a:cs typeface="Lato"/>
          <a:sym typeface="Lato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4F5D68"/>
          </a:solidFill>
          <a:uFillTx/>
          <a:latin typeface="Lato"/>
          <a:ea typeface="Lato"/>
          <a:cs typeface="Lato"/>
          <a:sym typeface="Lato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4F5D68"/>
          </a:solidFill>
          <a:uFillTx/>
          <a:latin typeface="Lato"/>
          <a:ea typeface="Lato"/>
          <a:cs typeface="Lato"/>
          <a:sym typeface="Lato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4F5D68"/>
          </a:solidFill>
          <a:uFillTx/>
          <a:latin typeface="Lato"/>
          <a:ea typeface="Lato"/>
          <a:cs typeface="Lato"/>
          <a:sym typeface="Lato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4F5D68"/>
          </a:solidFill>
          <a:uFillTx/>
          <a:latin typeface="Lato"/>
          <a:ea typeface="Lato"/>
          <a:cs typeface="Lato"/>
          <a:sym typeface="Lato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4F5D68"/>
          </a:solidFill>
          <a:uFillTx/>
          <a:latin typeface="Lato"/>
          <a:ea typeface="Lato"/>
          <a:cs typeface="Lato"/>
          <a:sym typeface="Lat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00"/>
          <p:cNvSpPr/>
          <p:nvPr/>
        </p:nvSpPr>
        <p:spPr>
          <a:xfrm>
            <a:off x="-3615" y="3107568"/>
            <a:ext cx="9144000" cy="1"/>
          </a:xfrm>
          <a:prstGeom prst="line">
            <a:avLst/>
          </a:prstGeom>
          <a:ln w="38100">
            <a:solidFill>
              <a:srgbClr val="1C657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8" name="Shape 398"/>
          <p:cNvSpPr/>
          <p:nvPr/>
        </p:nvSpPr>
        <p:spPr>
          <a:xfrm rot="10800000" flipV="1">
            <a:off x="-2" y="3126301"/>
            <a:ext cx="9143999" cy="2017199"/>
          </a:xfrm>
          <a:prstGeom prst="rect">
            <a:avLst/>
          </a:prstGeom>
          <a:solidFill>
            <a:srgbClr val="A21C35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402" name="Group 402"/>
          <p:cNvGrpSpPr/>
          <p:nvPr/>
        </p:nvGrpSpPr>
        <p:grpSpPr>
          <a:xfrm>
            <a:off x="533396" y="3161037"/>
            <a:ext cx="8610604" cy="1982464"/>
            <a:chOff x="0" y="-290822"/>
            <a:chExt cx="8610603" cy="1982462"/>
          </a:xfrm>
        </p:grpSpPr>
        <p:sp>
          <p:nvSpPr>
            <p:cNvPr id="400" name="Shape 400"/>
            <p:cNvSpPr/>
            <p:nvPr/>
          </p:nvSpPr>
          <p:spPr>
            <a:xfrm flipH="1">
              <a:off x="0" y="0"/>
              <a:ext cx="8610603" cy="1691640"/>
            </a:xfrm>
            <a:prstGeom prst="rect">
              <a:avLst/>
            </a:prstGeom>
            <a:solidFill>
              <a:srgbClr val="A21C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0" y="-290822"/>
              <a:ext cx="8610603" cy="19389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171450" indent="-171450" algn="just">
                <a:buFont typeface="Arial" charset="0"/>
                <a:buChar char="•"/>
                <a:defRPr sz="1200">
                  <a:solidFill>
                    <a:srgbClr val="FFFFFF"/>
                  </a:solidFill>
                </a:defRPr>
              </a:pPr>
              <a:r>
                <a:rPr sz="1200" dirty="0" smtClean="0">
                  <a:latin typeface="Calibri" charset="0"/>
                  <a:ea typeface="Calibri" charset="0"/>
                  <a:cs typeface="Calibri" charset="0"/>
                </a:rPr>
                <a:t>F</a:t>
              </a:r>
              <a:r>
                <a:rPr lang="es-ES" sz="1200" dirty="0" err="1" smtClean="0">
                  <a:latin typeface="Calibri" charset="0"/>
                  <a:ea typeface="Calibri" charset="0"/>
                  <a:cs typeface="Calibri" charset="0"/>
                </a:rPr>
                <a:t>icha</a:t>
              </a:r>
              <a:r>
                <a:rPr lang="es-ES" sz="1200" dirty="0" smtClean="0">
                  <a:latin typeface="Calibri" charset="0"/>
                  <a:ea typeface="Calibri" charset="0"/>
                  <a:cs typeface="Calibri" charset="0"/>
                </a:rPr>
                <a:t> Técnica                                            2</a:t>
              </a:r>
              <a:endParaRPr sz="1200" dirty="0">
                <a:latin typeface="Calibri" charset="0"/>
                <a:ea typeface="Calibri" charset="0"/>
                <a:cs typeface="Calibri" charset="0"/>
              </a:endParaRPr>
            </a:p>
            <a:p>
              <a:pPr marL="171450" indent="-171450" algn="just">
                <a:buFont typeface="Arial" charset="0"/>
                <a:buChar char="•"/>
                <a:defRPr sz="1200">
                  <a:solidFill>
                    <a:srgbClr val="FFFFFF"/>
                  </a:solidFill>
                </a:defRPr>
              </a:pPr>
              <a:r>
                <a:rPr lang="es-ES" sz="1200" dirty="0" smtClean="0">
                  <a:latin typeface="Calibri" charset="0"/>
                  <a:ea typeface="Calibri" charset="0"/>
                  <a:cs typeface="Calibri" charset="0"/>
                </a:rPr>
                <a:t>Introducción                                             3</a:t>
              </a:r>
            </a:p>
            <a:p>
              <a:pPr marL="171450" indent="-171450" algn="just">
                <a:buFont typeface="Arial" charset="0"/>
                <a:buChar char="•"/>
                <a:defRPr sz="1200">
                  <a:solidFill>
                    <a:srgbClr val="FFFFFF"/>
                  </a:solidFill>
                </a:defRPr>
              </a:pPr>
              <a:r>
                <a:rPr lang="es-ES" sz="1200" dirty="0" smtClean="0">
                  <a:latin typeface="Calibri" charset="0"/>
                  <a:ea typeface="Calibri" charset="0"/>
                  <a:cs typeface="Calibri" charset="0"/>
                </a:rPr>
                <a:t>Principios Rectores                                  4</a:t>
              </a:r>
            </a:p>
            <a:p>
              <a:pPr marL="171450" indent="-171450" algn="just">
                <a:buFont typeface="Arial" charset="0"/>
                <a:buChar char="•"/>
                <a:defRPr sz="1200">
                  <a:solidFill>
                    <a:srgbClr val="FFFFFF"/>
                  </a:solidFill>
                </a:defRPr>
              </a:pPr>
              <a:r>
                <a:rPr lang="es-ES" sz="1200" dirty="0" smtClean="0">
                  <a:latin typeface="Calibri" charset="0"/>
                  <a:ea typeface="Calibri" charset="0"/>
                  <a:cs typeface="Calibri" charset="0"/>
                </a:rPr>
                <a:t>Contexto                                                    5</a:t>
              </a:r>
              <a:endParaRPr sz="1200" dirty="0">
                <a:latin typeface="Calibri" charset="0"/>
                <a:ea typeface="Calibri" charset="0"/>
                <a:cs typeface="Calibri" charset="0"/>
              </a:endParaRPr>
            </a:p>
            <a:p>
              <a:pPr marL="171450" indent="-171450" algn="just">
                <a:buFont typeface="Arial" charset="0"/>
                <a:buChar char="•"/>
                <a:defRPr sz="1200">
                  <a:solidFill>
                    <a:srgbClr val="FFFFFF"/>
                  </a:solidFill>
                </a:defRPr>
              </a:pPr>
              <a:r>
                <a:rPr sz="1200" dirty="0" smtClean="0">
                  <a:latin typeface="Calibri" charset="0"/>
                  <a:ea typeface="Calibri" charset="0"/>
                  <a:cs typeface="Calibri" charset="0"/>
                </a:rPr>
                <a:t>A</a:t>
              </a:r>
              <a:r>
                <a:rPr lang="es-ES" sz="1200" dirty="0" err="1" smtClean="0">
                  <a:latin typeface="Calibri" charset="0"/>
                  <a:ea typeface="Calibri" charset="0"/>
                  <a:cs typeface="Calibri" charset="0"/>
                </a:rPr>
                <a:t>genda</a:t>
              </a:r>
              <a:r>
                <a:rPr lang="es-ES" sz="1200" dirty="0" smtClean="0">
                  <a:latin typeface="Calibri" charset="0"/>
                  <a:ea typeface="Calibri" charset="0"/>
                  <a:cs typeface="Calibri" charset="0"/>
                </a:rPr>
                <a:t> Temática                                     6</a:t>
              </a:r>
              <a:endParaRPr sz="1200" dirty="0">
                <a:latin typeface="Calibri" charset="0"/>
                <a:ea typeface="Calibri" charset="0"/>
                <a:cs typeface="Calibri" charset="0"/>
              </a:endParaRPr>
            </a:p>
            <a:p>
              <a:pPr marL="171450" indent="-171450" algn="just">
                <a:buFont typeface="Arial" charset="0"/>
                <a:buChar char="•"/>
                <a:defRPr sz="1200">
                  <a:solidFill>
                    <a:srgbClr val="FFFFFF"/>
                  </a:solidFill>
                </a:defRPr>
              </a:pPr>
              <a:r>
                <a:rPr sz="1200" dirty="0" smtClean="0">
                  <a:latin typeface="Calibri" charset="0"/>
                  <a:ea typeface="Calibri" charset="0"/>
                  <a:cs typeface="Calibri" charset="0"/>
                </a:rPr>
                <a:t>A</a:t>
              </a:r>
              <a:r>
                <a:rPr lang="es-ES" sz="1200" dirty="0" err="1" smtClean="0">
                  <a:latin typeface="Calibri" charset="0"/>
                  <a:ea typeface="Calibri" charset="0"/>
                  <a:cs typeface="Calibri" charset="0"/>
                </a:rPr>
                <a:t>genda</a:t>
              </a:r>
              <a:r>
                <a:rPr lang="es-ES" sz="1200" dirty="0" smtClean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s-ES" sz="1200" dirty="0">
                  <a:latin typeface="Calibri" charset="0"/>
                  <a:ea typeface="Calibri" charset="0"/>
                  <a:cs typeface="Calibri" charset="0"/>
                </a:rPr>
                <a:t>T</a:t>
              </a:r>
              <a:r>
                <a:rPr lang="es-ES" sz="1200" dirty="0" smtClean="0">
                  <a:latin typeface="Calibri" charset="0"/>
                  <a:ea typeface="Calibri" charset="0"/>
                  <a:cs typeface="Calibri" charset="0"/>
                </a:rPr>
                <a:t>emática Priorizada                 13</a:t>
              </a:r>
              <a:endParaRPr sz="1200" dirty="0">
                <a:latin typeface="Calibri" charset="0"/>
                <a:ea typeface="Calibri" charset="0"/>
                <a:cs typeface="Calibri" charset="0"/>
              </a:endParaRPr>
            </a:p>
            <a:p>
              <a:pPr marL="171450" indent="-171450" algn="just">
                <a:buFont typeface="Arial" charset="0"/>
                <a:buChar char="•"/>
                <a:defRPr sz="1200">
                  <a:solidFill>
                    <a:srgbClr val="FFFFFF"/>
                  </a:solidFill>
                </a:defRPr>
              </a:pPr>
              <a:r>
                <a:rPr sz="1200" dirty="0" smtClean="0">
                  <a:latin typeface="Calibri" charset="0"/>
                  <a:ea typeface="Calibri" charset="0"/>
                  <a:cs typeface="Calibri" charset="0"/>
                </a:rPr>
                <a:t>M</a:t>
              </a:r>
              <a:r>
                <a:rPr lang="es-ES" sz="1200" dirty="0" err="1" smtClean="0">
                  <a:latin typeface="Calibri" charset="0"/>
                  <a:ea typeface="Calibri" charset="0"/>
                  <a:cs typeface="Calibri" charset="0"/>
                </a:rPr>
                <a:t>ecanismos</a:t>
              </a:r>
              <a:r>
                <a:rPr lang="es-ES" sz="1200" dirty="0" smtClean="0">
                  <a:latin typeface="Calibri" charset="0"/>
                  <a:ea typeface="Calibri" charset="0"/>
                  <a:cs typeface="Calibri" charset="0"/>
                </a:rPr>
                <a:t> de Coordinación</a:t>
              </a:r>
              <a:r>
                <a:rPr sz="1200" dirty="0" smtClean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s-ES" sz="1200" dirty="0" smtClean="0">
                  <a:latin typeface="Calibri" charset="0"/>
                  <a:ea typeface="Calibri" charset="0"/>
                  <a:cs typeface="Calibri" charset="0"/>
                </a:rPr>
                <a:t>             14</a:t>
              </a:r>
              <a:endParaRPr sz="1200" dirty="0">
                <a:latin typeface="Calibri" charset="0"/>
                <a:ea typeface="Calibri" charset="0"/>
                <a:cs typeface="Calibri" charset="0"/>
              </a:endParaRPr>
            </a:p>
            <a:p>
              <a:pPr marL="171450" indent="-171450" algn="just">
                <a:buFont typeface="Arial" charset="0"/>
                <a:buChar char="•"/>
                <a:defRPr sz="1200">
                  <a:solidFill>
                    <a:srgbClr val="FFFFFF"/>
                  </a:solidFill>
                </a:defRPr>
              </a:pPr>
              <a:r>
                <a:rPr sz="1200" dirty="0" smtClean="0">
                  <a:latin typeface="Calibri" charset="0"/>
                  <a:ea typeface="Calibri" charset="0"/>
                  <a:cs typeface="Calibri" charset="0"/>
                </a:rPr>
                <a:t>I</a:t>
              </a:r>
              <a:r>
                <a:rPr lang="es-ES" sz="1200" dirty="0" err="1" smtClean="0">
                  <a:latin typeface="Calibri" charset="0"/>
                  <a:ea typeface="Calibri" charset="0"/>
                  <a:cs typeface="Calibri" charset="0"/>
                </a:rPr>
                <a:t>nstituciones</a:t>
              </a:r>
              <a:r>
                <a:rPr lang="es-ES" sz="1200" dirty="0" smtClean="0">
                  <a:latin typeface="Calibri" charset="0"/>
                  <a:ea typeface="Calibri" charset="0"/>
                  <a:cs typeface="Calibri" charset="0"/>
                </a:rPr>
                <a:t> Coadyuvantes                  15</a:t>
              </a:r>
              <a:endParaRPr sz="1200" dirty="0">
                <a:latin typeface="Calibri" charset="0"/>
                <a:ea typeface="Calibri" charset="0"/>
                <a:cs typeface="Calibri" charset="0"/>
              </a:endParaRPr>
            </a:p>
            <a:p>
              <a:pPr marL="171450" indent="-171450" algn="just">
                <a:buFont typeface="Arial" charset="0"/>
                <a:buChar char="•"/>
                <a:defRPr sz="1200">
                  <a:solidFill>
                    <a:srgbClr val="FFFFFF"/>
                  </a:solidFill>
                </a:defRPr>
              </a:pPr>
              <a:r>
                <a:rPr sz="1200" dirty="0" smtClean="0">
                  <a:latin typeface="Calibri" charset="0"/>
                  <a:ea typeface="Calibri" charset="0"/>
                  <a:cs typeface="Calibri" charset="0"/>
                </a:rPr>
                <a:t>P</a:t>
              </a:r>
              <a:r>
                <a:rPr lang="es-ES" sz="1200" dirty="0" err="1" smtClean="0">
                  <a:latin typeface="Calibri" charset="0"/>
                  <a:ea typeface="Calibri" charset="0"/>
                  <a:cs typeface="Calibri" charset="0"/>
                </a:rPr>
                <a:t>rograma</a:t>
              </a:r>
              <a:r>
                <a:rPr lang="es-ES" sz="1200" dirty="0" smtClean="0">
                  <a:latin typeface="Calibri" charset="0"/>
                  <a:ea typeface="Calibri" charset="0"/>
                  <a:cs typeface="Calibri" charset="0"/>
                </a:rPr>
                <a:t> de Trabajo                             16</a:t>
              </a:r>
              <a:endParaRPr sz="1200" dirty="0">
                <a:latin typeface="Calibri" charset="0"/>
                <a:ea typeface="Calibri" charset="0"/>
                <a:cs typeface="Calibri" charset="0"/>
              </a:endParaRPr>
            </a:p>
            <a:p>
              <a:pPr marL="171450" indent="-171450" algn="just">
                <a:buFont typeface="Arial" charset="0"/>
                <a:buChar char="•"/>
                <a:defRPr sz="1200">
                  <a:solidFill>
                    <a:srgbClr val="FFFFFF"/>
                  </a:solidFill>
                </a:defRPr>
              </a:pPr>
              <a:r>
                <a:rPr sz="1200" dirty="0" smtClean="0">
                  <a:latin typeface="Calibri" charset="0"/>
                  <a:ea typeface="Calibri" charset="0"/>
                  <a:cs typeface="Calibri" charset="0"/>
                </a:rPr>
                <a:t>P</a:t>
              </a:r>
              <a:r>
                <a:rPr lang="es-ES" sz="1200" dirty="0" err="1" smtClean="0">
                  <a:latin typeface="Calibri" charset="0"/>
                  <a:ea typeface="Calibri" charset="0"/>
                  <a:cs typeface="Calibri" charset="0"/>
                </a:rPr>
                <a:t>rograma</a:t>
              </a:r>
              <a:r>
                <a:rPr lang="es-ES" sz="1200" dirty="0" smtClean="0">
                  <a:latin typeface="Calibri" charset="0"/>
                  <a:ea typeface="Calibri" charset="0"/>
                  <a:cs typeface="Calibri" charset="0"/>
                </a:rPr>
                <a:t> de Trabajo Calendarizado   17</a:t>
              </a:r>
              <a:endParaRPr sz="12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399" name="image2.png"/>
          <p:cNvPicPr>
            <a:picLocks noChangeAspect="1"/>
          </p:cNvPicPr>
          <p:nvPr/>
        </p:nvPicPr>
        <p:blipFill rotWithShape="1">
          <a:blip r:embed="rId3">
            <a:extLst/>
          </a:blip>
          <a:srcRect l="-3761" t="-4132" r="-2536" b="-4340"/>
          <a:stretch/>
        </p:blipFill>
        <p:spPr>
          <a:xfrm>
            <a:off x="4797270" y="355096"/>
            <a:ext cx="3955353" cy="3506431"/>
          </a:xfrm>
          <a:prstGeom prst="rect">
            <a:avLst/>
          </a:prstGeom>
          <a:solidFill>
            <a:srgbClr val="FFFFFF"/>
          </a:solidFill>
          <a:ln w="12700">
            <a:solidFill>
              <a:srgbClr val="C00000"/>
            </a:solidFill>
            <a:miter lim="400000"/>
          </a:ln>
        </p:spPr>
      </p:pic>
      <p:grpSp>
        <p:nvGrpSpPr>
          <p:cNvPr id="3" name="Grupo 2"/>
          <p:cNvGrpSpPr/>
          <p:nvPr/>
        </p:nvGrpSpPr>
        <p:grpSpPr>
          <a:xfrm>
            <a:off x="1067068" y="332914"/>
            <a:ext cx="1827884" cy="2570416"/>
            <a:chOff x="2473037" y="509155"/>
            <a:chExt cx="1827884" cy="2570416"/>
          </a:xfrm>
        </p:grpSpPr>
        <p:pic>
          <p:nvPicPr>
            <p:cNvPr id="7" name="officeArt object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4" t="5654" r="10211" b="7562"/>
            <a:stretch>
              <a:fillRect/>
            </a:stretch>
          </p:blipFill>
          <p:spPr>
            <a:xfrm>
              <a:off x="2923260" y="509155"/>
              <a:ext cx="937985" cy="10446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" name="Imagen 7" descr="Captura%20de%20pantalla%202017-04-04%20a%20la(s)%2013.49.31.png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6" t="9883" r="16291" b="27265"/>
            <a:stretch/>
          </p:blipFill>
          <p:spPr bwMode="auto">
            <a:xfrm>
              <a:off x="2473037" y="2481449"/>
              <a:ext cx="1827884" cy="59812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  <a:ext uri="{FAA26D3D-D897-4be2-8F04-BA451C77F1D7}">
                <ma14:placeholderFlag xmlns:ma14="http://schemas.microsoft.com/office/mac/drawingml/2011/main" xmlns=""/>
              </a:ext>
            </a:extLst>
          </p:spPr>
        </p:pic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0907" y="1607303"/>
              <a:ext cx="1790683" cy="64211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500"/>
          <p:cNvSpPr/>
          <p:nvPr/>
        </p:nvSpPr>
        <p:spPr>
          <a:xfrm>
            <a:off x="-3615" y="3217449"/>
            <a:ext cx="9144000" cy="1"/>
          </a:xfrm>
          <a:prstGeom prst="line">
            <a:avLst/>
          </a:prstGeom>
          <a:ln w="38100">
            <a:solidFill>
              <a:srgbClr val="1C657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3" name="Shape 643"/>
          <p:cNvSpPr/>
          <p:nvPr/>
        </p:nvSpPr>
        <p:spPr>
          <a:xfrm flipV="1">
            <a:off x="-1" y="3230122"/>
            <a:ext cx="9144001" cy="1924132"/>
          </a:xfrm>
          <a:prstGeom prst="rect">
            <a:avLst/>
          </a:prstGeom>
          <a:solidFill>
            <a:srgbClr val="A21C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647" name="Group 647"/>
          <p:cNvGrpSpPr/>
          <p:nvPr/>
        </p:nvGrpSpPr>
        <p:grpSpPr>
          <a:xfrm>
            <a:off x="2965786" y="2783975"/>
            <a:ext cx="2743201" cy="1289661"/>
            <a:chOff x="0" y="0"/>
            <a:chExt cx="2743200" cy="1289660"/>
          </a:xfrm>
        </p:grpSpPr>
        <p:sp>
          <p:nvSpPr>
            <p:cNvPr id="644" name="Shape 644"/>
            <p:cNvSpPr/>
            <p:nvPr/>
          </p:nvSpPr>
          <p:spPr>
            <a:xfrm>
              <a:off x="0" y="385248"/>
              <a:ext cx="2743201" cy="904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2414"/>
                    <a:pt x="21600" y="12414"/>
                    <a:pt x="21600" y="12414"/>
                  </a:cubicBezTo>
                  <a:cubicBezTo>
                    <a:pt x="21600" y="17462"/>
                    <a:pt x="16760" y="21600"/>
                    <a:pt x="10800" y="21600"/>
                  </a:cubicBezTo>
                  <a:cubicBezTo>
                    <a:pt x="4840" y="21600"/>
                    <a:pt x="0" y="17462"/>
                    <a:pt x="0" y="124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573" y="3820"/>
                    <a:pt x="10800" y="3820"/>
                  </a:cubicBezTo>
                  <a:cubicBezTo>
                    <a:pt x="14445" y="3820"/>
                    <a:pt x="21600" y="0"/>
                    <a:pt x="21600" y="0"/>
                  </a:cubicBezTo>
                </a:path>
              </a:pathLst>
            </a:custGeom>
            <a:solidFill>
              <a:srgbClr val="007D7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1828433">
                <a:defRPr sz="1300"/>
              </a:pPr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45" name="Shape 645"/>
            <p:cNvSpPr/>
            <p:nvPr/>
          </p:nvSpPr>
          <p:spPr>
            <a:xfrm>
              <a:off x="0" y="0"/>
              <a:ext cx="2743200" cy="770495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1828433">
                <a:defRPr sz="1300"/>
              </a:pPr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46" name="Shape 646"/>
            <p:cNvSpPr/>
            <p:nvPr/>
          </p:nvSpPr>
          <p:spPr>
            <a:xfrm>
              <a:off x="643299" y="327155"/>
              <a:ext cx="1456599" cy="292911"/>
            </a:xfrm>
            <a:prstGeom prst="ellipse">
              <a:avLst/>
            </a:prstGeom>
            <a:solidFill>
              <a:srgbClr val="007D7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1828433">
                <a:defRPr sz="1300"/>
              </a:pPr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651" name="Group 651"/>
          <p:cNvGrpSpPr/>
          <p:nvPr/>
        </p:nvGrpSpPr>
        <p:grpSpPr>
          <a:xfrm>
            <a:off x="3130586" y="2336968"/>
            <a:ext cx="2413601" cy="1134949"/>
            <a:chOff x="0" y="0"/>
            <a:chExt cx="2413599" cy="1134948"/>
          </a:xfrm>
        </p:grpSpPr>
        <p:sp>
          <p:nvSpPr>
            <p:cNvPr id="648" name="Shape 648"/>
            <p:cNvSpPr/>
            <p:nvPr/>
          </p:nvSpPr>
          <p:spPr>
            <a:xfrm>
              <a:off x="-1" y="338771"/>
              <a:ext cx="2413601" cy="79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2414"/>
                    <a:pt x="21600" y="12414"/>
                    <a:pt x="21600" y="12414"/>
                  </a:cubicBezTo>
                  <a:cubicBezTo>
                    <a:pt x="21600" y="17462"/>
                    <a:pt x="16760" y="21600"/>
                    <a:pt x="10800" y="21600"/>
                  </a:cubicBezTo>
                  <a:cubicBezTo>
                    <a:pt x="4840" y="21600"/>
                    <a:pt x="0" y="17462"/>
                    <a:pt x="0" y="124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573" y="3820"/>
                    <a:pt x="10800" y="3820"/>
                  </a:cubicBezTo>
                  <a:cubicBezTo>
                    <a:pt x="14445" y="3820"/>
                    <a:pt x="21600" y="0"/>
                    <a:pt x="21600" y="0"/>
                  </a:cubicBezTo>
                </a:path>
              </a:pathLst>
            </a:custGeom>
            <a:solidFill>
              <a:srgbClr val="6B921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1828433">
                <a:defRPr sz="1300"/>
              </a:pPr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49" name="Shape 649"/>
            <p:cNvSpPr/>
            <p:nvPr/>
          </p:nvSpPr>
          <p:spPr>
            <a:xfrm>
              <a:off x="0" y="-1"/>
              <a:ext cx="2413600" cy="678157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1828433">
                <a:defRPr sz="1300"/>
              </a:pPr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50" name="Shape 650"/>
            <p:cNvSpPr/>
            <p:nvPr/>
          </p:nvSpPr>
          <p:spPr>
            <a:xfrm>
              <a:off x="565638" y="288016"/>
              <a:ext cx="1282323" cy="258055"/>
            </a:xfrm>
            <a:prstGeom prst="ellipse">
              <a:avLst/>
            </a:prstGeom>
            <a:solidFill>
              <a:srgbClr val="6B921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1828433">
                <a:defRPr sz="1300"/>
              </a:pPr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656" name="Group 656"/>
          <p:cNvGrpSpPr/>
          <p:nvPr/>
        </p:nvGrpSpPr>
        <p:grpSpPr>
          <a:xfrm>
            <a:off x="3270008" y="1888125"/>
            <a:ext cx="2134757" cy="1003477"/>
            <a:chOff x="0" y="0"/>
            <a:chExt cx="2134755" cy="1003475"/>
          </a:xfrm>
        </p:grpSpPr>
        <p:grpSp>
          <p:nvGrpSpPr>
            <p:cNvPr id="654" name="Group 654"/>
            <p:cNvGrpSpPr/>
            <p:nvPr/>
          </p:nvGrpSpPr>
          <p:grpSpPr>
            <a:xfrm>
              <a:off x="0" y="-1"/>
              <a:ext cx="2134756" cy="1003477"/>
              <a:chOff x="0" y="0"/>
              <a:chExt cx="2134755" cy="1003475"/>
            </a:xfrm>
          </p:grpSpPr>
          <p:sp>
            <p:nvSpPr>
              <p:cNvPr id="652" name="Shape 652"/>
              <p:cNvSpPr/>
              <p:nvPr/>
            </p:nvSpPr>
            <p:spPr>
              <a:xfrm>
                <a:off x="0" y="299635"/>
                <a:ext cx="2134756" cy="703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12414"/>
                      <a:pt x="21600" y="12414"/>
                      <a:pt x="21600" y="12414"/>
                    </a:cubicBezTo>
                    <a:cubicBezTo>
                      <a:pt x="21600" y="17462"/>
                      <a:pt x="16760" y="21600"/>
                      <a:pt x="10800" y="21600"/>
                    </a:cubicBezTo>
                    <a:cubicBezTo>
                      <a:pt x="4840" y="21600"/>
                      <a:pt x="0" y="17462"/>
                      <a:pt x="0" y="124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573" y="3820"/>
                      <a:pt x="10800" y="3820"/>
                    </a:cubicBezTo>
                    <a:cubicBezTo>
                      <a:pt x="14445" y="3820"/>
                      <a:pt x="21600" y="0"/>
                      <a:pt x="21600" y="0"/>
                    </a:cubicBezTo>
                  </a:path>
                </a:pathLst>
              </a:custGeom>
              <a:solidFill>
                <a:srgbClr val="BF77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defTabSz="1828433">
                  <a:defRPr sz="1300"/>
                </a:pPr>
                <a:endParaRPr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653" name="Shape 653"/>
              <p:cNvSpPr/>
              <p:nvPr/>
            </p:nvSpPr>
            <p:spPr>
              <a:xfrm>
                <a:off x="0" y="-1"/>
                <a:ext cx="2134756" cy="599885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defTabSz="1828433">
                  <a:defRPr sz="1300"/>
                </a:pPr>
                <a:endParaRPr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655" name="Shape 655"/>
            <p:cNvSpPr/>
            <p:nvPr/>
          </p:nvSpPr>
          <p:spPr>
            <a:xfrm>
              <a:off x="500208" y="254383"/>
              <a:ext cx="1134339" cy="228091"/>
            </a:xfrm>
            <a:prstGeom prst="ellipse">
              <a:avLst/>
            </a:prstGeom>
            <a:solidFill>
              <a:srgbClr val="BF77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1828433">
                <a:defRPr sz="1300"/>
              </a:pPr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660" name="Group 660"/>
          <p:cNvGrpSpPr/>
          <p:nvPr/>
        </p:nvGrpSpPr>
        <p:grpSpPr>
          <a:xfrm>
            <a:off x="3424718" y="1551798"/>
            <a:ext cx="1825335" cy="857940"/>
            <a:chOff x="0" y="0"/>
            <a:chExt cx="1825333" cy="857938"/>
          </a:xfrm>
        </p:grpSpPr>
        <p:sp>
          <p:nvSpPr>
            <p:cNvPr id="657" name="Shape 657"/>
            <p:cNvSpPr/>
            <p:nvPr/>
          </p:nvSpPr>
          <p:spPr>
            <a:xfrm>
              <a:off x="-1" y="256220"/>
              <a:ext cx="1825335" cy="601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2414"/>
                    <a:pt x="21600" y="12414"/>
                    <a:pt x="21600" y="12414"/>
                  </a:cubicBezTo>
                  <a:cubicBezTo>
                    <a:pt x="21600" y="17462"/>
                    <a:pt x="16760" y="21600"/>
                    <a:pt x="10800" y="21600"/>
                  </a:cubicBezTo>
                  <a:cubicBezTo>
                    <a:pt x="4840" y="21600"/>
                    <a:pt x="0" y="17462"/>
                    <a:pt x="0" y="124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573" y="3820"/>
                    <a:pt x="10800" y="3820"/>
                  </a:cubicBezTo>
                  <a:cubicBezTo>
                    <a:pt x="14445" y="3820"/>
                    <a:pt x="21600" y="0"/>
                    <a:pt x="21600" y="0"/>
                  </a:cubicBezTo>
                </a:path>
              </a:pathLst>
            </a:custGeom>
            <a:solidFill>
              <a:srgbClr val="B31A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1828433">
                <a:defRPr sz="1300"/>
              </a:pPr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58" name="Shape 658"/>
            <p:cNvSpPr/>
            <p:nvPr/>
          </p:nvSpPr>
          <p:spPr>
            <a:xfrm>
              <a:off x="0" y="0"/>
              <a:ext cx="1825334" cy="512441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1828433">
                <a:defRPr sz="1300"/>
              </a:pPr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59" name="Shape 659"/>
            <p:cNvSpPr/>
            <p:nvPr/>
          </p:nvSpPr>
          <p:spPr>
            <a:xfrm>
              <a:off x="346110" y="139422"/>
              <a:ext cx="1133114" cy="228091"/>
            </a:xfrm>
            <a:prstGeom prst="ellipse">
              <a:avLst/>
            </a:prstGeom>
            <a:solidFill>
              <a:srgbClr val="B31A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1828433">
                <a:defRPr sz="1300"/>
              </a:pPr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663" name="Group 663"/>
          <p:cNvGrpSpPr/>
          <p:nvPr/>
        </p:nvGrpSpPr>
        <p:grpSpPr>
          <a:xfrm>
            <a:off x="5685947" y="1337816"/>
            <a:ext cx="2904333" cy="1323437"/>
            <a:chOff x="184284" y="44216"/>
            <a:chExt cx="2291819" cy="1323436"/>
          </a:xfrm>
        </p:grpSpPr>
        <p:sp>
          <p:nvSpPr>
            <p:cNvPr id="661" name="Shape 661"/>
            <p:cNvSpPr/>
            <p:nvPr/>
          </p:nvSpPr>
          <p:spPr>
            <a:xfrm>
              <a:off x="588879" y="44216"/>
              <a:ext cx="1887224" cy="13234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b="1"/>
              </a:pPr>
              <a:r>
                <a:rPr sz="1600" dirty="0">
                  <a:latin typeface="Calibri" charset="0"/>
                  <a:ea typeface="Calibri" charset="0"/>
                  <a:cs typeface="Calibri" charset="0"/>
                </a:rPr>
                <a:t>Patentes</a:t>
              </a:r>
            </a:p>
            <a:p>
              <a:pPr algn="just">
                <a:defRPr sz="900"/>
              </a:pPr>
              <a:endParaRPr dirty="0">
                <a:latin typeface="Calibri" charset="0"/>
                <a:ea typeface="Calibri" charset="0"/>
                <a:cs typeface="Calibri" charset="0"/>
              </a:endParaRPr>
            </a:p>
            <a:p>
              <a:pPr algn="just">
                <a:defRPr sz="1000"/>
              </a:pPr>
              <a:r>
                <a:rPr sz="1100" dirty="0">
                  <a:latin typeface="Calibri" charset="0"/>
                  <a:ea typeface="Calibri" charset="0"/>
                  <a:cs typeface="Calibri" charset="0"/>
                </a:rPr>
                <a:t>Incidir en el incremento nacional de </a:t>
              </a:r>
              <a:r>
                <a:rPr sz="1100" dirty="0" smtClean="0">
                  <a:latin typeface="Calibri" charset="0"/>
                  <a:ea typeface="Calibri" charset="0"/>
                  <a:cs typeface="Calibri" charset="0"/>
                </a:rPr>
                <a:t>patentes</a:t>
              </a:r>
              <a:r>
                <a:rPr lang="es-ES" sz="1100" dirty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s-ES" sz="1100" dirty="0" smtClean="0">
                  <a:latin typeface="Calibri" charset="0"/>
                  <a:ea typeface="Calibri" charset="0"/>
                  <a:cs typeface="Calibri" charset="0"/>
                </a:rPr>
                <a:t>como indicador del desarrollo de la ciencia y la tecnología en el país, así como la definición de mecanismos para la comercialización de las mismas.</a:t>
              </a:r>
              <a:endParaRPr sz="11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62" name="Shape 662"/>
            <p:cNvSpPr/>
            <p:nvPr/>
          </p:nvSpPr>
          <p:spPr>
            <a:xfrm>
              <a:off x="184284" y="114080"/>
              <a:ext cx="326369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600">
                  <a:solidFill>
                    <a:schemeClr val="accent4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1pPr>
            </a:lstStyle>
            <a:p>
              <a:r>
                <a:rPr>
                  <a:latin typeface="Calibri" charset="0"/>
                  <a:ea typeface="Calibri" charset="0"/>
                  <a:cs typeface="Calibri" charset="0"/>
                </a:rPr>
                <a:t>4</a:t>
              </a:r>
            </a:p>
          </p:txBody>
        </p:sp>
      </p:grpSp>
      <p:grpSp>
        <p:nvGrpSpPr>
          <p:cNvPr id="666" name="Group 666"/>
          <p:cNvGrpSpPr/>
          <p:nvPr/>
        </p:nvGrpSpPr>
        <p:grpSpPr>
          <a:xfrm>
            <a:off x="65495" y="1511505"/>
            <a:ext cx="2942912" cy="1369602"/>
            <a:chOff x="8775" y="0"/>
            <a:chExt cx="2942910" cy="1369601"/>
          </a:xfrm>
        </p:grpSpPr>
        <p:sp>
          <p:nvSpPr>
            <p:cNvPr id="664" name="Shape 664"/>
            <p:cNvSpPr/>
            <p:nvPr/>
          </p:nvSpPr>
          <p:spPr>
            <a:xfrm>
              <a:off x="391890" y="46165"/>
              <a:ext cx="2559795" cy="13234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b="1"/>
              </a:pPr>
              <a:r>
                <a:rPr sz="1600" dirty="0">
                  <a:latin typeface="Calibri" charset="0"/>
                  <a:ea typeface="Calibri" charset="0"/>
                  <a:cs typeface="Calibri" charset="0"/>
                </a:rPr>
                <a:t>Mejores prácticas</a:t>
              </a:r>
              <a:endParaRPr sz="1600" b="0" dirty="0">
                <a:latin typeface="Calibri" charset="0"/>
                <a:ea typeface="Calibri" charset="0"/>
                <a:cs typeface="Calibri" charset="0"/>
              </a:endParaRPr>
            </a:p>
            <a:p>
              <a:pPr>
                <a:defRPr sz="900"/>
              </a:pPr>
              <a:endParaRPr b="0" dirty="0">
                <a:latin typeface="Calibri" charset="0"/>
                <a:ea typeface="Calibri" charset="0"/>
                <a:cs typeface="Calibri" charset="0"/>
              </a:endParaRPr>
            </a:p>
            <a:p>
              <a:pPr algn="just">
                <a:defRPr sz="1000"/>
              </a:pPr>
              <a:r>
                <a:rPr sz="1100" dirty="0">
                  <a:latin typeface="Calibri" charset="0"/>
                  <a:ea typeface="Calibri" charset="0"/>
                  <a:cs typeface="Calibri" charset="0"/>
                </a:rPr>
                <a:t>Generar mecanismos que intensifiquen la trasferencia de conocimientos y mejores prácticas a nivel nacional e internacional para el desarrollo de la </a:t>
              </a:r>
              <a:r>
                <a:rPr lang="es-ES" sz="1100" dirty="0" smtClean="0">
                  <a:latin typeface="Calibri" charset="0"/>
                  <a:ea typeface="Calibri" charset="0"/>
                  <a:cs typeface="Calibri" charset="0"/>
                </a:rPr>
                <a:t>c</a:t>
              </a:r>
              <a:r>
                <a:rPr sz="1100" dirty="0" smtClean="0">
                  <a:latin typeface="Calibri" charset="0"/>
                  <a:ea typeface="Calibri" charset="0"/>
                  <a:cs typeface="Calibri" charset="0"/>
                </a:rPr>
                <a:t>iencia</a:t>
              </a:r>
              <a:r>
                <a:rPr sz="1100" dirty="0">
                  <a:latin typeface="Calibri" charset="0"/>
                  <a:ea typeface="Calibri" charset="0"/>
                  <a:cs typeface="Calibri" charset="0"/>
                </a:rPr>
                <a:t>, tecnología e innovación.</a:t>
              </a:r>
            </a:p>
          </p:txBody>
        </p:sp>
        <p:sp>
          <p:nvSpPr>
            <p:cNvPr id="665" name="Shape 665"/>
            <p:cNvSpPr/>
            <p:nvPr/>
          </p:nvSpPr>
          <p:spPr>
            <a:xfrm>
              <a:off x="8775" y="0"/>
              <a:ext cx="326369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600">
                  <a:solidFill>
                    <a:schemeClr val="accent3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1pPr>
            </a:lstStyle>
            <a:p>
              <a:r>
                <a:rPr>
                  <a:latin typeface="Calibri" charset="0"/>
                  <a:ea typeface="Calibri" charset="0"/>
                  <a:cs typeface="Calibri" charset="0"/>
                </a:rPr>
                <a:t>3</a:t>
              </a:r>
            </a:p>
          </p:txBody>
        </p:sp>
      </p:grpSp>
      <p:grpSp>
        <p:nvGrpSpPr>
          <p:cNvPr id="669" name="Group 669"/>
          <p:cNvGrpSpPr/>
          <p:nvPr/>
        </p:nvGrpSpPr>
        <p:grpSpPr>
          <a:xfrm>
            <a:off x="503617" y="3578999"/>
            <a:ext cx="2529342" cy="1323437"/>
            <a:chOff x="201834" y="46165"/>
            <a:chExt cx="2529341" cy="1323435"/>
          </a:xfrm>
        </p:grpSpPr>
        <p:sp>
          <p:nvSpPr>
            <p:cNvPr id="667" name="Shape 667"/>
            <p:cNvSpPr/>
            <p:nvPr/>
          </p:nvSpPr>
          <p:spPr>
            <a:xfrm>
              <a:off x="619095" y="46165"/>
              <a:ext cx="2112080" cy="13234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b="1">
                  <a:solidFill>
                    <a:srgbClr val="FFFFFF"/>
                  </a:solidFill>
                </a:defRPr>
              </a:pPr>
              <a:r>
                <a:rPr sz="1600" dirty="0">
                  <a:latin typeface="Calibri" charset="0"/>
                  <a:ea typeface="Calibri" charset="0"/>
                  <a:cs typeface="Calibri" charset="0"/>
                </a:rPr>
                <a:t>Infraestructura</a:t>
              </a:r>
            </a:p>
            <a:p>
              <a:pPr>
                <a:defRPr sz="900" b="1">
                  <a:solidFill>
                    <a:srgbClr val="FFFFFF"/>
                  </a:solidFill>
                </a:defRPr>
              </a:pPr>
              <a:endParaRPr dirty="0">
                <a:latin typeface="Calibri" charset="0"/>
                <a:ea typeface="Calibri" charset="0"/>
                <a:cs typeface="Calibri" charset="0"/>
              </a:endParaRPr>
            </a:p>
            <a:p>
              <a:pPr algn="just">
                <a:defRPr sz="1000">
                  <a:solidFill>
                    <a:srgbClr val="FFFFFF"/>
                  </a:solidFill>
                </a:defRPr>
              </a:pPr>
              <a:r>
                <a:rPr sz="1100" dirty="0">
                  <a:latin typeface="Calibri" charset="0"/>
                  <a:ea typeface="Calibri" charset="0"/>
                  <a:cs typeface="Calibri" charset="0"/>
                </a:rPr>
                <a:t>Impulsar la creación de infraestructura que estimule el desarrollo científico y tecnológico para la innovación y generación de valor agregado.</a:t>
              </a:r>
            </a:p>
          </p:txBody>
        </p:sp>
        <p:sp>
          <p:nvSpPr>
            <p:cNvPr id="668" name="Shape 668"/>
            <p:cNvSpPr/>
            <p:nvPr/>
          </p:nvSpPr>
          <p:spPr>
            <a:xfrm>
              <a:off x="201834" y="70203"/>
              <a:ext cx="326369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600">
                  <a:solidFill>
                    <a:schemeClr val="accent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1pPr>
            </a:lstStyle>
            <a:p>
              <a:r>
                <a:rPr>
                  <a:latin typeface="Calibri" charset="0"/>
                  <a:ea typeface="Calibri" charset="0"/>
                  <a:cs typeface="Calibri" charset="0"/>
                </a:rPr>
                <a:t>1</a:t>
              </a:r>
            </a:p>
          </p:txBody>
        </p:sp>
      </p:grpSp>
      <p:grpSp>
        <p:nvGrpSpPr>
          <p:cNvPr id="672" name="Group 672"/>
          <p:cNvGrpSpPr/>
          <p:nvPr/>
        </p:nvGrpSpPr>
        <p:grpSpPr>
          <a:xfrm>
            <a:off x="5936839" y="3169223"/>
            <a:ext cx="2967695" cy="815343"/>
            <a:chOff x="62964" y="554106"/>
            <a:chExt cx="2967693" cy="815341"/>
          </a:xfrm>
        </p:grpSpPr>
        <p:sp>
          <p:nvSpPr>
            <p:cNvPr id="670" name="Shape 670"/>
            <p:cNvSpPr/>
            <p:nvPr/>
          </p:nvSpPr>
          <p:spPr>
            <a:xfrm>
              <a:off x="460953" y="554106"/>
              <a:ext cx="2569704" cy="815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b="1"/>
              </a:pPr>
              <a:r>
                <a:rPr sz="1600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Capital humano </a:t>
              </a:r>
            </a:p>
            <a:p>
              <a:pPr>
                <a:defRPr sz="900" b="1"/>
              </a:pPr>
              <a:endParaRPr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>
                <a:defRPr sz="1200" b="1"/>
              </a:pPr>
              <a:r>
                <a:rPr sz="1100" b="0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Incrementar el número de investigadores reduciendo la brecha de género.</a:t>
              </a:r>
            </a:p>
          </p:txBody>
        </p:sp>
        <p:sp>
          <p:nvSpPr>
            <p:cNvPr id="671" name="Shape 671"/>
            <p:cNvSpPr/>
            <p:nvPr/>
          </p:nvSpPr>
          <p:spPr>
            <a:xfrm>
              <a:off x="62964" y="621706"/>
              <a:ext cx="326369" cy="646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600">
                  <a:solidFill>
                    <a:schemeClr val="accent2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1pPr>
            </a:lstStyle>
            <a:p>
              <a:r>
                <a:rPr dirty="0">
                  <a:latin typeface="Calibri" charset="0"/>
                  <a:ea typeface="Calibri" charset="0"/>
                  <a:cs typeface="Calibri" charset="0"/>
                </a:rPr>
                <a:t>2</a:t>
              </a:r>
            </a:p>
          </p:txBody>
        </p:sp>
      </p:grpSp>
      <p:sp>
        <p:nvSpPr>
          <p:cNvPr id="673" name="Shape 673"/>
          <p:cNvSpPr/>
          <p:nvPr/>
        </p:nvSpPr>
        <p:spPr>
          <a:xfrm>
            <a:off x="2955483" y="100945"/>
            <a:ext cx="324319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rPr sz="2400" dirty="0">
                <a:latin typeface="Calibri" charset="0"/>
                <a:ea typeface="Calibri" charset="0"/>
                <a:cs typeface="Calibri" charset="0"/>
              </a:rPr>
              <a:t>Temática III Educación</a:t>
            </a:r>
          </a:p>
        </p:txBody>
      </p:sp>
      <p:sp>
        <p:nvSpPr>
          <p:cNvPr id="674" name="Shape 674"/>
          <p:cNvSpPr/>
          <p:nvPr/>
        </p:nvSpPr>
        <p:spPr>
          <a:xfrm>
            <a:off x="880533" y="561854"/>
            <a:ext cx="739140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400"/>
            </a:lvl1pPr>
          </a:lstStyle>
          <a:p>
            <a:r>
              <a:rPr lang="es-ES" dirty="0" smtClean="0">
                <a:latin typeface="Calibri" charset="0"/>
                <a:ea typeface="Calibri" charset="0"/>
                <a:cs typeface="Calibri" charset="0"/>
              </a:rPr>
              <a:t>Educación para la vida por medio de un conocimiento abierto, incluyente y asequible, con una visión al servicio del desarrollo económico y social, a través de la ciencia, la tecnología y la innovación.</a:t>
            </a: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8672053" y="4755847"/>
            <a:ext cx="47194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_tradnl" dirty="0" smtClean="0">
                <a:solidFill>
                  <a:schemeClr val="bg1"/>
                </a:solidFill>
                <a:latin typeface="+mn-lt"/>
              </a:rPr>
              <a:t>10</a:t>
            </a:r>
            <a:endParaRPr kumimoji="0" lang="es-ES_tradnl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37" name="image3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63659" y="4237216"/>
            <a:ext cx="2413795" cy="681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4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2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" grpId="3" animBg="1" advAuto="0"/>
      <p:bldP spid="647" grpId="4" animBg="1" advAuto="0"/>
      <p:bldP spid="651" grpId="6" animBg="1" advAuto="0"/>
      <p:bldP spid="656" grpId="8" animBg="1" advAuto="0"/>
      <p:bldP spid="660" grpId="10" animBg="1" advAuto="0"/>
      <p:bldP spid="663" grpId="11" animBg="1" advAuto="0"/>
      <p:bldP spid="666" grpId="9" animBg="1" advAuto="0"/>
      <p:bldP spid="669" grpId="5" animBg="1" advAuto="0"/>
      <p:bldP spid="672" grpId="7" animBg="1" advAuto="0"/>
      <p:bldP spid="673" grpId="1" animBg="1" advAuto="0"/>
      <p:bldP spid="674" grpId="2" animBg="1" advAuto="0"/>
      <p:bldP spid="37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500"/>
          <p:cNvSpPr/>
          <p:nvPr/>
        </p:nvSpPr>
        <p:spPr>
          <a:xfrm>
            <a:off x="-3615" y="3198706"/>
            <a:ext cx="9144000" cy="1"/>
          </a:xfrm>
          <a:prstGeom prst="line">
            <a:avLst/>
          </a:prstGeom>
          <a:ln w="38100">
            <a:solidFill>
              <a:srgbClr val="1C657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7" name="Shape 677"/>
          <p:cNvSpPr/>
          <p:nvPr/>
        </p:nvSpPr>
        <p:spPr>
          <a:xfrm flipV="1">
            <a:off x="-1" y="3219363"/>
            <a:ext cx="9144001" cy="1924132"/>
          </a:xfrm>
          <a:prstGeom prst="rect">
            <a:avLst/>
          </a:prstGeom>
          <a:solidFill>
            <a:srgbClr val="A21C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78" name="Shape 678"/>
          <p:cNvSpPr/>
          <p:nvPr/>
        </p:nvSpPr>
        <p:spPr>
          <a:xfrm>
            <a:off x="0" y="2002908"/>
            <a:ext cx="3341699" cy="1820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8" h="21464" extrusionOk="0">
                <a:moveTo>
                  <a:pt x="21373" y="16278"/>
                </a:moveTo>
                <a:cubicBezTo>
                  <a:pt x="19655" y="12580"/>
                  <a:pt x="19655" y="12580"/>
                  <a:pt x="19655" y="12580"/>
                </a:cubicBezTo>
                <a:cubicBezTo>
                  <a:pt x="19410" y="12061"/>
                  <a:pt x="18994" y="11992"/>
                  <a:pt x="18711" y="12407"/>
                </a:cubicBezTo>
                <a:cubicBezTo>
                  <a:pt x="18428" y="12856"/>
                  <a:pt x="18390" y="13651"/>
                  <a:pt x="18617" y="14170"/>
                </a:cubicBezTo>
                <a:cubicBezTo>
                  <a:pt x="19202" y="15414"/>
                  <a:pt x="19202" y="15414"/>
                  <a:pt x="19202" y="15414"/>
                </a:cubicBezTo>
                <a:cubicBezTo>
                  <a:pt x="15313" y="14930"/>
                  <a:pt x="13934" y="10748"/>
                  <a:pt x="12594" y="6670"/>
                </a:cubicBezTo>
                <a:cubicBezTo>
                  <a:pt x="11517" y="3387"/>
                  <a:pt x="10403" y="0"/>
                  <a:pt x="7987" y="0"/>
                </a:cubicBezTo>
                <a:cubicBezTo>
                  <a:pt x="4928" y="0"/>
                  <a:pt x="850" y="104"/>
                  <a:pt x="0" y="138"/>
                </a:cubicBezTo>
                <a:cubicBezTo>
                  <a:pt x="0" y="3214"/>
                  <a:pt x="0" y="3214"/>
                  <a:pt x="0" y="3214"/>
                </a:cubicBezTo>
                <a:cubicBezTo>
                  <a:pt x="793" y="3180"/>
                  <a:pt x="4871" y="3076"/>
                  <a:pt x="7987" y="3076"/>
                </a:cubicBezTo>
                <a:cubicBezTo>
                  <a:pt x="9384" y="3076"/>
                  <a:pt x="10064" y="4942"/>
                  <a:pt x="11159" y="8260"/>
                </a:cubicBezTo>
                <a:cubicBezTo>
                  <a:pt x="11895" y="10506"/>
                  <a:pt x="12745" y="13064"/>
                  <a:pt x="14066" y="15068"/>
                </a:cubicBezTo>
                <a:cubicBezTo>
                  <a:pt x="15407" y="17073"/>
                  <a:pt x="17031" y="18213"/>
                  <a:pt x="18976" y="18490"/>
                </a:cubicBezTo>
                <a:cubicBezTo>
                  <a:pt x="18485" y="19284"/>
                  <a:pt x="18485" y="19284"/>
                  <a:pt x="18485" y="19284"/>
                </a:cubicBezTo>
                <a:cubicBezTo>
                  <a:pt x="18352" y="19526"/>
                  <a:pt x="18258" y="19872"/>
                  <a:pt x="18258" y="20183"/>
                </a:cubicBezTo>
                <a:cubicBezTo>
                  <a:pt x="18258" y="20494"/>
                  <a:pt x="18315" y="20805"/>
                  <a:pt x="18428" y="21047"/>
                </a:cubicBezTo>
                <a:cubicBezTo>
                  <a:pt x="18692" y="21565"/>
                  <a:pt x="19108" y="21600"/>
                  <a:pt x="19391" y="21151"/>
                </a:cubicBezTo>
                <a:cubicBezTo>
                  <a:pt x="21298" y="18006"/>
                  <a:pt x="21298" y="18006"/>
                  <a:pt x="21298" y="18006"/>
                </a:cubicBezTo>
                <a:cubicBezTo>
                  <a:pt x="21581" y="17556"/>
                  <a:pt x="21600" y="16796"/>
                  <a:pt x="21373" y="16278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/>
          <a:lstStyle/>
          <a:p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79" name="Shape 679"/>
          <p:cNvSpPr/>
          <p:nvPr/>
        </p:nvSpPr>
        <p:spPr>
          <a:xfrm>
            <a:off x="-1" y="1657350"/>
            <a:ext cx="4114930" cy="1387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4" h="21421" extrusionOk="0">
                <a:moveTo>
                  <a:pt x="21401" y="14626"/>
                </a:moveTo>
                <a:cubicBezTo>
                  <a:pt x="20005" y="9781"/>
                  <a:pt x="20005" y="9781"/>
                  <a:pt x="20005" y="9781"/>
                </a:cubicBezTo>
                <a:cubicBezTo>
                  <a:pt x="19805" y="9102"/>
                  <a:pt x="19468" y="9011"/>
                  <a:pt x="19238" y="9600"/>
                </a:cubicBezTo>
                <a:cubicBezTo>
                  <a:pt x="18992" y="10189"/>
                  <a:pt x="18977" y="11185"/>
                  <a:pt x="19161" y="11864"/>
                </a:cubicBezTo>
                <a:cubicBezTo>
                  <a:pt x="19590" y="13358"/>
                  <a:pt x="19590" y="13358"/>
                  <a:pt x="19590" y="13358"/>
                </a:cubicBezTo>
                <a:cubicBezTo>
                  <a:pt x="15372" y="13042"/>
                  <a:pt x="14083" y="9736"/>
                  <a:pt x="12840" y="6521"/>
                </a:cubicBezTo>
                <a:cubicBezTo>
                  <a:pt x="11582" y="3306"/>
                  <a:pt x="10294" y="0"/>
                  <a:pt x="665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30"/>
                  <a:pt x="0" y="4030"/>
                  <a:pt x="0" y="4030"/>
                </a:cubicBezTo>
                <a:cubicBezTo>
                  <a:pt x="6658" y="4030"/>
                  <a:pt x="6658" y="4030"/>
                  <a:pt x="6658" y="4030"/>
                </a:cubicBezTo>
                <a:cubicBezTo>
                  <a:pt x="9787" y="4030"/>
                  <a:pt x="10785" y="6611"/>
                  <a:pt x="11935" y="9555"/>
                </a:cubicBezTo>
                <a:cubicBezTo>
                  <a:pt x="13301" y="13087"/>
                  <a:pt x="14835" y="17026"/>
                  <a:pt x="19514" y="17389"/>
                </a:cubicBezTo>
                <a:cubicBezTo>
                  <a:pt x="19069" y="18611"/>
                  <a:pt x="19069" y="18611"/>
                  <a:pt x="19069" y="18611"/>
                </a:cubicBezTo>
                <a:cubicBezTo>
                  <a:pt x="18946" y="18928"/>
                  <a:pt x="18885" y="19336"/>
                  <a:pt x="18885" y="19789"/>
                </a:cubicBezTo>
                <a:cubicBezTo>
                  <a:pt x="18869" y="20151"/>
                  <a:pt x="18931" y="20558"/>
                  <a:pt x="19023" y="20875"/>
                </a:cubicBezTo>
                <a:cubicBezTo>
                  <a:pt x="19222" y="21555"/>
                  <a:pt x="19575" y="21600"/>
                  <a:pt x="19790" y="21011"/>
                </a:cubicBezTo>
                <a:cubicBezTo>
                  <a:pt x="21355" y="16891"/>
                  <a:pt x="21355" y="16891"/>
                  <a:pt x="21355" y="16891"/>
                </a:cubicBezTo>
                <a:cubicBezTo>
                  <a:pt x="21569" y="16302"/>
                  <a:pt x="21600" y="15306"/>
                  <a:pt x="21401" y="14626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80" name="Shape 680"/>
          <p:cNvSpPr/>
          <p:nvPr/>
        </p:nvSpPr>
        <p:spPr>
          <a:xfrm>
            <a:off x="-1" y="1364561"/>
            <a:ext cx="4114930" cy="13897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4" h="21415" extrusionOk="0">
                <a:moveTo>
                  <a:pt x="21401" y="6819"/>
                </a:moveTo>
                <a:cubicBezTo>
                  <a:pt x="20005" y="11654"/>
                  <a:pt x="20005" y="11654"/>
                  <a:pt x="20005" y="11654"/>
                </a:cubicBezTo>
                <a:cubicBezTo>
                  <a:pt x="19805" y="12332"/>
                  <a:pt x="19468" y="12377"/>
                  <a:pt x="19238" y="11835"/>
                </a:cubicBezTo>
                <a:cubicBezTo>
                  <a:pt x="18992" y="11248"/>
                  <a:pt x="18977" y="10208"/>
                  <a:pt x="19161" y="9530"/>
                </a:cubicBezTo>
                <a:cubicBezTo>
                  <a:pt x="19590" y="8039"/>
                  <a:pt x="19590" y="8039"/>
                  <a:pt x="19590" y="8039"/>
                </a:cubicBezTo>
                <a:cubicBezTo>
                  <a:pt x="15372" y="8356"/>
                  <a:pt x="14083" y="11700"/>
                  <a:pt x="12840" y="14863"/>
                </a:cubicBezTo>
                <a:cubicBezTo>
                  <a:pt x="11582" y="18071"/>
                  <a:pt x="10294" y="21415"/>
                  <a:pt x="6658" y="21415"/>
                </a:cubicBezTo>
                <a:cubicBezTo>
                  <a:pt x="0" y="21415"/>
                  <a:pt x="0" y="21415"/>
                  <a:pt x="0" y="21415"/>
                </a:cubicBezTo>
                <a:cubicBezTo>
                  <a:pt x="0" y="17393"/>
                  <a:pt x="0" y="17393"/>
                  <a:pt x="0" y="17393"/>
                </a:cubicBezTo>
                <a:cubicBezTo>
                  <a:pt x="6658" y="17393"/>
                  <a:pt x="6658" y="17393"/>
                  <a:pt x="6658" y="17393"/>
                </a:cubicBezTo>
                <a:cubicBezTo>
                  <a:pt x="9787" y="17393"/>
                  <a:pt x="10785" y="14818"/>
                  <a:pt x="11935" y="11835"/>
                </a:cubicBezTo>
                <a:cubicBezTo>
                  <a:pt x="13301" y="8356"/>
                  <a:pt x="14835" y="4424"/>
                  <a:pt x="19514" y="4018"/>
                </a:cubicBezTo>
                <a:cubicBezTo>
                  <a:pt x="19069" y="2843"/>
                  <a:pt x="19069" y="2843"/>
                  <a:pt x="19069" y="2843"/>
                </a:cubicBezTo>
                <a:cubicBezTo>
                  <a:pt x="18946" y="2526"/>
                  <a:pt x="18885" y="2074"/>
                  <a:pt x="18885" y="1668"/>
                </a:cubicBezTo>
                <a:cubicBezTo>
                  <a:pt x="18869" y="1261"/>
                  <a:pt x="18931" y="854"/>
                  <a:pt x="19023" y="538"/>
                </a:cubicBezTo>
                <a:cubicBezTo>
                  <a:pt x="19222" y="-140"/>
                  <a:pt x="19575" y="-185"/>
                  <a:pt x="19790" y="448"/>
                </a:cubicBezTo>
                <a:cubicBezTo>
                  <a:pt x="21355" y="4560"/>
                  <a:pt x="21355" y="4560"/>
                  <a:pt x="21355" y="4560"/>
                </a:cubicBezTo>
                <a:cubicBezTo>
                  <a:pt x="21569" y="5147"/>
                  <a:pt x="21600" y="6141"/>
                  <a:pt x="21401" y="6819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81" name="Shape 681"/>
          <p:cNvSpPr/>
          <p:nvPr/>
        </p:nvSpPr>
        <p:spPr>
          <a:xfrm>
            <a:off x="4724400" y="1468549"/>
            <a:ext cx="3279775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rPr sz="1600" b="1" dirty="0">
                <a:latin typeface="Calibri" charset="0"/>
                <a:ea typeface="Calibri" charset="0"/>
                <a:cs typeface="Calibri" charset="0"/>
              </a:rPr>
              <a:t>Cultura</a:t>
            </a:r>
          </a:p>
          <a:p>
            <a:pPr>
              <a:defRPr sz="900"/>
            </a:pPr>
            <a:endParaRPr dirty="0">
              <a:latin typeface="Calibri" charset="0"/>
              <a:ea typeface="Calibri" charset="0"/>
              <a:cs typeface="Calibri" charset="0"/>
            </a:endParaRPr>
          </a:p>
          <a:p>
            <a:pPr>
              <a:defRPr sz="1000"/>
            </a:pPr>
            <a:r>
              <a:rPr dirty="0">
                <a:latin typeface="Calibri" charset="0"/>
                <a:ea typeface="Calibri" charset="0"/>
                <a:cs typeface="Calibri" charset="0"/>
              </a:rPr>
              <a:t>Generar una cultura científica y tecnológica nacional.</a:t>
            </a:r>
          </a:p>
        </p:txBody>
      </p:sp>
      <p:sp>
        <p:nvSpPr>
          <p:cNvPr id="682" name="Shape 682"/>
          <p:cNvSpPr/>
          <p:nvPr/>
        </p:nvSpPr>
        <p:spPr>
          <a:xfrm>
            <a:off x="4671061" y="2291810"/>
            <a:ext cx="4107686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000"/>
            </a:pPr>
            <a:r>
              <a:rPr sz="1600" b="1" dirty="0">
                <a:latin typeface="Calibri" charset="0"/>
                <a:ea typeface="Calibri" charset="0"/>
                <a:cs typeface="Calibri" charset="0"/>
              </a:rPr>
              <a:t>Infraestructura </a:t>
            </a:r>
          </a:p>
          <a:p>
            <a:pPr>
              <a:defRPr sz="1000"/>
            </a:pPr>
            <a:endParaRPr dirty="0">
              <a:latin typeface="Calibri" charset="0"/>
              <a:ea typeface="Calibri" charset="0"/>
              <a:cs typeface="Calibri" charset="0"/>
            </a:endParaRPr>
          </a:p>
          <a:p>
            <a:pPr>
              <a:defRPr sz="1000"/>
            </a:pPr>
            <a:r>
              <a:rPr dirty="0">
                <a:latin typeface="Calibri" charset="0"/>
                <a:ea typeface="Calibri" charset="0"/>
                <a:cs typeface="Calibri" charset="0"/>
              </a:rPr>
              <a:t>Promover la creación de infraestructura accesible y equitativa que permita la apropiación social de la ciencia.</a:t>
            </a:r>
          </a:p>
        </p:txBody>
      </p:sp>
      <p:sp>
        <p:nvSpPr>
          <p:cNvPr id="683" name="Shape 683"/>
          <p:cNvSpPr/>
          <p:nvPr/>
        </p:nvSpPr>
        <p:spPr>
          <a:xfrm>
            <a:off x="3888811" y="3280171"/>
            <a:ext cx="4038603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sz="1600" b="1" dirty="0">
                <a:latin typeface="Calibri" charset="0"/>
                <a:ea typeface="Calibri" charset="0"/>
                <a:cs typeface="Calibri" charset="0"/>
              </a:rPr>
              <a:t>Colaboración</a:t>
            </a:r>
          </a:p>
          <a:p>
            <a:pPr>
              <a:defRPr sz="900">
                <a:solidFill>
                  <a:srgbClr val="FFFFFF"/>
                </a:solidFill>
              </a:defRPr>
            </a:pPr>
            <a:endParaRPr dirty="0">
              <a:latin typeface="Calibri" charset="0"/>
              <a:ea typeface="Calibri" charset="0"/>
              <a:cs typeface="Calibri" charset="0"/>
            </a:endParaRPr>
          </a:p>
          <a:p>
            <a:pPr>
              <a:defRPr sz="1000">
                <a:solidFill>
                  <a:srgbClr val="FFFFFF"/>
                </a:solidFill>
              </a:defRPr>
            </a:pPr>
            <a:r>
              <a:rPr dirty="0">
                <a:latin typeface="Calibri" charset="0"/>
                <a:ea typeface="Calibri" charset="0"/>
                <a:cs typeface="Calibri" charset="0"/>
              </a:rPr>
              <a:t>Desarrollar esquemas de colaboración interinstitucional para difundir la </a:t>
            </a:r>
            <a:r>
              <a:rPr lang="es-ES" dirty="0" smtClean="0">
                <a:latin typeface="Calibri" charset="0"/>
                <a:ea typeface="Calibri" charset="0"/>
                <a:cs typeface="Calibri" charset="0"/>
              </a:rPr>
              <a:t>c</a:t>
            </a:r>
            <a:r>
              <a:rPr dirty="0" smtClean="0">
                <a:latin typeface="Calibri" charset="0"/>
                <a:ea typeface="Calibri" charset="0"/>
                <a:cs typeface="Calibri" charset="0"/>
              </a:rPr>
              <a:t>iencia</a:t>
            </a:r>
            <a:r>
              <a:rPr dirty="0">
                <a:latin typeface="Calibri" charset="0"/>
                <a:ea typeface="Calibri" charset="0"/>
                <a:cs typeface="Calibri" charset="0"/>
              </a:rPr>
              <a:t>, tecnología e innovación.</a:t>
            </a:r>
          </a:p>
        </p:txBody>
      </p:sp>
      <p:sp>
        <p:nvSpPr>
          <p:cNvPr id="684" name="Shape 684"/>
          <p:cNvSpPr/>
          <p:nvPr/>
        </p:nvSpPr>
        <p:spPr>
          <a:xfrm>
            <a:off x="2974975" y="950719"/>
            <a:ext cx="222175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rPr>
                <a:latin typeface="Calibri" charset="0"/>
                <a:ea typeface="Calibri" charset="0"/>
                <a:cs typeface="Calibri" charset="0"/>
              </a:rPr>
              <a:t>1</a:t>
            </a:r>
          </a:p>
        </p:txBody>
      </p:sp>
      <p:sp>
        <p:nvSpPr>
          <p:cNvPr id="685" name="Shape 685"/>
          <p:cNvSpPr/>
          <p:nvPr/>
        </p:nvSpPr>
        <p:spPr>
          <a:xfrm>
            <a:off x="3736975" y="1572425"/>
            <a:ext cx="222175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rPr>
                <a:latin typeface="Calibri" charset="0"/>
                <a:ea typeface="Calibri" charset="0"/>
                <a:cs typeface="Calibri" charset="0"/>
              </a:rPr>
              <a:t>1</a:t>
            </a:r>
          </a:p>
        </p:txBody>
      </p:sp>
      <p:sp>
        <p:nvSpPr>
          <p:cNvPr id="686" name="Shape 686"/>
          <p:cNvSpPr/>
          <p:nvPr/>
        </p:nvSpPr>
        <p:spPr>
          <a:xfrm>
            <a:off x="3743545" y="2474124"/>
            <a:ext cx="222175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rPr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sp>
        <p:nvSpPr>
          <p:cNvPr id="687" name="Shape 687"/>
          <p:cNvSpPr/>
          <p:nvPr/>
        </p:nvSpPr>
        <p:spPr>
          <a:xfrm>
            <a:off x="2974975" y="3259421"/>
            <a:ext cx="222175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rPr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sp>
        <p:nvSpPr>
          <p:cNvPr id="688" name="Shape 688"/>
          <p:cNvSpPr/>
          <p:nvPr/>
        </p:nvSpPr>
        <p:spPr>
          <a:xfrm>
            <a:off x="2957658" y="142041"/>
            <a:ext cx="324319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rPr sz="2400" dirty="0">
                <a:latin typeface="Calibri" charset="0"/>
                <a:ea typeface="Calibri" charset="0"/>
                <a:cs typeface="Calibri" charset="0"/>
              </a:rPr>
              <a:t>Temática IV Sociedad</a:t>
            </a:r>
          </a:p>
        </p:txBody>
      </p:sp>
      <p:sp>
        <p:nvSpPr>
          <p:cNvPr id="689" name="Shape 689"/>
          <p:cNvSpPr/>
          <p:nvPr/>
        </p:nvSpPr>
        <p:spPr>
          <a:xfrm>
            <a:off x="912600" y="632589"/>
            <a:ext cx="731880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r>
              <a:rPr lang="es-ES" dirty="0" smtClean="0">
                <a:latin typeface="Calibri" charset="0"/>
                <a:ea typeface="Calibri" charset="0"/>
                <a:cs typeface="Calibri" charset="0"/>
              </a:rPr>
              <a:t>Apropiación social de la ciencia y la cultura científica como base de una sociedad del conocimiento.</a:t>
            </a: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695" name="Group 695"/>
          <p:cNvGrpSpPr/>
          <p:nvPr/>
        </p:nvGrpSpPr>
        <p:grpSpPr>
          <a:xfrm>
            <a:off x="3504791" y="3342271"/>
            <a:ext cx="357234" cy="309335"/>
            <a:chOff x="0" y="0"/>
            <a:chExt cx="357232" cy="309334"/>
          </a:xfrm>
        </p:grpSpPr>
        <p:sp>
          <p:nvSpPr>
            <p:cNvPr id="691" name="Shape 691"/>
            <p:cNvSpPr/>
            <p:nvPr/>
          </p:nvSpPr>
          <p:spPr>
            <a:xfrm>
              <a:off x="135898" y="0"/>
              <a:ext cx="82667" cy="85334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92" name="Shape 692"/>
            <p:cNvSpPr/>
            <p:nvPr/>
          </p:nvSpPr>
          <p:spPr>
            <a:xfrm>
              <a:off x="9122" y="101333"/>
              <a:ext cx="338885" cy="2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extrusionOk="0">
                  <a:moveTo>
                    <a:pt x="19656" y="5891"/>
                  </a:moveTo>
                  <a:cubicBezTo>
                    <a:pt x="17278" y="4909"/>
                    <a:pt x="17278" y="4909"/>
                    <a:pt x="17278" y="4909"/>
                  </a:cubicBezTo>
                  <a:cubicBezTo>
                    <a:pt x="16485" y="4582"/>
                    <a:pt x="15692" y="5236"/>
                    <a:pt x="15296" y="6545"/>
                  </a:cubicBezTo>
                  <a:cubicBezTo>
                    <a:pt x="14701" y="6218"/>
                    <a:pt x="14305" y="5891"/>
                    <a:pt x="13909" y="5564"/>
                  </a:cubicBezTo>
                  <a:cubicBezTo>
                    <a:pt x="13909" y="3273"/>
                    <a:pt x="13909" y="3273"/>
                    <a:pt x="13909" y="3273"/>
                  </a:cubicBezTo>
                  <a:cubicBezTo>
                    <a:pt x="13909" y="1309"/>
                    <a:pt x="12918" y="0"/>
                    <a:pt x="11927" y="0"/>
                  </a:cubicBezTo>
                  <a:cubicBezTo>
                    <a:pt x="9351" y="0"/>
                    <a:pt x="9351" y="0"/>
                    <a:pt x="9351" y="0"/>
                  </a:cubicBezTo>
                  <a:cubicBezTo>
                    <a:pt x="8360" y="0"/>
                    <a:pt x="7369" y="1309"/>
                    <a:pt x="7369" y="3273"/>
                  </a:cubicBezTo>
                  <a:cubicBezTo>
                    <a:pt x="7369" y="5564"/>
                    <a:pt x="7369" y="5564"/>
                    <a:pt x="7369" y="5564"/>
                  </a:cubicBezTo>
                  <a:cubicBezTo>
                    <a:pt x="6973" y="5891"/>
                    <a:pt x="6577" y="6218"/>
                    <a:pt x="5982" y="6545"/>
                  </a:cubicBezTo>
                  <a:cubicBezTo>
                    <a:pt x="5586" y="5236"/>
                    <a:pt x="4793" y="4582"/>
                    <a:pt x="4000" y="4909"/>
                  </a:cubicBezTo>
                  <a:cubicBezTo>
                    <a:pt x="1622" y="5891"/>
                    <a:pt x="1622" y="5891"/>
                    <a:pt x="1622" y="5891"/>
                  </a:cubicBezTo>
                  <a:cubicBezTo>
                    <a:pt x="433" y="6218"/>
                    <a:pt x="-161" y="7855"/>
                    <a:pt x="37" y="9818"/>
                  </a:cubicBezTo>
                  <a:cubicBezTo>
                    <a:pt x="632" y="14400"/>
                    <a:pt x="632" y="14400"/>
                    <a:pt x="632" y="14400"/>
                  </a:cubicBezTo>
                  <a:cubicBezTo>
                    <a:pt x="830" y="16364"/>
                    <a:pt x="1821" y="17345"/>
                    <a:pt x="3010" y="17018"/>
                  </a:cubicBezTo>
                  <a:cubicBezTo>
                    <a:pt x="3802" y="16691"/>
                    <a:pt x="3802" y="16691"/>
                    <a:pt x="3802" y="16691"/>
                  </a:cubicBezTo>
                  <a:cubicBezTo>
                    <a:pt x="4199" y="17673"/>
                    <a:pt x="4595" y="18655"/>
                    <a:pt x="5388" y="19309"/>
                  </a:cubicBezTo>
                  <a:cubicBezTo>
                    <a:pt x="6775" y="20945"/>
                    <a:pt x="8558" y="21600"/>
                    <a:pt x="10540" y="21600"/>
                  </a:cubicBezTo>
                  <a:cubicBezTo>
                    <a:pt x="13711" y="21600"/>
                    <a:pt x="16287" y="19636"/>
                    <a:pt x="17476" y="16691"/>
                  </a:cubicBezTo>
                  <a:cubicBezTo>
                    <a:pt x="18268" y="17018"/>
                    <a:pt x="18268" y="17018"/>
                    <a:pt x="18268" y="17018"/>
                  </a:cubicBezTo>
                  <a:cubicBezTo>
                    <a:pt x="19259" y="17345"/>
                    <a:pt x="20448" y="16364"/>
                    <a:pt x="20646" y="14400"/>
                  </a:cubicBezTo>
                  <a:cubicBezTo>
                    <a:pt x="21241" y="9818"/>
                    <a:pt x="21241" y="9818"/>
                    <a:pt x="21241" y="9818"/>
                  </a:cubicBezTo>
                  <a:cubicBezTo>
                    <a:pt x="21439" y="7855"/>
                    <a:pt x="20845" y="6218"/>
                    <a:pt x="19656" y="5891"/>
                  </a:cubicBezTo>
                  <a:moveTo>
                    <a:pt x="10540" y="19964"/>
                  </a:moveTo>
                  <a:cubicBezTo>
                    <a:pt x="8756" y="19964"/>
                    <a:pt x="7171" y="19309"/>
                    <a:pt x="5982" y="18000"/>
                  </a:cubicBezTo>
                  <a:cubicBezTo>
                    <a:pt x="5388" y="17345"/>
                    <a:pt x="5189" y="17018"/>
                    <a:pt x="4793" y="16364"/>
                  </a:cubicBezTo>
                  <a:cubicBezTo>
                    <a:pt x="5388" y="16364"/>
                    <a:pt x="5388" y="16364"/>
                    <a:pt x="5388" y="16364"/>
                  </a:cubicBezTo>
                  <a:cubicBezTo>
                    <a:pt x="6378" y="15709"/>
                    <a:pt x="7171" y="14073"/>
                    <a:pt x="6973" y="12436"/>
                  </a:cubicBezTo>
                  <a:cubicBezTo>
                    <a:pt x="6378" y="7855"/>
                    <a:pt x="6378" y="7855"/>
                    <a:pt x="6378" y="7855"/>
                  </a:cubicBezTo>
                  <a:cubicBezTo>
                    <a:pt x="6775" y="7855"/>
                    <a:pt x="6973" y="7527"/>
                    <a:pt x="7369" y="7200"/>
                  </a:cubicBezTo>
                  <a:cubicBezTo>
                    <a:pt x="7369" y="8182"/>
                    <a:pt x="7369" y="8182"/>
                    <a:pt x="7369" y="8182"/>
                  </a:cubicBezTo>
                  <a:cubicBezTo>
                    <a:pt x="7369" y="9818"/>
                    <a:pt x="8360" y="11455"/>
                    <a:pt x="9351" y="11455"/>
                  </a:cubicBezTo>
                  <a:cubicBezTo>
                    <a:pt x="11927" y="11455"/>
                    <a:pt x="11927" y="11455"/>
                    <a:pt x="11927" y="11455"/>
                  </a:cubicBezTo>
                  <a:cubicBezTo>
                    <a:pt x="12918" y="11455"/>
                    <a:pt x="13909" y="9818"/>
                    <a:pt x="13909" y="8182"/>
                  </a:cubicBezTo>
                  <a:cubicBezTo>
                    <a:pt x="13909" y="7200"/>
                    <a:pt x="13909" y="7200"/>
                    <a:pt x="13909" y="7200"/>
                  </a:cubicBezTo>
                  <a:cubicBezTo>
                    <a:pt x="14305" y="7527"/>
                    <a:pt x="14503" y="7527"/>
                    <a:pt x="14900" y="7855"/>
                  </a:cubicBezTo>
                  <a:cubicBezTo>
                    <a:pt x="14305" y="12436"/>
                    <a:pt x="14305" y="12436"/>
                    <a:pt x="14305" y="12436"/>
                  </a:cubicBezTo>
                  <a:cubicBezTo>
                    <a:pt x="14107" y="14073"/>
                    <a:pt x="14701" y="15709"/>
                    <a:pt x="15890" y="16364"/>
                  </a:cubicBezTo>
                  <a:cubicBezTo>
                    <a:pt x="16485" y="16364"/>
                    <a:pt x="16485" y="16364"/>
                    <a:pt x="16485" y="16364"/>
                  </a:cubicBezTo>
                  <a:cubicBezTo>
                    <a:pt x="15296" y="18655"/>
                    <a:pt x="13116" y="19964"/>
                    <a:pt x="10540" y="19964"/>
                  </a:cubicBezTo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93" name="Shape 693"/>
            <p:cNvSpPr/>
            <p:nvPr/>
          </p:nvSpPr>
          <p:spPr>
            <a:xfrm>
              <a:off x="271898" y="57333"/>
              <a:ext cx="85335" cy="81335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94" name="Shape 694"/>
            <p:cNvSpPr/>
            <p:nvPr/>
          </p:nvSpPr>
          <p:spPr>
            <a:xfrm>
              <a:off x="-1" y="56038"/>
              <a:ext cx="84299" cy="83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1" h="20292" extrusionOk="0">
                  <a:moveTo>
                    <a:pt x="12012" y="20175"/>
                  </a:moveTo>
                  <a:cubicBezTo>
                    <a:pt x="17226" y="18632"/>
                    <a:pt x="20950" y="13232"/>
                    <a:pt x="19460" y="7832"/>
                  </a:cubicBezTo>
                  <a:cubicBezTo>
                    <a:pt x="18716" y="2432"/>
                    <a:pt x="13502" y="-654"/>
                    <a:pt x="8288" y="117"/>
                  </a:cubicBezTo>
                  <a:cubicBezTo>
                    <a:pt x="3074" y="1660"/>
                    <a:pt x="-650" y="6289"/>
                    <a:pt x="95" y="12460"/>
                  </a:cubicBezTo>
                  <a:cubicBezTo>
                    <a:pt x="1584" y="17860"/>
                    <a:pt x="6798" y="20946"/>
                    <a:pt x="12012" y="20175"/>
                  </a:cubicBezTo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696" name="Shape 696"/>
          <p:cNvSpPr/>
          <p:nvPr/>
        </p:nvSpPr>
        <p:spPr>
          <a:xfrm>
            <a:off x="4248994" y="2523723"/>
            <a:ext cx="288001" cy="364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35"/>
                </a:moveTo>
                <a:cubicBezTo>
                  <a:pt x="21600" y="20965"/>
                  <a:pt x="21600" y="20965"/>
                  <a:pt x="21600" y="20965"/>
                </a:cubicBezTo>
                <a:cubicBezTo>
                  <a:pt x="21600" y="20965"/>
                  <a:pt x="21200" y="21282"/>
                  <a:pt x="21200" y="21600"/>
                </a:cubicBezTo>
                <a:cubicBezTo>
                  <a:pt x="20800" y="21600"/>
                  <a:pt x="20800" y="21600"/>
                  <a:pt x="20400" y="21600"/>
                </a:cubicBezTo>
                <a:cubicBezTo>
                  <a:pt x="800" y="21600"/>
                  <a:pt x="800" y="21600"/>
                  <a:pt x="800" y="21600"/>
                </a:cubicBezTo>
                <a:cubicBezTo>
                  <a:pt x="400" y="21600"/>
                  <a:pt x="400" y="21600"/>
                  <a:pt x="0" y="21600"/>
                </a:cubicBezTo>
                <a:cubicBezTo>
                  <a:pt x="0" y="21282"/>
                  <a:pt x="0" y="20965"/>
                  <a:pt x="0" y="20965"/>
                </a:cubicBezTo>
                <a:cubicBezTo>
                  <a:pt x="0" y="635"/>
                  <a:pt x="0" y="635"/>
                  <a:pt x="0" y="635"/>
                </a:cubicBezTo>
                <a:cubicBezTo>
                  <a:pt x="0" y="318"/>
                  <a:pt x="0" y="318"/>
                  <a:pt x="0" y="0"/>
                </a:cubicBezTo>
                <a:cubicBezTo>
                  <a:pt x="400" y="0"/>
                  <a:pt x="400" y="0"/>
                  <a:pt x="800" y="0"/>
                </a:cubicBezTo>
                <a:cubicBezTo>
                  <a:pt x="20400" y="0"/>
                  <a:pt x="20400" y="0"/>
                  <a:pt x="20400" y="0"/>
                </a:cubicBezTo>
                <a:cubicBezTo>
                  <a:pt x="20800" y="0"/>
                  <a:pt x="20800" y="0"/>
                  <a:pt x="21200" y="0"/>
                </a:cubicBezTo>
                <a:cubicBezTo>
                  <a:pt x="21200" y="318"/>
                  <a:pt x="21600" y="318"/>
                  <a:pt x="21600" y="635"/>
                </a:cubicBezTo>
                <a:close/>
                <a:moveTo>
                  <a:pt x="13600" y="20012"/>
                </a:moveTo>
                <a:cubicBezTo>
                  <a:pt x="19600" y="20012"/>
                  <a:pt x="19600" y="20012"/>
                  <a:pt x="19600" y="20012"/>
                </a:cubicBezTo>
                <a:cubicBezTo>
                  <a:pt x="19600" y="1588"/>
                  <a:pt x="19600" y="1588"/>
                  <a:pt x="19600" y="1588"/>
                </a:cubicBezTo>
                <a:cubicBezTo>
                  <a:pt x="2000" y="1588"/>
                  <a:pt x="2000" y="1588"/>
                  <a:pt x="2000" y="1588"/>
                </a:cubicBezTo>
                <a:cubicBezTo>
                  <a:pt x="2000" y="20012"/>
                  <a:pt x="2000" y="20012"/>
                  <a:pt x="2000" y="20012"/>
                </a:cubicBezTo>
                <a:cubicBezTo>
                  <a:pt x="7600" y="20012"/>
                  <a:pt x="7600" y="20012"/>
                  <a:pt x="7600" y="20012"/>
                </a:cubicBezTo>
                <a:cubicBezTo>
                  <a:pt x="7600" y="17471"/>
                  <a:pt x="7600" y="17471"/>
                  <a:pt x="7600" y="17471"/>
                </a:cubicBezTo>
                <a:cubicBezTo>
                  <a:pt x="7600" y="17153"/>
                  <a:pt x="7600" y="17153"/>
                  <a:pt x="8000" y="17153"/>
                </a:cubicBezTo>
                <a:cubicBezTo>
                  <a:pt x="8000" y="17153"/>
                  <a:pt x="8000" y="17153"/>
                  <a:pt x="8400" y="17153"/>
                </a:cubicBezTo>
                <a:cubicBezTo>
                  <a:pt x="13200" y="17153"/>
                  <a:pt x="13200" y="17153"/>
                  <a:pt x="13200" y="17153"/>
                </a:cubicBezTo>
                <a:cubicBezTo>
                  <a:pt x="13200" y="17153"/>
                  <a:pt x="13200" y="17153"/>
                  <a:pt x="13600" y="17153"/>
                </a:cubicBezTo>
                <a:cubicBezTo>
                  <a:pt x="13600" y="17153"/>
                  <a:pt x="13600" y="17153"/>
                  <a:pt x="13600" y="17471"/>
                </a:cubicBezTo>
                <a:lnTo>
                  <a:pt x="13600" y="20012"/>
                </a:lnTo>
                <a:close/>
                <a:moveTo>
                  <a:pt x="5600" y="3494"/>
                </a:moveTo>
                <a:cubicBezTo>
                  <a:pt x="5600" y="4129"/>
                  <a:pt x="5600" y="4129"/>
                  <a:pt x="5600" y="4129"/>
                </a:cubicBezTo>
                <a:cubicBezTo>
                  <a:pt x="5600" y="4129"/>
                  <a:pt x="5600" y="4447"/>
                  <a:pt x="5600" y="4447"/>
                </a:cubicBezTo>
                <a:cubicBezTo>
                  <a:pt x="5600" y="4447"/>
                  <a:pt x="5200" y="4447"/>
                  <a:pt x="5200" y="4447"/>
                </a:cubicBezTo>
                <a:cubicBezTo>
                  <a:pt x="4400" y="4447"/>
                  <a:pt x="4400" y="4447"/>
                  <a:pt x="4400" y="4447"/>
                </a:cubicBezTo>
                <a:cubicBezTo>
                  <a:pt x="4000" y="4447"/>
                  <a:pt x="4000" y="4447"/>
                  <a:pt x="4000" y="4447"/>
                </a:cubicBezTo>
                <a:cubicBezTo>
                  <a:pt x="4000" y="4447"/>
                  <a:pt x="3600" y="4129"/>
                  <a:pt x="3600" y="4129"/>
                </a:cubicBezTo>
                <a:cubicBezTo>
                  <a:pt x="3600" y="3494"/>
                  <a:pt x="3600" y="3494"/>
                  <a:pt x="3600" y="3494"/>
                </a:cubicBezTo>
                <a:cubicBezTo>
                  <a:pt x="3600" y="3176"/>
                  <a:pt x="4000" y="3176"/>
                  <a:pt x="4000" y="3176"/>
                </a:cubicBezTo>
                <a:cubicBezTo>
                  <a:pt x="4000" y="3176"/>
                  <a:pt x="4000" y="2859"/>
                  <a:pt x="4400" y="2859"/>
                </a:cubicBezTo>
                <a:cubicBezTo>
                  <a:pt x="5200" y="2859"/>
                  <a:pt x="5200" y="2859"/>
                  <a:pt x="5200" y="2859"/>
                </a:cubicBezTo>
                <a:cubicBezTo>
                  <a:pt x="5200" y="2859"/>
                  <a:pt x="5600" y="3176"/>
                  <a:pt x="5600" y="3176"/>
                </a:cubicBezTo>
                <a:cubicBezTo>
                  <a:pt x="5600" y="3176"/>
                  <a:pt x="5600" y="3176"/>
                  <a:pt x="5600" y="3494"/>
                </a:cubicBezTo>
                <a:close/>
                <a:moveTo>
                  <a:pt x="5600" y="6353"/>
                </a:moveTo>
                <a:cubicBezTo>
                  <a:pt x="5600" y="7306"/>
                  <a:pt x="5600" y="7306"/>
                  <a:pt x="5600" y="7306"/>
                </a:cubicBezTo>
                <a:cubicBezTo>
                  <a:pt x="5600" y="7306"/>
                  <a:pt x="5600" y="7624"/>
                  <a:pt x="5600" y="7624"/>
                </a:cubicBezTo>
                <a:cubicBezTo>
                  <a:pt x="5600" y="7624"/>
                  <a:pt x="5200" y="7624"/>
                  <a:pt x="5200" y="7624"/>
                </a:cubicBezTo>
                <a:cubicBezTo>
                  <a:pt x="4400" y="7624"/>
                  <a:pt x="4400" y="7624"/>
                  <a:pt x="4400" y="7624"/>
                </a:cubicBezTo>
                <a:cubicBezTo>
                  <a:pt x="4000" y="7624"/>
                  <a:pt x="4000" y="7624"/>
                  <a:pt x="4000" y="7624"/>
                </a:cubicBezTo>
                <a:cubicBezTo>
                  <a:pt x="4000" y="7624"/>
                  <a:pt x="3600" y="7306"/>
                  <a:pt x="3600" y="7306"/>
                </a:cubicBezTo>
                <a:cubicBezTo>
                  <a:pt x="3600" y="6353"/>
                  <a:pt x="3600" y="6353"/>
                  <a:pt x="3600" y="6353"/>
                </a:cubicBezTo>
                <a:cubicBezTo>
                  <a:pt x="3600" y="6353"/>
                  <a:pt x="4000" y="6353"/>
                  <a:pt x="4000" y="6353"/>
                </a:cubicBezTo>
                <a:cubicBezTo>
                  <a:pt x="4000" y="6035"/>
                  <a:pt x="4000" y="6035"/>
                  <a:pt x="4400" y="6035"/>
                </a:cubicBezTo>
                <a:cubicBezTo>
                  <a:pt x="5200" y="6035"/>
                  <a:pt x="5200" y="6035"/>
                  <a:pt x="5200" y="6035"/>
                </a:cubicBezTo>
                <a:cubicBezTo>
                  <a:pt x="5200" y="6035"/>
                  <a:pt x="5600" y="6035"/>
                  <a:pt x="5600" y="6353"/>
                </a:cubicBezTo>
                <a:cubicBezTo>
                  <a:pt x="5600" y="6353"/>
                  <a:pt x="5600" y="6353"/>
                  <a:pt x="5600" y="6353"/>
                </a:cubicBezTo>
                <a:close/>
                <a:moveTo>
                  <a:pt x="5600" y="9529"/>
                </a:moveTo>
                <a:cubicBezTo>
                  <a:pt x="5600" y="10482"/>
                  <a:pt x="5600" y="10482"/>
                  <a:pt x="5600" y="10482"/>
                </a:cubicBezTo>
                <a:cubicBezTo>
                  <a:pt x="5600" y="10482"/>
                  <a:pt x="5600" y="10482"/>
                  <a:pt x="5600" y="10800"/>
                </a:cubicBezTo>
                <a:cubicBezTo>
                  <a:pt x="5600" y="10800"/>
                  <a:pt x="5200" y="10800"/>
                  <a:pt x="5200" y="10800"/>
                </a:cubicBezTo>
                <a:cubicBezTo>
                  <a:pt x="4400" y="10800"/>
                  <a:pt x="4400" y="10800"/>
                  <a:pt x="4400" y="10800"/>
                </a:cubicBezTo>
                <a:cubicBezTo>
                  <a:pt x="4000" y="10800"/>
                  <a:pt x="4000" y="10800"/>
                  <a:pt x="4000" y="10800"/>
                </a:cubicBezTo>
                <a:cubicBezTo>
                  <a:pt x="4000" y="10482"/>
                  <a:pt x="3600" y="10482"/>
                  <a:pt x="3600" y="10482"/>
                </a:cubicBezTo>
                <a:cubicBezTo>
                  <a:pt x="3600" y="9529"/>
                  <a:pt x="3600" y="9529"/>
                  <a:pt x="3600" y="9529"/>
                </a:cubicBezTo>
                <a:cubicBezTo>
                  <a:pt x="3600" y="9529"/>
                  <a:pt x="4000" y="9529"/>
                  <a:pt x="4000" y="9212"/>
                </a:cubicBezTo>
                <a:cubicBezTo>
                  <a:pt x="4000" y="9212"/>
                  <a:pt x="4000" y="9212"/>
                  <a:pt x="4400" y="9212"/>
                </a:cubicBezTo>
                <a:cubicBezTo>
                  <a:pt x="5200" y="9212"/>
                  <a:pt x="5200" y="9212"/>
                  <a:pt x="5200" y="9212"/>
                </a:cubicBezTo>
                <a:cubicBezTo>
                  <a:pt x="5200" y="9212"/>
                  <a:pt x="5600" y="9212"/>
                  <a:pt x="5600" y="9212"/>
                </a:cubicBezTo>
                <a:cubicBezTo>
                  <a:pt x="5600" y="9529"/>
                  <a:pt x="5600" y="9529"/>
                  <a:pt x="5600" y="9529"/>
                </a:cubicBezTo>
                <a:close/>
                <a:moveTo>
                  <a:pt x="5600" y="12706"/>
                </a:moveTo>
                <a:cubicBezTo>
                  <a:pt x="5600" y="13659"/>
                  <a:pt x="5600" y="13659"/>
                  <a:pt x="5600" y="13659"/>
                </a:cubicBezTo>
                <a:cubicBezTo>
                  <a:pt x="5600" y="13659"/>
                  <a:pt x="5600" y="13659"/>
                  <a:pt x="5600" y="13659"/>
                </a:cubicBezTo>
                <a:cubicBezTo>
                  <a:pt x="5600" y="13976"/>
                  <a:pt x="5200" y="13976"/>
                  <a:pt x="5200" y="13976"/>
                </a:cubicBezTo>
                <a:cubicBezTo>
                  <a:pt x="4400" y="13976"/>
                  <a:pt x="4400" y="13976"/>
                  <a:pt x="4400" y="13976"/>
                </a:cubicBezTo>
                <a:cubicBezTo>
                  <a:pt x="4000" y="13976"/>
                  <a:pt x="4000" y="13976"/>
                  <a:pt x="4000" y="13659"/>
                </a:cubicBezTo>
                <a:cubicBezTo>
                  <a:pt x="4000" y="13659"/>
                  <a:pt x="3600" y="13659"/>
                  <a:pt x="3600" y="13659"/>
                </a:cubicBezTo>
                <a:cubicBezTo>
                  <a:pt x="3600" y="12706"/>
                  <a:pt x="3600" y="12706"/>
                  <a:pt x="3600" y="12706"/>
                </a:cubicBezTo>
                <a:cubicBezTo>
                  <a:pt x="3600" y="12706"/>
                  <a:pt x="4000" y="12388"/>
                  <a:pt x="4000" y="12388"/>
                </a:cubicBezTo>
                <a:cubicBezTo>
                  <a:pt x="4000" y="12388"/>
                  <a:pt x="4000" y="12388"/>
                  <a:pt x="4400" y="12388"/>
                </a:cubicBezTo>
                <a:cubicBezTo>
                  <a:pt x="5200" y="12388"/>
                  <a:pt x="5200" y="12388"/>
                  <a:pt x="5200" y="12388"/>
                </a:cubicBezTo>
                <a:cubicBezTo>
                  <a:pt x="5200" y="12388"/>
                  <a:pt x="5600" y="12388"/>
                  <a:pt x="5600" y="12388"/>
                </a:cubicBezTo>
                <a:cubicBezTo>
                  <a:pt x="5600" y="12388"/>
                  <a:pt x="5600" y="12706"/>
                  <a:pt x="5600" y="12706"/>
                </a:cubicBezTo>
                <a:close/>
                <a:moveTo>
                  <a:pt x="5600" y="15882"/>
                </a:moveTo>
                <a:cubicBezTo>
                  <a:pt x="5600" y="16518"/>
                  <a:pt x="5600" y="16518"/>
                  <a:pt x="5600" y="16518"/>
                </a:cubicBezTo>
                <a:cubicBezTo>
                  <a:pt x="5600" y="16835"/>
                  <a:pt x="5600" y="16835"/>
                  <a:pt x="5600" y="16835"/>
                </a:cubicBezTo>
                <a:cubicBezTo>
                  <a:pt x="5600" y="16835"/>
                  <a:pt x="5200" y="17153"/>
                  <a:pt x="5200" y="17153"/>
                </a:cubicBezTo>
                <a:cubicBezTo>
                  <a:pt x="4400" y="17153"/>
                  <a:pt x="4400" y="17153"/>
                  <a:pt x="4400" y="17153"/>
                </a:cubicBezTo>
                <a:cubicBezTo>
                  <a:pt x="4000" y="17153"/>
                  <a:pt x="4000" y="16835"/>
                  <a:pt x="4000" y="16835"/>
                </a:cubicBezTo>
                <a:cubicBezTo>
                  <a:pt x="4000" y="16835"/>
                  <a:pt x="3600" y="16835"/>
                  <a:pt x="3600" y="16518"/>
                </a:cubicBezTo>
                <a:cubicBezTo>
                  <a:pt x="3600" y="15882"/>
                  <a:pt x="3600" y="15882"/>
                  <a:pt x="3600" y="15882"/>
                </a:cubicBezTo>
                <a:cubicBezTo>
                  <a:pt x="3600" y="15882"/>
                  <a:pt x="4000" y="15565"/>
                  <a:pt x="4000" y="15565"/>
                </a:cubicBezTo>
                <a:cubicBezTo>
                  <a:pt x="4000" y="15565"/>
                  <a:pt x="4000" y="15565"/>
                  <a:pt x="4400" y="15565"/>
                </a:cubicBezTo>
                <a:cubicBezTo>
                  <a:pt x="5200" y="15565"/>
                  <a:pt x="5200" y="15565"/>
                  <a:pt x="5200" y="15565"/>
                </a:cubicBezTo>
                <a:cubicBezTo>
                  <a:pt x="5200" y="15565"/>
                  <a:pt x="5600" y="15565"/>
                  <a:pt x="5600" y="15565"/>
                </a:cubicBezTo>
                <a:cubicBezTo>
                  <a:pt x="5600" y="15565"/>
                  <a:pt x="5600" y="15882"/>
                  <a:pt x="5600" y="15882"/>
                </a:cubicBezTo>
                <a:close/>
                <a:moveTo>
                  <a:pt x="9600" y="3494"/>
                </a:moveTo>
                <a:cubicBezTo>
                  <a:pt x="9600" y="4129"/>
                  <a:pt x="9600" y="4129"/>
                  <a:pt x="9600" y="4129"/>
                </a:cubicBezTo>
                <a:cubicBezTo>
                  <a:pt x="9600" y="4129"/>
                  <a:pt x="9600" y="4447"/>
                  <a:pt x="9600" y="4447"/>
                </a:cubicBezTo>
                <a:cubicBezTo>
                  <a:pt x="9600" y="4447"/>
                  <a:pt x="9200" y="4447"/>
                  <a:pt x="9200" y="4447"/>
                </a:cubicBezTo>
                <a:cubicBezTo>
                  <a:pt x="8400" y="4447"/>
                  <a:pt x="8400" y="4447"/>
                  <a:pt x="8400" y="4447"/>
                </a:cubicBezTo>
                <a:cubicBezTo>
                  <a:pt x="8000" y="4447"/>
                  <a:pt x="8000" y="4447"/>
                  <a:pt x="8000" y="4447"/>
                </a:cubicBezTo>
                <a:cubicBezTo>
                  <a:pt x="7600" y="4447"/>
                  <a:pt x="7600" y="4129"/>
                  <a:pt x="7600" y="4129"/>
                </a:cubicBezTo>
                <a:cubicBezTo>
                  <a:pt x="7600" y="3494"/>
                  <a:pt x="7600" y="3494"/>
                  <a:pt x="7600" y="3494"/>
                </a:cubicBezTo>
                <a:cubicBezTo>
                  <a:pt x="7600" y="3176"/>
                  <a:pt x="7600" y="3176"/>
                  <a:pt x="8000" y="3176"/>
                </a:cubicBezTo>
                <a:cubicBezTo>
                  <a:pt x="8000" y="3176"/>
                  <a:pt x="8000" y="2859"/>
                  <a:pt x="8400" y="2859"/>
                </a:cubicBezTo>
                <a:cubicBezTo>
                  <a:pt x="9200" y="2859"/>
                  <a:pt x="9200" y="2859"/>
                  <a:pt x="9200" y="2859"/>
                </a:cubicBezTo>
                <a:cubicBezTo>
                  <a:pt x="9200" y="2859"/>
                  <a:pt x="9600" y="3176"/>
                  <a:pt x="9600" y="3176"/>
                </a:cubicBezTo>
                <a:cubicBezTo>
                  <a:pt x="9600" y="3176"/>
                  <a:pt x="9600" y="3176"/>
                  <a:pt x="9600" y="3494"/>
                </a:cubicBezTo>
                <a:close/>
                <a:moveTo>
                  <a:pt x="9600" y="6353"/>
                </a:moveTo>
                <a:cubicBezTo>
                  <a:pt x="9600" y="7306"/>
                  <a:pt x="9600" y="7306"/>
                  <a:pt x="9600" y="7306"/>
                </a:cubicBezTo>
                <a:cubicBezTo>
                  <a:pt x="9600" y="7306"/>
                  <a:pt x="9600" y="7624"/>
                  <a:pt x="9600" y="7624"/>
                </a:cubicBezTo>
                <a:cubicBezTo>
                  <a:pt x="9600" y="7624"/>
                  <a:pt x="9200" y="7624"/>
                  <a:pt x="9200" y="7624"/>
                </a:cubicBezTo>
                <a:cubicBezTo>
                  <a:pt x="8400" y="7624"/>
                  <a:pt x="8400" y="7624"/>
                  <a:pt x="8400" y="7624"/>
                </a:cubicBezTo>
                <a:cubicBezTo>
                  <a:pt x="8000" y="7624"/>
                  <a:pt x="8000" y="7624"/>
                  <a:pt x="8000" y="7624"/>
                </a:cubicBezTo>
                <a:cubicBezTo>
                  <a:pt x="7600" y="7624"/>
                  <a:pt x="7600" y="7306"/>
                  <a:pt x="7600" y="7306"/>
                </a:cubicBezTo>
                <a:cubicBezTo>
                  <a:pt x="7600" y="6353"/>
                  <a:pt x="7600" y="6353"/>
                  <a:pt x="7600" y="6353"/>
                </a:cubicBezTo>
                <a:cubicBezTo>
                  <a:pt x="7600" y="6353"/>
                  <a:pt x="7600" y="6353"/>
                  <a:pt x="8000" y="6353"/>
                </a:cubicBezTo>
                <a:cubicBezTo>
                  <a:pt x="8000" y="6035"/>
                  <a:pt x="8000" y="6035"/>
                  <a:pt x="8400" y="6035"/>
                </a:cubicBezTo>
                <a:cubicBezTo>
                  <a:pt x="9200" y="6035"/>
                  <a:pt x="9200" y="6035"/>
                  <a:pt x="9200" y="6035"/>
                </a:cubicBezTo>
                <a:cubicBezTo>
                  <a:pt x="9200" y="6035"/>
                  <a:pt x="9600" y="6035"/>
                  <a:pt x="9600" y="6353"/>
                </a:cubicBezTo>
                <a:cubicBezTo>
                  <a:pt x="9600" y="6353"/>
                  <a:pt x="9600" y="6353"/>
                  <a:pt x="9600" y="6353"/>
                </a:cubicBezTo>
                <a:close/>
                <a:moveTo>
                  <a:pt x="9600" y="9529"/>
                </a:moveTo>
                <a:cubicBezTo>
                  <a:pt x="9600" y="10482"/>
                  <a:pt x="9600" y="10482"/>
                  <a:pt x="9600" y="10482"/>
                </a:cubicBezTo>
                <a:cubicBezTo>
                  <a:pt x="9600" y="10482"/>
                  <a:pt x="9600" y="10482"/>
                  <a:pt x="9600" y="10800"/>
                </a:cubicBezTo>
                <a:cubicBezTo>
                  <a:pt x="9600" y="10800"/>
                  <a:pt x="9200" y="10800"/>
                  <a:pt x="9200" y="10800"/>
                </a:cubicBezTo>
                <a:cubicBezTo>
                  <a:pt x="8400" y="10800"/>
                  <a:pt x="8400" y="10800"/>
                  <a:pt x="8400" y="10800"/>
                </a:cubicBezTo>
                <a:cubicBezTo>
                  <a:pt x="8000" y="10800"/>
                  <a:pt x="8000" y="10800"/>
                  <a:pt x="8000" y="10800"/>
                </a:cubicBezTo>
                <a:cubicBezTo>
                  <a:pt x="7600" y="10482"/>
                  <a:pt x="7600" y="10482"/>
                  <a:pt x="7600" y="10482"/>
                </a:cubicBezTo>
                <a:cubicBezTo>
                  <a:pt x="7600" y="9529"/>
                  <a:pt x="7600" y="9529"/>
                  <a:pt x="7600" y="9529"/>
                </a:cubicBezTo>
                <a:cubicBezTo>
                  <a:pt x="7600" y="9529"/>
                  <a:pt x="7600" y="9529"/>
                  <a:pt x="8000" y="9212"/>
                </a:cubicBezTo>
                <a:cubicBezTo>
                  <a:pt x="8000" y="9212"/>
                  <a:pt x="8000" y="9212"/>
                  <a:pt x="8400" y="9212"/>
                </a:cubicBezTo>
                <a:cubicBezTo>
                  <a:pt x="9200" y="9212"/>
                  <a:pt x="9200" y="9212"/>
                  <a:pt x="9200" y="9212"/>
                </a:cubicBezTo>
                <a:cubicBezTo>
                  <a:pt x="9200" y="9212"/>
                  <a:pt x="9600" y="9212"/>
                  <a:pt x="9600" y="9212"/>
                </a:cubicBezTo>
                <a:cubicBezTo>
                  <a:pt x="9600" y="9529"/>
                  <a:pt x="9600" y="9529"/>
                  <a:pt x="9600" y="9529"/>
                </a:cubicBezTo>
                <a:close/>
                <a:moveTo>
                  <a:pt x="9600" y="12706"/>
                </a:moveTo>
                <a:cubicBezTo>
                  <a:pt x="9600" y="13659"/>
                  <a:pt x="9600" y="13659"/>
                  <a:pt x="9600" y="13659"/>
                </a:cubicBezTo>
                <a:cubicBezTo>
                  <a:pt x="9600" y="13659"/>
                  <a:pt x="9600" y="13659"/>
                  <a:pt x="9600" y="13659"/>
                </a:cubicBezTo>
                <a:cubicBezTo>
                  <a:pt x="9600" y="13976"/>
                  <a:pt x="9200" y="13976"/>
                  <a:pt x="9200" y="13976"/>
                </a:cubicBezTo>
                <a:cubicBezTo>
                  <a:pt x="8400" y="13976"/>
                  <a:pt x="8400" y="13976"/>
                  <a:pt x="8400" y="13976"/>
                </a:cubicBezTo>
                <a:cubicBezTo>
                  <a:pt x="8000" y="13976"/>
                  <a:pt x="8000" y="13976"/>
                  <a:pt x="8000" y="13659"/>
                </a:cubicBezTo>
                <a:cubicBezTo>
                  <a:pt x="7600" y="13659"/>
                  <a:pt x="7600" y="13659"/>
                  <a:pt x="7600" y="13659"/>
                </a:cubicBezTo>
                <a:cubicBezTo>
                  <a:pt x="7600" y="12706"/>
                  <a:pt x="7600" y="12706"/>
                  <a:pt x="7600" y="12706"/>
                </a:cubicBezTo>
                <a:cubicBezTo>
                  <a:pt x="7600" y="12706"/>
                  <a:pt x="7600" y="12388"/>
                  <a:pt x="8000" y="12388"/>
                </a:cubicBezTo>
                <a:cubicBezTo>
                  <a:pt x="8000" y="12388"/>
                  <a:pt x="8000" y="12388"/>
                  <a:pt x="8400" y="12388"/>
                </a:cubicBezTo>
                <a:cubicBezTo>
                  <a:pt x="9200" y="12388"/>
                  <a:pt x="9200" y="12388"/>
                  <a:pt x="9200" y="12388"/>
                </a:cubicBezTo>
                <a:cubicBezTo>
                  <a:pt x="9200" y="12388"/>
                  <a:pt x="9600" y="12388"/>
                  <a:pt x="9600" y="12388"/>
                </a:cubicBezTo>
                <a:cubicBezTo>
                  <a:pt x="9600" y="12388"/>
                  <a:pt x="9600" y="12706"/>
                  <a:pt x="9600" y="12706"/>
                </a:cubicBezTo>
                <a:close/>
                <a:moveTo>
                  <a:pt x="13600" y="3494"/>
                </a:moveTo>
                <a:cubicBezTo>
                  <a:pt x="13600" y="4129"/>
                  <a:pt x="13600" y="4129"/>
                  <a:pt x="13600" y="4129"/>
                </a:cubicBezTo>
                <a:cubicBezTo>
                  <a:pt x="13600" y="4129"/>
                  <a:pt x="13600" y="4447"/>
                  <a:pt x="13600" y="4447"/>
                </a:cubicBezTo>
                <a:cubicBezTo>
                  <a:pt x="13200" y="4447"/>
                  <a:pt x="13200" y="4447"/>
                  <a:pt x="13200" y="4447"/>
                </a:cubicBezTo>
                <a:cubicBezTo>
                  <a:pt x="12000" y="4447"/>
                  <a:pt x="12000" y="4447"/>
                  <a:pt x="12000" y="4447"/>
                </a:cubicBezTo>
                <a:cubicBezTo>
                  <a:pt x="12000" y="4447"/>
                  <a:pt x="12000" y="4447"/>
                  <a:pt x="11600" y="4447"/>
                </a:cubicBezTo>
                <a:cubicBezTo>
                  <a:pt x="11600" y="4447"/>
                  <a:pt x="11600" y="4129"/>
                  <a:pt x="11600" y="4129"/>
                </a:cubicBezTo>
                <a:cubicBezTo>
                  <a:pt x="11600" y="3494"/>
                  <a:pt x="11600" y="3494"/>
                  <a:pt x="11600" y="3494"/>
                </a:cubicBezTo>
                <a:cubicBezTo>
                  <a:pt x="11600" y="3176"/>
                  <a:pt x="11600" y="3176"/>
                  <a:pt x="11600" y="3176"/>
                </a:cubicBezTo>
                <a:cubicBezTo>
                  <a:pt x="12000" y="3176"/>
                  <a:pt x="12000" y="2859"/>
                  <a:pt x="12000" y="2859"/>
                </a:cubicBezTo>
                <a:cubicBezTo>
                  <a:pt x="13200" y="2859"/>
                  <a:pt x="13200" y="2859"/>
                  <a:pt x="13200" y="2859"/>
                </a:cubicBezTo>
                <a:cubicBezTo>
                  <a:pt x="13200" y="2859"/>
                  <a:pt x="13200" y="3176"/>
                  <a:pt x="13600" y="3176"/>
                </a:cubicBezTo>
                <a:cubicBezTo>
                  <a:pt x="13600" y="3176"/>
                  <a:pt x="13600" y="3176"/>
                  <a:pt x="13600" y="3494"/>
                </a:cubicBezTo>
                <a:close/>
                <a:moveTo>
                  <a:pt x="13600" y="6353"/>
                </a:moveTo>
                <a:cubicBezTo>
                  <a:pt x="13600" y="7306"/>
                  <a:pt x="13600" y="7306"/>
                  <a:pt x="13600" y="7306"/>
                </a:cubicBezTo>
                <a:cubicBezTo>
                  <a:pt x="13600" y="7306"/>
                  <a:pt x="13600" y="7624"/>
                  <a:pt x="13600" y="7624"/>
                </a:cubicBezTo>
                <a:cubicBezTo>
                  <a:pt x="13200" y="7624"/>
                  <a:pt x="13200" y="7624"/>
                  <a:pt x="13200" y="7624"/>
                </a:cubicBezTo>
                <a:cubicBezTo>
                  <a:pt x="12000" y="7624"/>
                  <a:pt x="12000" y="7624"/>
                  <a:pt x="12000" y="7624"/>
                </a:cubicBezTo>
                <a:cubicBezTo>
                  <a:pt x="12000" y="7624"/>
                  <a:pt x="12000" y="7624"/>
                  <a:pt x="11600" y="7624"/>
                </a:cubicBezTo>
                <a:cubicBezTo>
                  <a:pt x="11600" y="7624"/>
                  <a:pt x="11600" y="7306"/>
                  <a:pt x="11600" y="7306"/>
                </a:cubicBezTo>
                <a:cubicBezTo>
                  <a:pt x="11600" y="6353"/>
                  <a:pt x="11600" y="6353"/>
                  <a:pt x="11600" y="6353"/>
                </a:cubicBezTo>
                <a:cubicBezTo>
                  <a:pt x="11600" y="6353"/>
                  <a:pt x="11600" y="6353"/>
                  <a:pt x="11600" y="6353"/>
                </a:cubicBezTo>
                <a:cubicBezTo>
                  <a:pt x="12000" y="6035"/>
                  <a:pt x="12000" y="6035"/>
                  <a:pt x="12000" y="6035"/>
                </a:cubicBezTo>
                <a:cubicBezTo>
                  <a:pt x="13200" y="6035"/>
                  <a:pt x="13200" y="6035"/>
                  <a:pt x="13200" y="6035"/>
                </a:cubicBezTo>
                <a:cubicBezTo>
                  <a:pt x="13200" y="6035"/>
                  <a:pt x="13200" y="6035"/>
                  <a:pt x="13600" y="6353"/>
                </a:cubicBezTo>
                <a:cubicBezTo>
                  <a:pt x="13600" y="6353"/>
                  <a:pt x="13600" y="6353"/>
                  <a:pt x="13600" y="6353"/>
                </a:cubicBezTo>
                <a:close/>
                <a:moveTo>
                  <a:pt x="13600" y="9529"/>
                </a:moveTo>
                <a:cubicBezTo>
                  <a:pt x="13600" y="10482"/>
                  <a:pt x="13600" y="10482"/>
                  <a:pt x="13600" y="10482"/>
                </a:cubicBezTo>
                <a:cubicBezTo>
                  <a:pt x="13600" y="10482"/>
                  <a:pt x="13600" y="10482"/>
                  <a:pt x="13600" y="10800"/>
                </a:cubicBezTo>
                <a:cubicBezTo>
                  <a:pt x="13200" y="10800"/>
                  <a:pt x="13200" y="10800"/>
                  <a:pt x="13200" y="10800"/>
                </a:cubicBezTo>
                <a:cubicBezTo>
                  <a:pt x="12000" y="10800"/>
                  <a:pt x="12000" y="10800"/>
                  <a:pt x="12000" y="10800"/>
                </a:cubicBezTo>
                <a:cubicBezTo>
                  <a:pt x="12000" y="10800"/>
                  <a:pt x="12000" y="10800"/>
                  <a:pt x="11600" y="10800"/>
                </a:cubicBezTo>
                <a:cubicBezTo>
                  <a:pt x="11600" y="10482"/>
                  <a:pt x="11600" y="10482"/>
                  <a:pt x="11600" y="10482"/>
                </a:cubicBezTo>
                <a:cubicBezTo>
                  <a:pt x="11600" y="9529"/>
                  <a:pt x="11600" y="9529"/>
                  <a:pt x="11600" y="9529"/>
                </a:cubicBezTo>
                <a:cubicBezTo>
                  <a:pt x="11600" y="9529"/>
                  <a:pt x="11600" y="9529"/>
                  <a:pt x="11600" y="9212"/>
                </a:cubicBezTo>
                <a:cubicBezTo>
                  <a:pt x="12000" y="9212"/>
                  <a:pt x="12000" y="9212"/>
                  <a:pt x="12000" y="9212"/>
                </a:cubicBezTo>
                <a:cubicBezTo>
                  <a:pt x="13200" y="9212"/>
                  <a:pt x="13200" y="9212"/>
                  <a:pt x="13200" y="9212"/>
                </a:cubicBezTo>
                <a:cubicBezTo>
                  <a:pt x="13200" y="9212"/>
                  <a:pt x="13200" y="9212"/>
                  <a:pt x="13600" y="9212"/>
                </a:cubicBezTo>
                <a:cubicBezTo>
                  <a:pt x="13600" y="9529"/>
                  <a:pt x="13600" y="9529"/>
                  <a:pt x="13600" y="9529"/>
                </a:cubicBezTo>
                <a:close/>
                <a:moveTo>
                  <a:pt x="13600" y="12706"/>
                </a:moveTo>
                <a:cubicBezTo>
                  <a:pt x="13600" y="13659"/>
                  <a:pt x="13600" y="13659"/>
                  <a:pt x="13600" y="13659"/>
                </a:cubicBezTo>
                <a:cubicBezTo>
                  <a:pt x="13600" y="13659"/>
                  <a:pt x="13600" y="13659"/>
                  <a:pt x="13600" y="13659"/>
                </a:cubicBezTo>
                <a:cubicBezTo>
                  <a:pt x="13200" y="13976"/>
                  <a:pt x="13200" y="13976"/>
                  <a:pt x="13200" y="13976"/>
                </a:cubicBezTo>
                <a:cubicBezTo>
                  <a:pt x="12000" y="13976"/>
                  <a:pt x="12000" y="13976"/>
                  <a:pt x="12000" y="13976"/>
                </a:cubicBezTo>
                <a:cubicBezTo>
                  <a:pt x="12000" y="13976"/>
                  <a:pt x="12000" y="13976"/>
                  <a:pt x="11600" y="13659"/>
                </a:cubicBezTo>
                <a:cubicBezTo>
                  <a:pt x="11600" y="13659"/>
                  <a:pt x="11600" y="13659"/>
                  <a:pt x="11600" y="13659"/>
                </a:cubicBezTo>
                <a:cubicBezTo>
                  <a:pt x="11600" y="12706"/>
                  <a:pt x="11600" y="12706"/>
                  <a:pt x="11600" y="12706"/>
                </a:cubicBezTo>
                <a:cubicBezTo>
                  <a:pt x="11600" y="12706"/>
                  <a:pt x="11600" y="12388"/>
                  <a:pt x="11600" y="12388"/>
                </a:cubicBezTo>
                <a:cubicBezTo>
                  <a:pt x="12000" y="12388"/>
                  <a:pt x="12000" y="12388"/>
                  <a:pt x="12000" y="12388"/>
                </a:cubicBezTo>
                <a:cubicBezTo>
                  <a:pt x="13200" y="12388"/>
                  <a:pt x="13200" y="12388"/>
                  <a:pt x="13200" y="12388"/>
                </a:cubicBezTo>
                <a:cubicBezTo>
                  <a:pt x="13200" y="12388"/>
                  <a:pt x="13200" y="12388"/>
                  <a:pt x="13600" y="12388"/>
                </a:cubicBezTo>
                <a:cubicBezTo>
                  <a:pt x="13600" y="12388"/>
                  <a:pt x="13600" y="12706"/>
                  <a:pt x="13600" y="12706"/>
                </a:cubicBezTo>
                <a:close/>
                <a:moveTo>
                  <a:pt x="17600" y="3494"/>
                </a:moveTo>
                <a:cubicBezTo>
                  <a:pt x="17600" y="4129"/>
                  <a:pt x="17600" y="4129"/>
                  <a:pt x="17600" y="4129"/>
                </a:cubicBezTo>
                <a:cubicBezTo>
                  <a:pt x="17600" y="4129"/>
                  <a:pt x="17600" y="4447"/>
                  <a:pt x="17200" y="4447"/>
                </a:cubicBezTo>
                <a:cubicBezTo>
                  <a:pt x="17200" y="4447"/>
                  <a:pt x="17200" y="4447"/>
                  <a:pt x="17200" y="4447"/>
                </a:cubicBezTo>
                <a:cubicBezTo>
                  <a:pt x="16000" y="4447"/>
                  <a:pt x="16000" y="4447"/>
                  <a:pt x="16000" y="4447"/>
                </a:cubicBezTo>
                <a:cubicBezTo>
                  <a:pt x="16000" y="4447"/>
                  <a:pt x="16000" y="4447"/>
                  <a:pt x="15600" y="4447"/>
                </a:cubicBezTo>
                <a:cubicBezTo>
                  <a:pt x="15600" y="4447"/>
                  <a:pt x="15600" y="4129"/>
                  <a:pt x="15600" y="4129"/>
                </a:cubicBezTo>
                <a:cubicBezTo>
                  <a:pt x="15600" y="3494"/>
                  <a:pt x="15600" y="3494"/>
                  <a:pt x="15600" y="3494"/>
                </a:cubicBezTo>
                <a:cubicBezTo>
                  <a:pt x="15600" y="3176"/>
                  <a:pt x="15600" y="3176"/>
                  <a:pt x="15600" y="3176"/>
                </a:cubicBezTo>
                <a:cubicBezTo>
                  <a:pt x="16000" y="3176"/>
                  <a:pt x="16000" y="2859"/>
                  <a:pt x="16000" y="2859"/>
                </a:cubicBezTo>
                <a:cubicBezTo>
                  <a:pt x="17200" y="2859"/>
                  <a:pt x="17200" y="2859"/>
                  <a:pt x="17200" y="2859"/>
                </a:cubicBezTo>
                <a:cubicBezTo>
                  <a:pt x="17200" y="2859"/>
                  <a:pt x="17200" y="3176"/>
                  <a:pt x="17200" y="3176"/>
                </a:cubicBezTo>
                <a:cubicBezTo>
                  <a:pt x="17600" y="3176"/>
                  <a:pt x="17600" y="3176"/>
                  <a:pt x="17600" y="3494"/>
                </a:cubicBezTo>
                <a:close/>
                <a:moveTo>
                  <a:pt x="17600" y="6353"/>
                </a:moveTo>
                <a:cubicBezTo>
                  <a:pt x="17600" y="7306"/>
                  <a:pt x="17600" y="7306"/>
                  <a:pt x="17600" y="7306"/>
                </a:cubicBezTo>
                <a:cubicBezTo>
                  <a:pt x="17600" y="7306"/>
                  <a:pt x="17600" y="7624"/>
                  <a:pt x="17200" y="7624"/>
                </a:cubicBezTo>
                <a:cubicBezTo>
                  <a:pt x="17200" y="7624"/>
                  <a:pt x="17200" y="7624"/>
                  <a:pt x="17200" y="7624"/>
                </a:cubicBezTo>
                <a:cubicBezTo>
                  <a:pt x="16000" y="7624"/>
                  <a:pt x="16000" y="7624"/>
                  <a:pt x="16000" y="7624"/>
                </a:cubicBezTo>
                <a:cubicBezTo>
                  <a:pt x="16000" y="7624"/>
                  <a:pt x="16000" y="7624"/>
                  <a:pt x="15600" y="7624"/>
                </a:cubicBezTo>
                <a:cubicBezTo>
                  <a:pt x="15600" y="7624"/>
                  <a:pt x="15600" y="7306"/>
                  <a:pt x="15600" y="7306"/>
                </a:cubicBezTo>
                <a:cubicBezTo>
                  <a:pt x="15600" y="6353"/>
                  <a:pt x="15600" y="6353"/>
                  <a:pt x="15600" y="6353"/>
                </a:cubicBezTo>
                <a:cubicBezTo>
                  <a:pt x="15600" y="6353"/>
                  <a:pt x="15600" y="6353"/>
                  <a:pt x="15600" y="6353"/>
                </a:cubicBezTo>
                <a:cubicBezTo>
                  <a:pt x="16000" y="6035"/>
                  <a:pt x="16000" y="6035"/>
                  <a:pt x="16000" y="6035"/>
                </a:cubicBezTo>
                <a:cubicBezTo>
                  <a:pt x="17200" y="6035"/>
                  <a:pt x="17200" y="6035"/>
                  <a:pt x="17200" y="6035"/>
                </a:cubicBezTo>
                <a:cubicBezTo>
                  <a:pt x="17200" y="6035"/>
                  <a:pt x="17200" y="6035"/>
                  <a:pt x="17200" y="6353"/>
                </a:cubicBezTo>
                <a:cubicBezTo>
                  <a:pt x="17600" y="6353"/>
                  <a:pt x="17600" y="6353"/>
                  <a:pt x="17600" y="6353"/>
                </a:cubicBezTo>
                <a:close/>
                <a:moveTo>
                  <a:pt x="17600" y="9529"/>
                </a:moveTo>
                <a:cubicBezTo>
                  <a:pt x="17600" y="10482"/>
                  <a:pt x="17600" y="10482"/>
                  <a:pt x="17600" y="10482"/>
                </a:cubicBezTo>
                <a:cubicBezTo>
                  <a:pt x="17600" y="10482"/>
                  <a:pt x="17600" y="10482"/>
                  <a:pt x="17200" y="10800"/>
                </a:cubicBezTo>
                <a:cubicBezTo>
                  <a:pt x="17200" y="10800"/>
                  <a:pt x="17200" y="10800"/>
                  <a:pt x="17200" y="10800"/>
                </a:cubicBezTo>
                <a:cubicBezTo>
                  <a:pt x="16000" y="10800"/>
                  <a:pt x="16000" y="10800"/>
                  <a:pt x="16000" y="10800"/>
                </a:cubicBezTo>
                <a:cubicBezTo>
                  <a:pt x="16000" y="10800"/>
                  <a:pt x="16000" y="10800"/>
                  <a:pt x="15600" y="10800"/>
                </a:cubicBezTo>
                <a:cubicBezTo>
                  <a:pt x="15600" y="10482"/>
                  <a:pt x="15600" y="10482"/>
                  <a:pt x="15600" y="10482"/>
                </a:cubicBezTo>
                <a:cubicBezTo>
                  <a:pt x="15600" y="9529"/>
                  <a:pt x="15600" y="9529"/>
                  <a:pt x="15600" y="9529"/>
                </a:cubicBezTo>
                <a:cubicBezTo>
                  <a:pt x="15600" y="9529"/>
                  <a:pt x="15600" y="9529"/>
                  <a:pt x="15600" y="9212"/>
                </a:cubicBezTo>
                <a:cubicBezTo>
                  <a:pt x="16000" y="9212"/>
                  <a:pt x="16000" y="9212"/>
                  <a:pt x="16000" y="9212"/>
                </a:cubicBezTo>
                <a:cubicBezTo>
                  <a:pt x="17200" y="9212"/>
                  <a:pt x="17200" y="9212"/>
                  <a:pt x="17200" y="9212"/>
                </a:cubicBezTo>
                <a:cubicBezTo>
                  <a:pt x="17200" y="9212"/>
                  <a:pt x="17200" y="9212"/>
                  <a:pt x="17200" y="9212"/>
                </a:cubicBezTo>
                <a:cubicBezTo>
                  <a:pt x="17600" y="9529"/>
                  <a:pt x="17600" y="9529"/>
                  <a:pt x="17600" y="9529"/>
                </a:cubicBezTo>
                <a:close/>
                <a:moveTo>
                  <a:pt x="17600" y="12706"/>
                </a:moveTo>
                <a:cubicBezTo>
                  <a:pt x="17600" y="13659"/>
                  <a:pt x="17600" y="13659"/>
                  <a:pt x="17600" y="13659"/>
                </a:cubicBezTo>
                <a:cubicBezTo>
                  <a:pt x="17600" y="13659"/>
                  <a:pt x="17600" y="13659"/>
                  <a:pt x="17200" y="13659"/>
                </a:cubicBezTo>
                <a:cubicBezTo>
                  <a:pt x="17200" y="13976"/>
                  <a:pt x="17200" y="13976"/>
                  <a:pt x="17200" y="13976"/>
                </a:cubicBezTo>
                <a:cubicBezTo>
                  <a:pt x="16000" y="13976"/>
                  <a:pt x="16000" y="13976"/>
                  <a:pt x="16000" y="13976"/>
                </a:cubicBezTo>
                <a:cubicBezTo>
                  <a:pt x="16000" y="13976"/>
                  <a:pt x="16000" y="13976"/>
                  <a:pt x="15600" y="13659"/>
                </a:cubicBezTo>
                <a:cubicBezTo>
                  <a:pt x="15600" y="13659"/>
                  <a:pt x="15600" y="13659"/>
                  <a:pt x="15600" y="13659"/>
                </a:cubicBezTo>
                <a:cubicBezTo>
                  <a:pt x="15600" y="12706"/>
                  <a:pt x="15600" y="12706"/>
                  <a:pt x="15600" y="12706"/>
                </a:cubicBezTo>
                <a:cubicBezTo>
                  <a:pt x="15600" y="12706"/>
                  <a:pt x="15600" y="12388"/>
                  <a:pt x="15600" y="12388"/>
                </a:cubicBezTo>
                <a:cubicBezTo>
                  <a:pt x="16000" y="12388"/>
                  <a:pt x="16000" y="12388"/>
                  <a:pt x="16000" y="12388"/>
                </a:cubicBezTo>
                <a:cubicBezTo>
                  <a:pt x="17200" y="12388"/>
                  <a:pt x="17200" y="12388"/>
                  <a:pt x="17200" y="12388"/>
                </a:cubicBezTo>
                <a:cubicBezTo>
                  <a:pt x="17200" y="12388"/>
                  <a:pt x="17200" y="12388"/>
                  <a:pt x="17200" y="12388"/>
                </a:cubicBezTo>
                <a:cubicBezTo>
                  <a:pt x="17600" y="12388"/>
                  <a:pt x="17600" y="12706"/>
                  <a:pt x="17600" y="12706"/>
                </a:cubicBezTo>
                <a:close/>
                <a:moveTo>
                  <a:pt x="17600" y="15882"/>
                </a:moveTo>
                <a:cubicBezTo>
                  <a:pt x="17600" y="16518"/>
                  <a:pt x="17600" y="16518"/>
                  <a:pt x="17600" y="16518"/>
                </a:cubicBezTo>
                <a:cubicBezTo>
                  <a:pt x="17600" y="16835"/>
                  <a:pt x="17600" y="16835"/>
                  <a:pt x="17200" y="16835"/>
                </a:cubicBezTo>
                <a:cubicBezTo>
                  <a:pt x="17200" y="16835"/>
                  <a:pt x="17200" y="17153"/>
                  <a:pt x="17200" y="17153"/>
                </a:cubicBezTo>
                <a:cubicBezTo>
                  <a:pt x="16000" y="17153"/>
                  <a:pt x="16000" y="17153"/>
                  <a:pt x="16000" y="17153"/>
                </a:cubicBezTo>
                <a:cubicBezTo>
                  <a:pt x="16000" y="17153"/>
                  <a:pt x="16000" y="16835"/>
                  <a:pt x="15600" y="16835"/>
                </a:cubicBezTo>
                <a:cubicBezTo>
                  <a:pt x="15600" y="16835"/>
                  <a:pt x="15600" y="16835"/>
                  <a:pt x="15600" y="16518"/>
                </a:cubicBezTo>
                <a:cubicBezTo>
                  <a:pt x="15600" y="15882"/>
                  <a:pt x="15600" y="15882"/>
                  <a:pt x="15600" y="15882"/>
                </a:cubicBezTo>
                <a:cubicBezTo>
                  <a:pt x="15600" y="15882"/>
                  <a:pt x="15600" y="15565"/>
                  <a:pt x="15600" y="15565"/>
                </a:cubicBezTo>
                <a:cubicBezTo>
                  <a:pt x="16000" y="15565"/>
                  <a:pt x="16000" y="15565"/>
                  <a:pt x="16000" y="15565"/>
                </a:cubicBezTo>
                <a:cubicBezTo>
                  <a:pt x="17200" y="15565"/>
                  <a:pt x="17200" y="15565"/>
                  <a:pt x="17200" y="15565"/>
                </a:cubicBezTo>
                <a:cubicBezTo>
                  <a:pt x="17200" y="15565"/>
                  <a:pt x="17200" y="15565"/>
                  <a:pt x="17200" y="15565"/>
                </a:cubicBezTo>
                <a:cubicBezTo>
                  <a:pt x="17600" y="15565"/>
                  <a:pt x="17600" y="15882"/>
                  <a:pt x="17600" y="1588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97" name="Shape 697"/>
          <p:cNvSpPr/>
          <p:nvPr/>
        </p:nvSpPr>
        <p:spPr>
          <a:xfrm>
            <a:off x="4245950" y="1519087"/>
            <a:ext cx="396678" cy="32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7128"/>
                </a:moveTo>
                <a:cubicBezTo>
                  <a:pt x="18922" y="7128"/>
                  <a:pt x="18387" y="7776"/>
                  <a:pt x="18387" y="8640"/>
                </a:cubicBezTo>
                <a:cubicBezTo>
                  <a:pt x="18387" y="9288"/>
                  <a:pt x="18922" y="9936"/>
                  <a:pt x="19636" y="9936"/>
                </a:cubicBezTo>
                <a:cubicBezTo>
                  <a:pt x="20172" y="9936"/>
                  <a:pt x="20707" y="9288"/>
                  <a:pt x="20707" y="8640"/>
                </a:cubicBezTo>
                <a:cubicBezTo>
                  <a:pt x="20707" y="7776"/>
                  <a:pt x="20172" y="7128"/>
                  <a:pt x="19636" y="7128"/>
                </a:cubicBezTo>
                <a:moveTo>
                  <a:pt x="1964" y="7128"/>
                </a:moveTo>
                <a:cubicBezTo>
                  <a:pt x="1428" y="7128"/>
                  <a:pt x="714" y="7776"/>
                  <a:pt x="714" y="8640"/>
                </a:cubicBezTo>
                <a:cubicBezTo>
                  <a:pt x="714" y="9288"/>
                  <a:pt x="1428" y="9936"/>
                  <a:pt x="1964" y="9936"/>
                </a:cubicBezTo>
                <a:cubicBezTo>
                  <a:pt x="2678" y="9936"/>
                  <a:pt x="3213" y="9288"/>
                  <a:pt x="3213" y="8640"/>
                </a:cubicBezTo>
                <a:cubicBezTo>
                  <a:pt x="3213" y="7776"/>
                  <a:pt x="2678" y="7128"/>
                  <a:pt x="1964" y="7128"/>
                </a:cubicBezTo>
                <a:moveTo>
                  <a:pt x="15888" y="4320"/>
                </a:moveTo>
                <a:cubicBezTo>
                  <a:pt x="14995" y="4320"/>
                  <a:pt x="14102" y="5400"/>
                  <a:pt x="14102" y="6696"/>
                </a:cubicBezTo>
                <a:cubicBezTo>
                  <a:pt x="14102" y="7776"/>
                  <a:pt x="14995" y="8856"/>
                  <a:pt x="15888" y="8856"/>
                </a:cubicBezTo>
                <a:cubicBezTo>
                  <a:pt x="16959" y="8856"/>
                  <a:pt x="17673" y="7776"/>
                  <a:pt x="17673" y="6696"/>
                </a:cubicBezTo>
                <a:cubicBezTo>
                  <a:pt x="17673" y="5400"/>
                  <a:pt x="16959" y="4320"/>
                  <a:pt x="15888" y="4320"/>
                </a:cubicBezTo>
                <a:moveTo>
                  <a:pt x="21600" y="17712"/>
                </a:moveTo>
                <a:cubicBezTo>
                  <a:pt x="19458" y="17712"/>
                  <a:pt x="19458" y="17712"/>
                  <a:pt x="19458" y="17712"/>
                </a:cubicBezTo>
                <a:cubicBezTo>
                  <a:pt x="19458" y="13176"/>
                  <a:pt x="19458" y="13176"/>
                  <a:pt x="19458" y="13176"/>
                </a:cubicBezTo>
                <a:cubicBezTo>
                  <a:pt x="19458" y="12312"/>
                  <a:pt x="19279" y="11664"/>
                  <a:pt x="18922" y="11016"/>
                </a:cubicBezTo>
                <a:cubicBezTo>
                  <a:pt x="19101" y="11016"/>
                  <a:pt x="19279" y="10800"/>
                  <a:pt x="19636" y="10800"/>
                </a:cubicBezTo>
                <a:cubicBezTo>
                  <a:pt x="20707" y="10800"/>
                  <a:pt x="21600" y="11880"/>
                  <a:pt x="21600" y="13392"/>
                </a:cubicBezTo>
                <a:lnTo>
                  <a:pt x="21600" y="17712"/>
                </a:lnTo>
                <a:close/>
                <a:moveTo>
                  <a:pt x="5712" y="4320"/>
                </a:moveTo>
                <a:cubicBezTo>
                  <a:pt x="4641" y="4320"/>
                  <a:pt x="3749" y="5400"/>
                  <a:pt x="3749" y="6696"/>
                </a:cubicBezTo>
                <a:cubicBezTo>
                  <a:pt x="3749" y="7776"/>
                  <a:pt x="4641" y="8856"/>
                  <a:pt x="5712" y="8856"/>
                </a:cubicBezTo>
                <a:cubicBezTo>
                  <a:pt x="6605" y="8856"/>
                  <a:pt x="7498" y="7776"/>
                  <a:pt x="7498" y="6696"/>
                </a:cubicBezTo>
                <a:cubicBezTo>
                  <a:pt x="7498" y="5400"/>
                  <a:pt x="6605" y="4320"/>
                  <a:pt x="5712" y="4320"/>
                </a:cubicBezTo>
                <a:moveTo>
                  <a:pt x="1964" y="10800"/>
                </a:moveTo>
                <a:cubicBezTo>
                  <a:pt x="2142" y="10800"/>
                  <a:pt x="2321" y="11016"/>
                  <a:pt x="2499" y="11016"/>
                </a:cubicBezTo>
                <a:cubicBezTo>
                  <a:pt x="2321" y="11664"/>
                  <a:pt x="2142" y="12312"/>
                  <a:pt x="2142" y="13176"/>
                </a:cubicBezTo>
                <a:cubicBezTo>
                  <a:pt x="2142" y="17712"/>
                  <a:pt x="2142" y="17712"/>
                  <a:pt x="2142" y="17712"/>
                </a:cubicBezTo>
                <a:cubicBezTo>
                  <a:pt x="0" y="17712"/>
                  <a:pt x="0" y="17712"/>
                  <a:pt x="0" y="17712"/>
                </a:cubicBezTo>
                <a:cubicBezTo>
                  <a:pt x="0" y="13392"/>
                  <a:pt x="0" y="13392"/>
                  <a:pt x="0" y="13392"/>
                </a:cubicBezTo>
                <a:cubicBezTo>
                  <a:pt x="0" y="11880"/>
                  <a:pt x="893" y="10800"/>
                  <a:pt x="1964" y="10800"/>
                </a:cubicBezTo>
                <a:moveTo>
                  <a:pt x="10711" y="0"/>
                </a:moveTo>
                <a:cubicBezTo>
                  <a:pt x="9283" y="0"/>
                  <a:pt x="8033" y="1512"/>
                  <a:pt x="8033" y="3240"/>
                </a:cubicBezTo>
                <a:cubicBezTo>
                  <a:pt x="8033" y="4968"/>
                  <a:pt x="9283" y="6480"/>
                  <a:pt x="10711" y="6480"/>
                </a:cubicBezTo>
                <a:cubicBezTo>
                  <a:pt x="12317" y="6480"/>
                  <a:pt x="13388" y="4968"/>
                  <a:pt x="13388" y="3240"/>
                </a:cubicBezTo>
                <a:cubicBezTo>
                  <a:pt x="13388" y="1512"/>
                  <a:pt x="12317" y="0"/>
                  <a:pt x="10711" y="0"/>
                </a:cubicBezTo>
                <a:moveTo>
                  <a:pt x="18744" y="19440"/>
                </a:moveTo>
                <a:cubicBezTo>
                  <a:pt x="15709" y="19440"/>
                  <a:pt x="15709" y="19440"/>
                  <a:pt x="15709" y="19440"/>
                </a:cubicBezTo>
                <a:cubicBezTo>
                  <a:pt x="15709" y="12528"/>
                  <a:pt x="15709" y="12528"/>
                  <a:pt x="15709" y="12528"/>
                </a:cubicBezTo>
                <a:cubicBezTo>
                  <a:pt x="15709" y="11448"/>
                  <a:pt x="15531" y="10584"/>
                  <a:pt x="15174" y="9720"/>
                </a:cubicBezTo>
                <a:cubicBezTo>
                  <a:pt x="15352" y="9720"/>
                  <a:pt x="15709" y="9720"/>
                  <a:pt x="15888" y="9720"/>
                </a:cubicBezTo>
                <a:cubicBezTo>
                  <a:pt x="17494" y="9720"/>
                  <a:pt x="18744" y="11232"/>
                  <a:pt x="18744" y="13176"/>
                </a:cubicBezTo>
                <a:lnTo>
                  <a:pt x="18744" y="19440"/>
                </a:lnTo>
                <a:close/>
                <a:moveTo>
                  <a:pt x="5891" y="12528"/>
                </a:moveTo>
                <a:cubicBezTo>
                  <a:pt x="5891" y="19440"/>
                  <a:pt x="5891" y="19440"/>
                  <a:pt x="5891" y="19440"/>
                </a:cubicBezTo>
                <a:cubicBezTo>
                  <a:pt x="2678" y="19440"/>
                  <a:pt x="2678" y="19440"/>
                  <a:pt x="2678" y="19440"/>
                </a:cubicBezTo>
                <a:cubicBezTo>
                  <a:pt x="2678" y="13176"/>
                  <a:pt x="2678" y="13176"/>
                  <a:pt x="2678" y="13176"/>
                </a:cubicBezTo>
                <a:cubicBezTo>
                  <a:pt x="2678" y="11232"/>
                  <a:pt x="4106" y="9720"/>
                  <a:pt x="5712" y="9720"/>
                </a:cubicBezTo>
                <a:cubicBezTo>
                  <a:pt x="5891" y="9720"/>
                  <a:pt x="6248" y="9720"/>
                  <a:pt x="6426" y="9720"/>
                </a:cubicBezTo>
                <a:cubicBezTo>
                  <a:pt x="6069" y="10584"/>
                  <a:pt x="5891" y="11448"/>
                  <a:pt x="5891" y="12528"/>
                </a:cubicBezTo>
                <a:moveTo>
                  <a:pt x="6605" y="21600"/>
                </a:moveTo>
                <a:cubicBezTo>
                  <a:pt x="14995" y="21600"/>
                  <a:pt x="14995" y="21600"/>
                  <a:pt x="14995" y="21600"/>
                </a:cubicBezTo>
                <a:cubicBezTo>
                  <a:pt x="14995" y="12528"/>
                  <a:pt x="14995" y="12528"/>
                  <a:pt x="14995" y="12528"/>
                </a:cubicBezTo>
                <a:cubicBezTo>
                  <a:pt x="14995" y="9720"/>
                  <a:pt x="13031" y="7344"/>
                  <a:pt x="10711" y="7344"/>
                </a:cubicBezTo>
                <a:cubicBezTo>
                  <a:pt x="8390" y="7344"/>
                  <a:pt x="6605" y="9720"/>
                  <a:pt x="6605" y="12528"/>
                </a:cubicBezTo>
                <a:lnTo>
                  <a:pt x="6605" y="2160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8672053" y="4755847"/>
            <a:ext cx="47194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_tradnl" dirty="0" smtClean="0">
                <a:solidFill>
                  <a:schemeClr val="bg1"/>
                </a:solidFill>
                <a:latin typeface="+mn-lt"/>
              </a:rPr>
              <a:t>11</a:t>
            </a:r>
            <a:endParaRPr kumimoji="0" lang="es-ES_tradnl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25" name="image3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83323" y="4237216"/>
            <a:ext cx="2413795" cy="681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9" presetClass="entr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9" presetClass="entr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9" presetClass="entr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9" presetClass="entr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" grpId="2" animBg="1" advAuto="0"/>
      <p:bldP spid="678" grpId="13" animBg="1" advAuto="0"/>
      <p:bldP spid="679" grpId="9" animBg="1" advAuto="0"/>
      <p:bldP spid="680" grpId="5" animBg="1" advAuto="0"/>
      <p:bldP spid="681" grpId="8" animBg="1" advAuto="0"/>
      <p:bldP spid="682" grpId="12" animBg="1" advAuto="0"/>
      <p:bldP spid="683" grpId="16" animBg="1" advAuto="0"/>
      <p:bldP spid="685" grpId="6" animBg="1" advAuto="0"/>
      <p:bldP spid="686" grpId="10" animBg="1" advAuto="0"/>
      <p:bldP spid="687" grpId="14" animBg="1" advAuto="0"/>
      <p:bldP spid="688" grpId="1" animBg="1" advAuto="0"/>
      <p:bldP spid="689" grpId="4" animBg="1" advAuto="0"/>
      <p:bldP spid="695" grpId="15" animBg="1" advAuto="0"/>
      <p:bldP spid="696" grpId="11" animBg="1" advAuto="0"/>
      <p:bldP spid="697" grpId="7" animBg="1" advAuto="0"/>
      <p:bldP spid="25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500"/>
          <p:cNvSpPr/>
          <p:nvPr/>
        </p:nvSpPr>
        <p:spPr>
          <a:xfrm>
            <a:off x="-3615" y="2570179"/>
            <a:ext cx="9144000" cy="1"/>
          </a:xfrm>
          <a:prstGeom prst="line">
            <a:avLst/>
          </a:prstGeom>
          <a:ln w="38100">
            <a:solidFill>
              <a:srgbClr val="1C657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99" name="Shape 699"/>
          <p:cNvSpPr/>
          <p:nvPr/>
        </p:nvSpPr>
        <p:spPr>
          <a:xfrm flipV="1">
            <a:off x="-1" y="2586832"/>
            <a:ext cx="9144001" cy="2556664"/>
          </a:xfrm>
          <a:prstGeom prst="rect">
            <a:avLst/>
          </a:prstGeom>
          <a:solidFill>
            <a:srgbClr val="A21C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00" name="Shape 700"/>
          <p:cNvSpPr/>
          <p:nvPr/>
        </p:nvSpPr>
        <p:spPr>
          <a:xfrm>
            <a:off x="111296" y="236900"/>
            <a:ext cx="2645251" cy="2523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b="1"/>
            </a:pPr>
            <a:r>
              <a:rPr sz="1600" dirty="0">
                <a:latin typeface="Calibri" charset="0"/>
                <a:ea typeface="Calibri" charset="0"/>
                <a:cs typeface="Calibri" charset="0"/>
              </a:rPr>
              <a:t>I Políticas </a:t>
            </a:r>
            <a:r>
              <a:rPr lang="es-ES" sz="1600" dirty="0" smtClean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sz="1600" dirty="0" smtClean="0">
                <a:latin typeface="Calibri" charset="0"/>
                <a:ea typeface="Calibri" charset="0"/>
                <a:cs typeface="Calibri" charset="0"/>
              </a:rPr>
              <a:t>úblicas</a:t>
            </a:r>
            <a:endParaRPr sz="1600" dirty="0">
              <a:latin typeface="Calibri" charset="0"/>
              <a:ea typeface="Calibri" charset="0"/>
              <a:cs typeface="Calibri" charset="0"/>
            </a:endParaRPr>
          </a:p>
          <a:p>
            <a:pPr algn="just">
              <a:defRPr sz="1000">
                <a:solidFill>
                  <a:srgbClr val="000000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endParaRPr dirty="0">
              <a:latin typeface="Calibri" charset="0"/>
              <a:ea typeface="Calibri" charset="0"/>
              <a:cs typeface="Calibri" charset="0"/>
            </a:endParaRPr>
          </a:p>
          <a:p>
            <a:pPr algn="just">
              <a:defRPr sz="1100">
                <a:solidFill>
                  <a:srgbClr val="000000"/>
                </a:solidFill>
              </a:defRPr>
            </a:pPr>
            <a:r>
              <a:rPr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1 Visión país de 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</a:t>
            </a:r>
            <a:r>
              <a:rPr dirty="0" smtClean="0">
                <a:solidFill>
                  <a:schemeClr val="tx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iencia </a:t>
            </a:r>
            <a:r>
              <a:rPr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y tecnología a largo plazo.</a:t>
            </a:r>
          </a:p>
          <a:p>
            <a:pPr algn="just">
              <a:defRPr sz="1100">
                <a:solidFill>
                  <a:srgbClr val="000000"/>
                </a:solidFill>
              </a:defRPr>
            </a:pPr>
            <a:r>
              <a:rPr b="1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2 Elevar a primer rango la ciencia, tecnología e innovación a nivel federal.</a:t>
            </a:r>
          </a:p>
          <a:p>
            <a:pPr algn="just">
              <a:defRPr sz="1100">
                <a:solidFill>
                  <a:srgbClr val="000000"/>
                </a:solidFill>
              </a:defRPr>
            </a:pPr>
            <a:r>
              <a:rPr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3 Optimizar el marco jurídico y normativo en los estados.</a:t>
            </a:r>
          </a:p>
          <a:p>
            <a:pPr algn="just">
              <a:defRPr sz="1100">
                <a:solidFill>
                  <a:srgbClr val="000000"/>
                </a:solidFill>
              </a:defRPr>
            </a:pPr>
            <a:r>
              <a:rPr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4 </a:t>
            </a:r>
            <a:r>
              <a:rPr lang="es-ES_tradnl" b="1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Incidir en el establecimiento de una política publica para fortalecer las instituciones estatales de CTI, a través de la definición de partidas presupuestales  previamente definidas para cada </a:t>
            </a:r>
            <a:r>
              <a:rPr lang="es-ES_tradnl" b="1" dirty="0" smtClean="0">
                <a:solidFill>
                  <a:schemeClr val="tx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Estado</a:t>
            </a:r>
            <a:r>
              <a:rPr lang="es-ES_tradnl" b="1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algn="just">
              <a:defRPr sz="1100">
                <a:solidFill>
                  <a:srgbClr val="000000"/>
                </a:solidFill>
              </a:defRPr>
            </a:pP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01" name="Shape 701"/>
          <p:cNvSpPr/>
          <p:nvPr/>
        </p:nvSpPr>
        <p:spPr>
          <a:xfrm>
            <a:off x="6566742" y="248318"/>
            <a:ext cx="2438401" cy="186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/>
            </a:pPr>
            <a:r>
              <a:rPr sz="1600" b="1" dirty="0">
                <a:latin typeface="Calibri" charset="0"/>
                <a:ea typeface="Calibri" charset="0"/>
                <a:cs typeface="Calibri" charset="0"/>
              </a:rPr>
              <a:t>II Inversión  </a:t>
            </a:r>
          </a:p>
          <a:p>
            <a:pPr algn="just">
              <a:defRPr sz="1100">
                <a:solidFill>
                  <a:srgbClr val="000000"/>
                </a:solidFill>
              </a:defRPr>
            </a:pPr>
            <a:endParaRPr sz="11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>
              <a:defRPr sz="1100">
                <a:solidFill>
                  <a:srgbClr val="000000"/>
                </a:solidFill>
              </a:defRPr>
            </a:pPr>
            <a:r>
              <a:rPr sz="11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1 In</a:t>
            </a:r>
            <a:r>
              <a:rPr sz="11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Helvetica"/>
              </a:rPr>
              <a:t>versión </a:t>
            </a:r>
            <a:r>
              <a:rPr lang="es-ES" sz="11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Helvetica"/>
              </a:rPr>
              <a:t>pública y privada</a:t>
            </a:r>
            <a:r>
              <a:rPr sz="11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Helvetica"/>
              </a:rPr>
              <a:t> </a:t>
            </a:r>
            <a:r>
              <a:rPr sz="11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Helvetica"/>
              </a:rPr>
              <a:t>tomando como base la vocación económica de los Estados.</a:t>
            </a:r>
          </a:p>
          <a:p>
            <a:pPr algn="just">
              <a:defRPr sz="1100">
                <a:solidFill>
                  <a:srgbClr val="000000"/>
                </a:solidFill>
              </a:defRPr>
            </a:pPr>
            <a:r>
              <a:rPr sz="11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Helvetica"/>
              </a:rPr>
              <a:t>2 A</a:t>
            </a:r>
            <a:r>
              <a:rPr sz="11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mpliación del presupuesto nacional.</a:t>
            </a:r>
          </a:p>
          <a:p>
            <a:pPr algn="just">
              <a:defRPr sz="1100">
                <a:solidFill>
                  <a:srgbClr val="000000"/>
                </a:solidFill>
              </a:defRPr>
            </a:pPr>
            <a:r>
              <a:rPr sz="11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3 Impulsar la participación privada.</a:t>
            </a:r>
          </a:p>
          <a:p>
            <a:pPr algn="just">
              <a:defRPr sz="1100">
                <a:solidFill>
                  <a:srgbClr val="000000"/>
                </a:solidFill>
              </a:defRPr>
            </a:pPr>
            <a:r>
              <a:rPr sz="11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4 Mecanismos eficientes y transparentes.</a:t>
            </a:r>
          </a:p>
          <a:p>
            <a:pPr algn="just">
              <a:defRPr sz="1100">
                <a:solidFill>
                  <a:srgbClr val="000000"/>
                </a:solidFill>
              </a:defRPr>
            </a:pPr>
            <a:r>
              <a:rPr sz="11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5</a:t>
            </a:r>
            <a:r>
              <a:rPr lang="es-ES" sz="11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11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Ecosistemas </a:t>
            </a:r>
            <a:r>
              <a:rPr sz="11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 innovación y emprendimiento de alto impacto. </a:t>
            </a:r>
          </a:p>
        </p:txBody>
      </p:sp>
      <p:sp>
        <p:nvSpPr>
          <p:cNvPr id="702" name="Shape 702"/>
          <p:cNvSpPr/>
          <p:nvPr/>
        </p:nvSpPr>
        <p:spPr>
          <a:xfrm>
            <a:off x="126602" y="2825778"/>
            <a:ext cx="2629945" cy="1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rPr sz="1600" dirty="0">
                <a:latin typeface="Calibri" charset="0"/>
                <a:ea typeface="Calibri" charset="0"/>
                <a:cs typeface="Calibri" charset="0"/>
              </a:rPr>
              <a:t>IV Sociedad </a:t>
            </a:r>
          </a:p>
          <a:p>
            <a:pPr algn="just">
              <a:defRPr sz="1100">
                <a:solidFill>
                  <a:srgbClr val="FFFFFF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endParaRPr dirty="0">
              <a:latin typeface="Calibri" charset="0"/>
              <a:ea typeface="Calibri" charset="0"/>
              <a:cs typeface="Calibri" charset="0"/>
            </a:endParaRPr>
          </a:p>
          <a:p>
            <a:pPr algn="just">
              <a:defRPr sz="1100">
                <a:solidFill>
                  <a:srgbClr val="FFFFFF"/>
                </a:solidFill>
              </a:defRPr>
            </a:pPr>
            <a:r>
              <a:rPr dirty="0">
                <a:latin typeface="Calibri" charset="0"/>
                <a:ea typeface="Calibri" charset="0"/>
                <a:cs typeface="Calibri" charset="0"/>
              </a:rPr>
              <a:t>1 Cultura científica y tecnológica nacional.</a:t>
            </a:r>
          </a:p>
          <a:p>
            <a:pPr algn="just">
              <a:defRPr sz="1100">
                <a:solidFill>
                  <a:srgbClr val="FFFFFF"/>
                </a:solidFill>
              </a:defRPr>
            </a:pPr>
            <a:r>
              <a:rPr dirty="0">
                <a:latin typeface="Calibri" charset="0"/>
                <a:ea typeface="Calibri" charset="0"/>
                <a:cs typeface="Calibri" charset="0"/>
              </a:rPr>
              <a:t>2 Creación de infraestructura accesible y equitativa para la apropiación social de la ciencia.</a:t>
            </a:r>
          </a:p>
          <a:p>
            <a:pPr algn="just">
              <a:defRPr sz="1100">
                <a:solidFill>
                  <a:srgbClr val="FFFFFF"/>
                </a:solidFill>
              </a:defRPr>
            </a:pPr>
            <a:r>
              <a:rPr b="1" dirty="0" smtClean="0"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s-ES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b="1" dirty="0" smtClean="0">
                <a:latin typeface="Calibri" charset="0"/>
                <a:ea typeface="Calibri" charset="0"/>
                <a:cs typeface="Calibri" charset="0"/>
              </a:rPr>
              <a:t>Esquemas </a:t>
            </a:r>
            <a:r>
              <a:rPr b="1" dirty="0">
                <a:latin typeface="Calibri" charset="0"/>
                <a:ea typeface="Calibri" charset="0"/>
                <a:cs typeface="Calibri" charset="0"/>
              </a:rPr>
              <a:t>de colaboración interinstitucional para la difusión.</a:t>
            </a:r>
          </a:p>
          <a:p>
            <a:pPr>
              <a:defRPr sz="1200"/>
            </a:pP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03" name="Shape 703"/>
          <p:cNvSpPr/>
          <p:nvPr/>
        </p:nvSpPr>
        <p:spPr>
          <a:xfrm>
            <a:off x="6673850" y="2804058"/>
            <a:ext cx="2327844" cy="186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rPr sz="1600" dirty="0">
                <a:latin typeface="Calibri" charset="0"/>
                <a:ea typeface="Calibri" charset="0"/>
                <a:cs typeface="Calibri" charset="0"/>
              </a:rPr>
              <a:t>III Educación</a:t>
            </a:r>
          </a:p>
          <a:p>
            <a:pPr>
              <a:defRPr sz="1000">
                <a:solidFill>
                  <a:srgbClr val="FFFFFF"/>
                </a:solidFill>
              </a:defRPr>
            </a:pPr>
            <a:endParaRPr dirty="0">
              <a:latin typeface="Calibri" charset="0"/>
              <a:ea typeface="Calibri" charset="0"/>
              <a:cs typeface="Calibri" charset="0"/>
            </a:endParaRPr>
          </a:p>
          <a:p>
            <a:pPr algn="just">
              <a:defRPr sz="1100">
                <a:solidFill>
                  <a:srgbClr val="FFFFFF"/>
                </a:solidFill>
              </a:defRPr>
            </a:pPr>
            <a:r>
              <a:rPr b="1" dirty="0">
                <a:latin typeface="Calibri" charset="0"/>
                <a:ea typeface="Calibri" charset="0"/>
                <a:cs typeface="Calibri" charset="0"/>
              </a:rPr>
              <a:t>1 </a:t>
            </a:r>
            <a:r>
              <a:rPr b="1" dirty="0">
                <a:latin typeface="Calibri" charset="0"/>
                <a:ea typeface="Calibri" charset="0"/>
                <a:cs typeface="Calibri" charset="0"/>
                <a:sym typeface="Helvetica"/>
              </a:rPr>
              <a:t>Infraestructura para la innovación y generación de valor agregado.</a:t>
            </a:r>
          </a:p>
          <a:p>
            <a:pPr algn="just">
              <a:defRPr sz="11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b="0" dirty="0">
                <a:latin typeface="Calibri" charset="0"/>
                <a:ea typeface="Calibri" charset="0"/>
                <a:cs typeface="Calibri" charset="0"/>
              </a:rPr>
              <a:t>2 Incrementar el número de investigadores.</a:t>
            </a:r>
          </a:p>
          <a:p>
            <a:pPr algn="just">
              <a:defRPr sz="1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>
                <a:latin typeface="Calibri" charset="0"/>
                <a:ea typeface="Calibri" charset="0"/>
                <a:cs typeface="Calibri" charset="0"/>
              </a:rPr>
              <a:t>3 Trasferencia de conocimientos y mejores prácticas.</a:t>
            </a:r>
          </a:p>
          <a:p>
            <a:pPr algn="just">
              <a:defRPr sz="1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>
                <a:latin typeface="Calibri" charset="0"/>
                <a:ea typeface="Calibri" charset="0"/>
                <a:cs typeface="Calibri" charset="0"/>
              </a:rPr>
              <a:t>4 Incremento nacional de patentes.</a:t>
            </a:r>
          </a:p>
          <a:p>
            <a:pPr>
              <a:defRPr sz="1200" b="1"/>
            </a:pP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04" name="image5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561334" y="124119"/>
            <a:ext cx="2007244" cy="5669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07" name="Group 707"/>
          <p:cNvGrpSpPr/>
          <p:nvPr/>
        </p:nvGrpSpPr>
        <p:grpSpPr>
          <a:xfrm>
            <a:off x="4227512" y="2174875"/>
            <a:ext cx="823915" cy="823916"/>
            <a:chOff x="0" y="0"/>
            <a:chExt cx="823914" cy="823914"/>
          </a:xfrm>
        </p:grpSpPr>
        <p:sp>
          <p:nvSpPr>
            <p:cNvPr id="705" name="Shape 705"/>
            <p:cNvSpPr/>
            <p:nvPr/>
          </p:nvSpPr>
          <p:spPr>
            <a:xfrm>
              <a:off x="0" y="0"/>
              <a:ext cx="823915" cy="823915"/>
            </a:xfrm>
            <a:prstGeom prst="ellipse">
              <a:avLst/>
            </a:prstGeom>
            <a:solidFill>
              <a:srgbClr val="34435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pic>
          <p:nvPicPr>
            <p:cNvPr id="706" name="image4.ti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4451" y="164451"/>
              <a:ext cx="495011" cy="4950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17" name="Group 717"/>
          <p:cNvGrpSpPr/>
          <p:nvPr/>
        </p:nvGrpSpPr>
        <p:grpSpPr>
          <a:xfrm>
            <a:off x="4761469" y="1013454"/>
            <a:ext cx="1611314" cy="1393826"/>
            <a:chOff x="0" y="0"/>
            <a:chExt cx="1611312" cy="1393825"/>
          </a:xfrm>
        </p:grpSpPr>
        <p:sp>
          <p:nvSpPr>
            <p:cNvPr id="708" name="Shape 708"/>
            <p:cNvSpPr/>
            <p:nvPr/>
          </p:nvSpPr>
          <p:spPr>
            <a:xfrm>
              <a:off x="0" y="0"/>
              <a:ext cx="1611313" cy="1393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5" y="21600"/>
                  </a:moveTo>
                  <a:lnTo>
                    <a:pt x="0" y="10825"/>
                  </a:lnTo>
                  <a:lnTo>
                    <a:pt x="5405" y="0"/>
                  </a:lnTo>
                  <a:lnTo>
                    <a:pt x="16216" y="0"/>
                  </a:lnTo>
                  <a:lnTo>
                    <a:pt x="21600" y="10825"/>
                  </a:lnTo>
                  <a:lnTo>
                    <a:pt x="16216" y="21600"/>
                  </a:lnTo>
                  <a:lnTo>
                    <a:pt x="5405" y="21600"/>
                  </a:lnTo>
                  <a:close/>
                </a:path>
              </a:pathLst>
            </a:custGeom>
            <a:solidFill>
              <a:schemeClr val="accent2"/>
            </a:solidFill>
            <a:ln w="25400" cap="flat">
              <a:solidFill>
                <a:schemeClr val="bg2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716" name="Group 716"/>
            <p:cNvGrpSpPr/>
            <p:nvPr/>
          </p:nvGrpSpPr>
          <p:grpSpPr>
            <a:xfrm>
              <a:off x="472720" y="341818"/>
              <a:ext cx="743817" cy="681737"/>
              <a:chOff x="0" y="0"/>
              <a:chExt cx="743816" cy="681735"/>
            </a:xfrm>
          </p:grpSpPr>
          <p:sp>
            <p:nvSpPr>
              <p:cNvPr id="709" name="Shape 709"/>
              <p:cNvSpPr/>
              <p:nvPr/>
            </p:nvSpPr>
            <p:spPr>
              <a:xfrm>
                <a:off x="179041" y="480786"/>
                <a:ext cx="68581" cy="200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096" extrusionOk="0">
                    <a:moveTo>
                      <a:pt x="3323" y="5034"/>
                    </a:moveTo>
                    <a:cubicBezTo>
                      <a:pt x="1662" y="6142"/>
                      <a:pt x="0" y="7250"/>
                      <a:pt x="0" y="8358"/>
                    </a:cubicBezTo>
                    <a:cubicBezTo>
                      <a:pt x="0" y="21096"/>
                      <a:pt x="0" y="21096"/>
                      <a:pt x="0" y="21096"/>
                    </a:cubicBezTo>
                    <a:cubicBezTo>
                      <a:pt x="21600" y="21096"/>
                      <a:pt x="21600" y="21096"/>
                      <a:pt x="21600" y="21096"/>
                    </a:cubicBezTo>
                    <a:cubicBezTo>
                      <a:pt x="21600" y="1158"/>
                      <a:pt x="21600" y="1158"/>
                      <a:pt x="21600" y="1158"/>
                    </a:cubicBezTo>
                    <a:cubicBezTo>
                      <a:pt x="21600" y="50"/>
                      <a:pt x="19938" y="-504"/>
                      <a:pt x="18277" y="604"/>
                    </a:cubicBezTo>
                    <a:lnTo>
                      <a:pt x="3323" y="5034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solidFill>
                  <a:schemeClr val="bg2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710" name="Shape 710"/>
              <p:cNvSpPr/>
              <p:nvPr/>
            </p:nvSpPr>
            <p:spPr>
              <a:xfrm>
                <a:off x="481576" y="368872"/>
                <a:ext cx="68581" cy="3128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76" extrusionOk="0">
                    <a:moveTo>
                      <a:pt x="3323" y="3476"/>
                    </a:moveTo>
                    <a:cubicBezTo>
                      <a:pt x="1662" y="3836"/>
                      <a:pt x="0" y="4556"/>
                      <a:pt x="0" y="5276"/>
                    </a:cubicBezTo>
                    <a:cubicBezTo>
                      <a:pt x="0" y="21476"/>
                      <a:pt x="0" y="21476"/>
                      <a:pt x="0" y="21476"/>
                    </a:cubicBezTo>
                    <a:cubicBezTo>
                      <a:pt x="21600" y="21476"/>
                      <a:pt x="21600" y="21476"/>
                      <a:pt x="21600" y="21476"/>
                    </a:cubicBezTo>
                    <a:cubicBezTo>
                      <a:pt x="21600" y="596"/>
                      <a:pt x="21600" y="596"/>
                      <a:pt x="21600" y="596"/>
                    </a:cubicBezTo>
                    <a:cubicBezTo>
                      <a:pt x="21600" y="-124"/>
                      <a:pt x="19938" y="-124"/>
                      <a:pt x="18277" y="236"/>
                    </a:cubicBezTo>
                    <a:lnTo>
                      <a:pt x="3323" y="347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solidFill>
                  <a:schemeClr val="bg2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711" name="Shape 711"/>
              <p:cNvSpPr/>
              <p:nvPr/>
            </p:nvSpPr>
            <p:spPr>
              <a:xfrm>
                <a:off x="582420" y="271015"/>
                <a:ext cx="64545" cy="410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51" extrusionOk="0">
                    <a:moveTo>
                      <a:pt x="3323" y="2212"/>
                    </a:moveTo>
                    <a:cubicBezTo>
                      <a:pt x="1662" y="2759"/>
                      <a:pt x="0" y="3305"/>
                      <a:pt x="0" y="3852"/>
                    </a:cubicBezTo>
                    <a:cubicBezTo>
                      <a:pt x="0" y="21351"/>
                      <a:pt x="0" y="21351"/>
                      <a:pt x="0" y="21351"/>
                    </a:cubicBezTo>
                    <a:cubicBezTo>
                      <a:pt x="21600" y="21351"/>
                      <a:pt x="21600" y="21351"/>
                      <a:pt x="21600" y="21351"/>
                    </a:cubicBezTo>
                    <a:cubicBezTo>
                      <a:pt x="21600" y="571"/>
                      <a:pt x="21600" y="571"/>
                      <a:pt x="21600" y="571"/>
                    </a:cubicBezTo>
                    <a:cubicBezTo>
                      <a:pt x="21600" y="24"/>
                      <a:pt x="19938" y="-249"/>
                      <a:pt x="16615" y="298"/>
                    </a:cubicBezTo>
                    <a:lnTo>
                      <a:pt x="3323" y="2212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solidFill>
                  <a:schemeClr val="bg2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712" name="Shape 712"/>
              <p:cNvSpPr/>
              <p:nvPr/>
            </p:nvSpPr>
            <p:spPr>
              <a:xfrm>
                <a:off x="376698" y="470973"/>
                <a:ext cx="72613" cy="210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91" extrusionOk="0">
                    <a:moveTo>
                      <a:pt x="4629" y="4959"/>
                    </a:moveTo>
                    <a:cubicBezTo>
                      <a:pt x="4629" y="4959"/>
                      <a:pt x="3086" y="4959"/>
                      <a:pt x="3086" y="5486"/>
                    </a:cubicBezTo>
                    <a:cubicBezTo>
                      <a:pt x="1543" y="6013"/>
                      <a:pt x="0" y="7067"/>
                      <a:pt x="0" y="8120"/>
                    </a:cubicBezTo>
                    <a:cubicBezTo>
                      <a:pt x="0" y="21291"/>
                      <a:pt x="0" y="21291"/>
                      <a:pt x="0" y="21291"/>
                    </a:cubicBezTo>
                    <a:cubicBezTo>
                      <a:pt x="21600" y="21291"/>
                      <a:pt x="21600" y="21291"/>
                      <a:pt x="21600" y="21291"/>
                    </a:cubicBezTo>
                    <a:cubicBezTo>
                      <a:pt x="21600" y="745"/>
                      <a:pt x="21600" y="745"/>
                      <a:pt x="21600" y="745"/>
                    </a:cubicBezTo>
                    <a:cubicBezTo>
                      <a:pt x="21600" y="218"/>
                      <a:pt x="20057" y="-309"/>
                      <a:pt x="16971" y="218"/>
                    </a:cubicBezTo>
                    <a:lnTo>
                      <a:pt x="4629" y="4959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solidFill>
                  <a:schemeClr val="bg2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713" name="Shape 713"/>
              <p:cNvSpPr/>
              <p:nvPr/>
            </p:nvSpPr>
            <p:spPr>
              <a:xfrm>
                <a:off x="279887" y="477797"/>
                <a:ext cx="64545" cy="203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10" extrusionOk="0">
                    <a:moveTo>
                      <a:pt x="3323" y="364"/>
                    </a:moveTo>
                    <a:cubicBezTo>
                      <a:pt x="1662" y="-190"/>
                      <a:pt x="0" y="-190"/>
                      <a:pt x="0" y="918"/>
                    </a:cubicBezTo>
                    <a:cubicBezTo>
                      <a:pt x="0" y="21410"/>
                      <a:pt x="0" y="21410"/>
                      <a:pt x="0" y="21410"/>
                    </a:cubicBezTo>
                    <a:cubicBezTo>
                      <a:pt x="21600" y="21410"/>
                      <a:pt x="21600" y="21410"/>
                      <a:pt x="21600" y="21410"/>
                    </a:cubicBezTo>
                    <a:cubicBezTo>
                      <a:pt x="21600" y="8118"/>
                      <a:pt x="21600" y="8118"/>
                      <a:pt x="21600" y="8118"/>
                    </a:cubicBezTo>
                    <a:cubicBezTo>
                      <a:pt x="21600" y="7010"/>
                      <a:pt x="19938" y="5902"/>
                      <a:pt x="18277" y="5348"/>
                    </a:cubicBezTo>
                    <a:cubicBezTo>
                      <a:pt x="14954" y="4241"/>
                      <a:pt x="14954" y="4241"/>
                      <a:pt x="14954" y="4241"/>
                    </a:cubicBezTo>
                    <a:lnTo>
                      <a:pt x="3323" y="364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solidFill>
                  <a:schemeClr val="bg2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714" name="Shape 714"/>
              <p:cNvSpPr/>
              <p:nvPr/>
            </p:nvSpPr>
            <p:spPr>
              <a:xfrm>
                <a:off x="70130" y="582686"/>
                <a:ext cx="72613" cy="99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10" extrusionOk="0">
                    <a:moveTo>
                      <a:pt x="9257" y="7568"/>
                    </a:moveTo>
                    <a:cubicBezTo>
                      <a:pt x="3086" y="12115"/>
                      <a:pt x="3086" y="12115"/>
                      <a:pt x="3086" y="12115"/>
                    </a:cubicBezTo>
                    <a:cubicBezTo>
                      <a:pt x="1543" y="14389"/>
                      <a:pt x="0" y="16663"/>
                      <a:pt x="0" y="17799"/>
                    </a:cubicBezTo>
                    <a:cubicBezTo>
                      <a:pt x="0" y="21210"/>
                      <a:pt x="0" y="21210"/>
                      <a:pt x="0" y="21210"/>
                    </a:cubicBezTo>
                    <a:cubicBezTo>
                      <a:pt x="21600" y="21210"/>
                      <a:pt x="21600" y="21210"/>
                      <a:pt x="21600" y="21210"/>
                    </a:cubicBezTo>
                    <a:cubicBezTo>
                      <a:pt x="21600" y="1884"/>
                      <a:pt x="21600" y="1884"/>
                      <a:pt x="21600" y="1884"/>
                    </a:cubicBezTo>
                    <a:cubicBezTo>
                      <a:pt x="21600" y="-390"/>
                      <a:pt x="20057" y="-390"/>
                      <a:pt x="18514" y="747"/>
                    </a:cubicBezTo>
                    <a:lnTo>
                      <a:pt x="9257" y="7568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solidFill>
                  <a:schemeClr val="bg2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715" name="Shape 715"/>
              <p:cNvSpPr/>
              <p:nvPr/>
            </p:nvSpPr>
            <p:spPr>
              <a:xfrm>
                <a:off x="-1" y="0"/>
                <a:ext cx="743818" cy="562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3" h="21348" extrusionOk="0">
                    <a:moveTo>
                      <a:pt x="21113" y="10497"/>
                    </a:moveTo>
                    <a:cubicBezTo>
                      <a:pt x="21263" y="10699"/>
                      <a:pt x="21413" y="10699"/>
                      <a:pt x="21413" y="10295"/>
                    </a:cubicBezTo>
                    <a:cubicBezTo>
                      <a:pt x="21413" y="1211"/>
                      <a:pt x="21413" y="1211"/>
                      <a:pt x="21413" y="1211"/>
                    </a:cubicBezTo>
                    <a:cubicBezTo>
                      <a:pt x="21413" y="404"/>
                      <a:pt x="20963" y="0"/>
                      <a:pt x="20363" y="0"/>
                    </a:cubicBezTo>
                    <a:cubicBezTo>
                      <a:pt x="13613" y="0"/>
                      <a:pt x="13613" y="0"/>
                      <a:pt x="13613" y="0"/>
                    </a:cubicBezTo>
                    <a:cubicBezTo>
                      <a:pt x="13463" y="0"/>
                      <a:pt x="13313" y="202"/>
                      <a:pt x="13463" y="404"/>
                    </a:cubicBezTo>
                    <a:cubicBezTo>
                      <a:pt x="15863" y="3634"/>
                      <a:pt x="15863" y="3634"/>
                      <a:pt x="15863" y="3634"/>
                    </a:cubicBezTo>
                    <a:cubicBezTo>
                      <a:pt x="14963" y="4845"/>
                      <a:pt x="14963" y="4845"/>
                      <a:pt x="14963" y="4845"/>
                    </a:cubicBezTo>
                    <a:cubicBezTo>
                      <a:pt x="10463" y="11103"/>
                      <a:pt x="10463" y="11103"/>
                      <a:pt x="10463" y="11103"/>
                    </a:cubicBezTo>
                    <a:cubicBezTo>
                      <a:pt x="8063" y="7873"/>
                      <a:pt x="8063" y="7873"/>
                      <a:pt x="8063" y="7873"/>
                    </a:cubicBezTo>
                    <a:cubicBezTo>
                      <a:pt x="7763" y="7469"/>
                      <a:pt x="7463" y="7469"/>
                      <a:pt x="7313" y="7873"/>
                    </a:cubicBezTo>
                    <a:cubicBezTo>
                      <a:pt x="563" y="16755"/>
                      <a:pt x="563" y="16755"/>
                      <a:pt x="563" y="16755"/>
                    </a:cubicBezTo>
                    <a:cubicBezTo>
                      <a:pt x="-187" y="17764"/>
                      <a:pt x="-187" y="19379"/>
                      <a:pt x="563" y="20389"/>
                    </a:cubicBezTo>
                    <a:cubicBezTo>
                      <a:pt x="713" y="20591"/>
                      <a:pt x="713" y="20591"/>
                      <a:pt x="713" y="20591"/>
                    </a:cubicBezTo>
                    <a:cubicBezTo>
                      <a:pt x="1463" y="21600"/>
                      <a:pt x="2663" y="21600"/>
                      <a:pt x="3413" y="20591"/>
                    </a:cubicBezTo>
                    <a:cubicBezTo>
                      <a:pt x="7613" y="14736"/>
                      <a:pt x="7613" y="14736"/>
                      <a:pt x="7613" y="14736"/>
                    </a:cubicBezTo>
                    <a:cubicBezTo>
                      <a:pt x="10013" y="17966"/>
                      <a:pt x="10013" y="17966"/>
                      <a:pt x="10013" y="17966"/>
                    </a:cubicBezTo>
                    <a:cubicBezTo>
                      <a:pt x="10313" y="18168"/>
                      <a:pt x="10613" y="18168"/>
                      <a:pt x="10763" y="17966"/>
                    </a:cubicBezTo>
                    <a:cubicBezTo>
                      <a:pt x="18713" y="7267"/>
                      <a:pt x="18713" y="7267"/>
                      <a:pt x="18713" y="7267"/>
                    </a:cubicBezTo>
                    <a:lnTo>
                      <a:pt x="21113" y="1049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solidFill>
                  <a:schemeClr val="bg2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</p:grpSp>
      <p:grpSp>
        <p:nvGrpSpPr>
          <p:cNvPr id="720" name="Group 720"/>
          <p:cNvGrpSpPr/>
          <p:nvPr/>
        </p:nvGrpSpPr>
        <p:grpSpPr>
          <a:xfrm>
            <a:off x="4797425" y="2816225"/>
            <a:ext cx="1611313" cy="1392240"/>
            <a:chOff x="0" y="0"/>
            <a:chExt cx="1611312" cy="1392238"/>
          </a:xfrm>
        </p:grpSpPr>
        <p:sp>
          <p:nvSpPr>
            <p:cNvPr id="718" name="Shape 718"/>
            <p:cNvSpPr/>
            <p:nvPr/>
          </p:nvSpPr>
          <p:spPr>
            <a:xfrm>
              <a:off x="0" y="0"/>
              <a:ext cx="1611313" cy="1392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5" y="21600"/>
                  </a:moveTo>
                  <a:lnTo>
                    <a:pt x="0" y="10788"/>
                  </a:lnTo>
                  <a:lnTo>
                    <a:pt x="5405" y="0"/>
                  </a:lnTo>
                  <a:lnTo>
                    <a:pt x="16216" y="0"/>
                  </a:lnTo>
                  <a:lnTo>
                    <a:pt x="21600" y="10788"/>
                  </a:lnTo>
                  <a:lnTo>
                    <a:pt x="16216" y="21600"/>
                  </a:lnTo>
                  <a:lnTo>
                    <a:pt x="5405" y="21600"/>
                  </a:lnTo>
                  <a:close/>
                </a:path>
              </a:pathLst>
            </a:custGeom>
            <a:solidFill>
              <a:schemeClr val="accent3"/>
            </a:solidFill>
            <a:ln w="22225" cap="flat">
              <a:solidFill>
                <a:schemeClr val="bg2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19" name="Shape 719"/>
            <p:cNvSpPr/>
            <p:nvPr/>
          </p:nvSpPr>
          <p:spPr>
            <a:xfrm>
              <a:off x="337447" y="415756"/>
              <a:ext cx="1014363" cy="560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52" y="5586"/>
                  </a:moveTo>
                  <a:cubicBezTo>
                    <a:pt x="10924" y="10800"/>
                    <a:pt x="10924" y="10800"/>
                    <a:pt x="10924" y="10800"/>
                  </a:cubicBezTo>
                  <a:cubicBezTo>
                    <a:pt x="10924" y="10800"/>
                    <a:pt x="10924" y="10800"/>
                    <a:pt x="10924" y="10800"/>
                  </a:cubicBezTo>
                  <a:cubicBezTo>
                    <a:pt x="10676" y="10800"/>
                    <a:pt x="10676" y="10800"/>
                    <a:pt x="10676" y="10800"/>
                  </a:cubicBezTo>
                  <a:cubicBezTo>
                    <a:pt x="4469" y="7821"/>
                    <a:pt x="4469" y="7821"/>
                    <a:pt x="4469" y="7821"/>
                  </a:cubicBezTo>
                  <a:cubicBezTo>
                    <a:pt x="3972" y="8566"/>
                    <a:pt x="3724" y="10055"/>
                    <a:pt x="3476" y="11917"/>
                  </a:cubicBezTo>
                  <a:cubicBezTo>
                    <a:pt x="3972" y="12290"/>
                    <a:pt x="4221" y="12662"/>
                    <a:pt x="4221" y="13407"/>
                  </a:cubicBezTo>
                  <a:cubicBezTo>
                    <a:pt x="4221" y="14152"/>
                    <a:pt x="3972" y="14524"/>
                    <a:pt x="3724" y="14897"/>
                  </a:cubicBezTo>
                  <a:cubicBezTo>
                    <a:pt x="4221" y="21228"/>
                    <a:pt x="4221" y="21228"/>
                    <a:pt x="4221" y="21228"/>
                  </a:cubicBezTo>
                  <a:cubicBezTo>
                    <a:pt x="4221" y="21228"/>
                    <a:pt x="4221" y="21228"/>
                    <a:pt x="3972" y="21600"/>
                  </a:cubicBezTo>
                  <a:cubicBezTo>
                    <a:pt x="3972" y="21600"/>
                    <a:pt x="3972" y="21600"/>
                    <a:pt x="3972" y="21600"/>
                  </a:cubicBezTo>
                  <a:cubicBezTo>
                    <a:pt x="1986" y="21600"/>
                    <a:pt x="1986" y="21600"/>
                    <a:pt x="1986" y="21600"/>
                  </a:cubicBezTo>
                  <a:cubicBezTo>
                    <a:pt x="1986" y="21600"/>
                    <a:pt x="1986" y="21600"/>
                    <a:pt x="1738" y="21600"/>
                  </a:cubicBezTo>
                  <a:cubicBezTo>
                    <a:pt x="1738" y="21228"/>
                    <a:pt x="1738" y="21228"/>
                    <a:pt x="1738" y="21228"/>
                  </a:cubicBezTo>
                  <a:cubicBezTo>
                    <a:pt x="2234" y="14897"/>
                    <a:pt x="2234" y="14897"/>
                    <a:pt x="2234" y="14897"/>
                  </a:cubicBezTo>
                  <a:cubicBezTo>
                    <a:pt x="1986" y="14524"/>
                    <a:pt x="1738" y="14152"/>
                    <a:pt x="1738" y="13407"/>
                  </a:cubicBezTo>
                  <a:cubicBezTo>
                    <a:pt x="1738" y="12662"/>
                    <a:pt x="1986" y="12290"/>
                    <a:pt x="2483" y="11917"/>
                  </a:cubicBezTo>
                  <a:cubicBezTo>
                    <a:pt x="2483" y="10055"/>
                    <a:pt x="2731" y="8566"/>
                    <a:pt x="3228" y="7076"/>
                  </a:cubicBezTo>
                  <a:cubicBezTo>
                    <a:pt x="248" y="5586"/>
                    <a:pt x="248" y="5586"/>
                    <a:pt x="248" y="5586"/>
                  </a:cubicBezTo>
                  <a:cubicBezTo>
                    <a:pt x="0" y="5586"/>
                    <a:pt x="0" y="5586"/>
                    <a:pt x="0" y="5214"/>
                  </a:cubicBezTo>
                  <a:cubicBezTo>
                    <a:pt x="0" y="5214"/>
                    <a:pt x="0" y="4841"/>
                    <a:pt x="248" y="4841"/>
                  </a:cubicBezTo>
                  <a:cubicBezTo>
                    <a:pt x="10676" y="0"/>
                    <a:pt x="10676" y="0"/>
                    <a:pt x="10676" y="0"/>
                  </a:cubicBezTo>
                  <a:cubicBezTo>
                    <a:pt x="10676" y="0"/>
                    <a:pt x="10676" y="0"/>
                    <a:pt x="10924" y="0"/>
                  </a:cubicBezTo>
                  <a:cubicBezTo>
                    <a:pt x="10924" y="0"/>
                    <a:pt x="10924" y="0"/>
                    <a:pt x="10924" y="0"/>
                  </a:cubicBezTo>
                  <a:cubicBezTo>
                    <a:pt x="21352" y="4841"/>
                    <a:pt x="21352" y="4841"/>
                    <a:pt x="21352" y="4841"/>
                  </a:cubicBezTo>
                  <a:cubicBezTo>
                    <a:pt x="21600" y="4841"/>
                    <a:pt x="21600" y="5214"/>
                    <a:pt x="21600" y="5214"/>
                  </a:cubicBezTo>
                  <a:cubicBezTo>
                    <a:pt x="21600" y="5586"/>
                    <a:pt x="21600" y="5586"/>
                    <a:pt x="21352" y="5586"/>
                  </a:cubicBezTo>
                  <a:close/>
                  <a:moveTo>
                    <a:pt x="16883" y="14524"/>
                  </a:moveTo>
                  <a:cubicBezTo>
                    <a:pt x="16883" y="16386"/>
                    <a:pt x="14152" y="17876"/>
                    <a:pt x="10924" y="17876"/>
                  </a:cubicBezTo>
                  <a:cubicBezTo>
                    <a:pt x="7448" y="17876"/>
                    <a:pt x="4717" y="16386"/>
                    <a:pt x="4717" y="14524"/>
                  </a:cubicBezTo>
                  <a:cubicBezTo>
                    <a:pt x="4966" y="10055"/>
                    <a:pt x="4966" y="10055"/>
                    <a:pt x="4966" y="10055"/>
                  </a:cubicBezTo>
                  <a:cubicBezTo>
                    <a:pt x="10428" y="12290"/>
                    <a:pt x="10428" y="12290"/>
                    <a:pt x="10428" y="12290"/>
                  </a:cubicBezTo>
                  <a:cubicBezTo>
                    <a:pt x="10428" y="12662"/>
                    <a:pt x="10676" y="12662"/>
                    <a:pt x="10924" y="12662"/>
                  </a:cubicBezTo>
                  <a:cubicBezTo>
                    <a:pt x="10924" y="12662"/>
                    <a:pt x="11172" y="12662"/>
                    <a:pt x="11172" y="12290"/>
                  </a:cubicBezTo>
                  <a:cubicBezTo>
                    <a:pt x="16634" y="10055"/>
                    <a:pt x="16634" y="10055"/>
                    <a:pt x="16634" y="10055"/>
                  </a:cubicBezTo>
                  <a:lnTo>
                    <a:pt x="16883" y="1452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723" name="Group 723"/>
          <p:cNvGrpSpPr/>
          <p:nvPr/>
        </p:nvGrpSpPr>
        <p:grpSpPr>
          <a:xfrm>
            <a:off x="2921000" y="2835275"/>
            <a:ext cx="1611313" cy="1392240"/>
            <a:chOff x="0" y="0"/>
            <a:chExt cx="1611312" cy="1392238"/>
          </a:xfrm>
        </p:grpSpPr>
        <p:sp>
          <p:nvSpPr>
            <p:cNvPr id="721" name="Shape 721"/>
            <p:cNvSpPr/>
            <p:nvPr/>
          </p:nvSpPr>
          <p:spPr>
            <a:xfrm flipH="1">
              <a:off x="0" y="0"/>
              <a:ext cx="1611313" cy="1392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5" y="21600"/>
                  </a:moveTo>
                  <a:lnTo>
                    <a:pt x="0" y="10788"/>
                  </a:lnTo>
                  <a:lnTo>
                    <a:pt x="5405" y="0"/>
                  </a:lnTo>
                  <a:lnTo>
                    <a:pt x="16216" y="0"/>
                  </a:lnTo>
                  <a:lnTo>
                    <a:pt x="21600" y="10788"/>
                  </a:lnTo>
                  <a:lnTo>
                    <a:pt x="16216" y="21600"/>
                  </a:lnTo>
                  <a:lnTo>
                    <a:pt x="5405" y="21600"/>
                  </a:lnTo>
                  <a:close/>
                </a:path>
              </a:pathLst>
            </a:custGeom>
            <a:solidFill>
              <a:schemeClr val="accent4"/>
            </a:solidFill>
            <a:ln w="25400" cap="flat">
              <a:solidFill>
                <a:schemeClr val="bg2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22" name="Shape 722"/>
            <p:cNvSpPr/>
            <p:nvPr/>
          </p:nvSpPr>
          <p:spPr>
            <a:xfrm>
              <a:off x="390545" y="393714"/>
              <a:ext cx="830223" cy="560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7128"/>
                  </a:moveTo>
                  <a:cubicBezTo>
                    <a:pt x="18922" y="7128"/>
                    <a:pt x="18387" y="7776"/>
                    <a:pt x="18387" y="8640"/>
                  </a:cubicBezTo>
                  <a:cubicBezTo>
                    <a:pt x="18387" y="9288"/>
                    <a:pt x="18922" y="9936"/>
                    <a:pt x="19636" y="9936"/>
                  </a:cubicBezTo>
                  <a:cubicBezTo>
                    <a:pt x="20172" y="9936"/>
                    <a:pt x="20707" y="9288"/>
                    <a:pt x="20707" y="8640"/>
                  </a:cubicBezTo>
                  <a:cubicBezTo>
                    <a:pt x="20707" y="7776"/>
                    <a:pt x="20172" y="7128"/>
                    <a:pt x="19636" y="7128"/>
                  </a:cubicBezTo>
                  <a:moveTo>
                    <a:pt x="1964" y="7128"/>
                  </a:moveTo>
                  <a:cubicBezTo>
                    <a:pt x="1428" y="7128"/>
                    <a:pt x="714" y="7776"/>
                    <a:pt x="714" y="8640"/>
                  </a:cubicBezTo>
                  <a:cubicBezTo>
                    <a:pt x="714" y="9288"/>
                    <a:pt x="1428" y="9936"/>
                    <a:pt x="1964" y="9936"/>
                  </a:cubicBezTo>
                  <a:cubicBezTo>
                    <a:pt x="2678" y="9936"/>
                    <a:pt x="3213" y="9288"/>
                    <a:pt x="3213" y="8640"/>
                  </a:cubicBezTo>
                  <a:cubicBezTo>
                    <a:pt x="3213" y="7776"/>
                    <a:pt x="2678" y="7128"/>
                    <a:pt x="1964" y="7128"/>
                  </a:cubicBezTo>
                  <a:moveTo>
                    <a:pt x="15888" y="4320"/>
                  </a:moveTo>
                  <a:cubicBezTo>
                    <a:pt x="14995" y="4320"/>
                    <a:pt x="14102" y="5400"/>
                    <a:pt x="14102" y="6696"/>
                  </a:cubicBezTo>
                  <a:cubicBezTo>
                    <a:pt x="14102" y="7776"/>
                    <a:pt x="14995" y="8856"/>
                    <a:pt x="15888" y="8856"/>
                  </a:cubicBezTo>
                  <a:cubicBezTo>
                    <a:pt x="16959" y="8856"/>
                    <a:pt x="17673" y="7776"/>
                    <a:pt x="17673" y="6696"/>
                  </a:cubicBezTo>
                  <a:cubicBezTo>
                    <a:pt x="17673" y="5400"/>
                    <a:pt x="16959" y="4320"/>
                    <a:pt x="15888" y="4320"/>
                  </a:cubicBezTo>
                  <a:moveTo>
                    <a:pt x="21600" y="17712"/>
                  </a:moveTo>
                  <a:cubicBezTo>
                    <a:pt x="19458" y="17712"/>
                    <a:pt x="19458" y="17712"/>
                    <a:pt x="19458" y="17712"/>
                  </a:cubicBezTo>
                  <a:cubicBezTo>
                    <a:pt x="19458" y="13176"/>
                    <a:pt x="19458" y="13176"/>
                    <a:pt x="19458" y="13176"/>
                  </a:cubicBezTo>
                  <a:cubicBezTo>
                    <a:pt x="19458" y="12312"/>
                    <a:pt x="19279" y="11664"/>
                    <a:pt x="18922" y="11016"/>
                  </a:cubicBezTo>
                  <a:cubicBezTo>
                    <a:pt x="19101" y="11016"/>
                    <a:pt x="19279" y="10800"/>
                    <a:pt x="19636" y="10800"/>
                  </a:cubicBezTo>
                  <a:cubicBezTo>
                    <a:pt x="20707" y="10800"/>
                    <a:pt x="21600" y="11880"/>
                    <a:pt x="21600" y="13392"/>
                  </a:cubicBezTo>
                  <a:lnTo>
                    <a:pt x="21600" y="17712"/>
                  </a:lnTo>
                  <a:close/>
                  <a:moveTo>
                    <a:pt x="5712" y="4320"/>
                  </a:moveTo>
                  <a:cubicBezTo>
                    <a:pt x="4641" y="4320"/>
                    <a:pt x="3749" y="5400"/>
                    <a:pt x="3749" y="6696"/>
                  </a:cubicBezTo>
                  <a:cubicBezTo>
                    <a:pt x="3749" y="7776"/>
                    <a:pt x="4641" y="8856"/>
                    <a:pt x="5712" y="8856"/>
                  </a:cubicBezTo>
                  <a:cubicBezTo>
                    <a:pt x="6605" y="8856"/>
                    <a:pt x="7498" y="7776"/>
                    <a:pt x="7498" y="6696"/>
                  </a:cubicBezTo>
                  <a:cubicBezTo>
                    <a:pt x="7498" y="5400"/>
                    <a:pt x="6605" y="4320"/>
                    <a:pt x="5712" y="4320"/>
                  </a:cubicBezTo>
                  <a:moveTo>
                    <a:pt x="1964" y="10800"/>
                  </a:moveTo>
                  <a:cubicBezTo>
                    <a:pt x="2142" y="10800"/>
                    <a:pt x="2321" y="11016"/>
                    <a:pt x="2499" y="11016"/>
                  </a:cubicBezTo>
                  <a:cubicBezTo>
                    <a:pt x="2321" y="11664"/>
                    <a:pt x="2142" y="12312"/>
                    <a:pt x="2142" y="13176"/>
                  </a:cubicBezTo>
                  <a:cubicBezTo>
                    <a:pt x="2142" y="17712"/>
                    <a:pt x="2142" y="17712"/>
                    <a:pt x="2142" y="17712"/>
                  </a:cubicBezTo>
                  <a:cubicBezTo>
                    <a:pt x="0" y="17712"/>
                    <a:pt x="0" y="17712"/>
                    <a:pt x="0" y="17712"/>
                  </a:cubicBezTo>
                  <a:cubicBezTo>
                    <a:pt x="0" y="13392"/>
                    <a:pt x="0" y="13392"/>
                    <a:pt x="0" y="13392"/>
                  </a:cubicBezTo>
                  <a:cubicBezTo>
                    <a:pt x="0" y="11880"/>
                    <a:pt x="893" y="10800"/>
                    <a:pt x="1964" y="10800"/>
                  </a:cubicBezTo>
                  <a:moveTo>
                    <a:pt x="10711" y="0"/>
                  </a:moveTo>
                  <a:cubicBezTo>
                    <a:pt x="9283" y="0"/>
                    <a:pt x="8033" y="1512"/>
                    <a:pt x="8033" y="3240"/>
                  </a:cubicBezTo>
                  <a:cubicBezTo>
                    <a:pt x="8033" y="4968"/>
                    <a:pt x="9283" y="6480"/>
                    <a:pt x="10711" y="6480"/>
                  </a:cubicBezTo>
                  <a:cubicBezTo>
                    <a:pt x="12317" y="6480"/>
                    <a:pt x="13388" y="4968"/>
                    <a:pt x="13388" y="3240"/>
                  </a:cubicBezTo>
                  <a:cubicBezTo>
                    <a:pt x="13388" y="1512"/>
                    <a:pt x="12317" y="0"/>
                    <a:pt x="10711" y="0"/>
                  </a:cubicBezTo>
                  <a:moveTo>
                    <a:pt x="18744" y="19440"/>
                  </a:moveTo>
                  <a:cubicBezTo>
                    <a:pt x="15709" y="19440"/>
                    <a:pt x="15709" y="19440"/>
                    <a:pt x="15709" y="19440"/>
                  </a:cubicBezTo>
                  <a:cubicBezTo>
                    <a:pt x="15709" y="12528"/>
                    <a:pt x="15709" y="12528"/>
                    <a:pt x="15709" y="12528"/>
                  </a:cubicBezTo>
                  <a:cubicBezTo>
                    <a:pt x="15709" y="11448"/>
                    <a:pt x="15531" y="10584"/>
                    <a:pt x="15174" y="9720"/>
                  </a:cubicBezTo>
                  <a:cubicBezTo>
                    <a:pt x="15352" y="9720"/>
                    <a:pt x="15709" y="9720"/>
                    <a:pt x="15888" y="9720"/>
                  </a:cubicBezTo>
                  <a:cubicBezTo>
                    <a:pt x="17494" y="9720"/>
                    <a:pt x="18744" y="11232"/>
                    <a:pt x="18744" y="13176"/>
                  </a:cubicBezTo>
                  <a:lnTo>
                    <a:pt x="18744" y="19440"/>
                  </a:lnTo>
                  <a:close/>
                  <a:moveTo>
                    <a:pt x="5891" y="12528"/>
                  </a:moveTo>
                  <a:cubicBezTo>
                    <a:pt x="5891" y="19440"/>
                    <a:pt x="5891" y="19440"/>
                    <a:pt x="5891" y="19440"/>
                  </a:cubicBezTo>
                  <a:cubicBezTo>
                    <a:pt x="2678" y="19440"/>
                    <a:pt x="2678" y="19440"/>
                    <a:pt x="2678" y="19440"/>
                  </a:cubicBezTo>
                  <a:cubicBezTo>
                    <a:pt x="2678" y="13176"/>
                    <a:pt x="2678" y="13176"/>
                    <a:pt x="2678" y="13176"/>
                  </a:cubicBezTo>
                  <a:cubicBezTo>
                    <a:pt x="2678" y="11232"/>
                    <a:pt x="4106" y="9720"/>
                    <a:pt x="5712" y="9720"/>
                  </a:cubicBezTo>
                  <a:cubicBezTo>
                    <a:pt x="5891" y="9720"/>
                    <a:pt x="6248" y="9720"/>
                    <a:pt x="6426" y="9720"/>
                  </a:cubicBezTo>
                  <a:cubicBezTo>
                    <a:pt x="6069" y="10584"/>
                    <a:pt x="5891" y="11448"/>
                    <a:pt x="5891" y="12528"/>
                  </a:cubicBezTo>
                  <a:moveTo>
                    <a:pt x="6605" y="21600"/>
                  </a:moveTo>
                  <a:cubicBezTo>
                    <a:pt x="14995" y="21600"/>
                    <a:pt x="14995" y="21600"/>
                    <a:pt x="14995" y="21600"/>
                  </a:cubicBezTo>
                  <a:cubicBezTo>
                    <a:pt x="14995" y="12528"/>
                    <a:pt x="14995" y="12528"/>
                    <a:pt x="14995" y="12528"/>
                  </a:cubicBezTo>
                  <a:cubicBezTo>
                    <a:pt x="14995" y="9720"/>
                    <a:pt x="13031" y="7344"/>
                    <a:pt x="10711" y="7344"/>
                  </a:cubicBezTo>
                  <a:cubicBezTo>
                    <a:pt x="8390" y="7344"/>
                    <a:pt x="6605" y="9720"/>
                    <a:pt x="6605" y="12528"/>
                  </a:cubicBezTo>
                  <a:lnTo>
                    <a:pt x="6605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bg2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726" name="Group 726"/>
          <p:cNvGrpSpPr/>
          <p:nvPr/>
        </p:nvGrpSpPr>
        <p:grpSpPr>
          <a:xfrm>
            <a:off x="2886074" y="1012824"/>
            <a:ext cx="1611314" cy="1393826"/>
            <a:chOff x="0" y="-12700"/>
            <a:chExt cx="1611312" cy="1393825"/>
          </a:xfrm>
        </p:grpSpPr>
        <p:sp>
          <p:nvSpPr>
            <p:cNvPr id="724" name="Shape 724"/>
            <p:cNvSpPr/>
            <p:nvPr/>
          </p:nvSpPr>
          <p:spPr>
            <a:xfrm>
              <a:off x="-1" y="-12701"/>
              <a:ext cx="1611314" cy="1393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5" y="21600"/>
                  </a:moveTo>
                  <a:lnTo>
                    <a:pt x="0" y="10825"/>
                  </a:lnTo>
                  <a:lnTo>
                    <a:pt x="5405" y="0"/>
                  </a:lnTo>
                  <a:lnTo>
                    <a:pt x="16216" y="0"/>
                  </a:lnTo>
                  <a:lnTo>
                    <a:pt x="21600" y="10825"/>
                  </a:lnTo>
                  <a:lnTo>
                    <a:pt x="16216" y="21600"/>
                  </a:lnTo>
                  <a:lnTo>
                    <a:pt x="5405" y="21600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25" name="Shape 725"/>
            <p:cNvSpPr/>
            <p:nvPr/>
          </p:nvSpPr>
          <p:spPr>
            <a:xfrm>
              <a:off x="492158" y="343344"/>
              <a:ext cx="626997" cy="681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97" y="5449"/>
                  </a:moveTo>
                  <a:lnTo>
                    <a:pt x="10897" y="0"/>
                  </a:lnTo>
                  <a:lnTo>
                    <a:pt x="1362" y="0"/>
                  </a:lnTo>
                  <a:lnTo>
                    <a:pt x="1362" y="20238"/>
                  </a:lnTo>
                  <a:lnTo>
                    <a:pt x="0" y="2023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5449"/>
                  </a:lnTo>
                  <a:lnTo>
                    <a:pt x="10897" y="5449"/>
                  </a:lnTo>
                  <a:close/>
                  <a:moveTo>
                    <a:pt x="8173" y="20238"/>
                  </a:moveTo>
                  <a:lnTo>
                    <a:pt x="4086" y="20238"/>
                  </a:lnTo>
                  <a:lnTo>
                    <a:pt x="4086" y="17514"/>
                  </a:lnTo>
                  <a:lnTo>
                    <a:pt x="8173" y="17514"/>
                  </a:lnTo>
                  <a:lnTo>
                    <a:pt x="8173" y="20238"/>
                  </a:lnTo>
                  <a:close/>
                  <a:moveTo>
                    <a:pt x="9535" y="14789"/>
                  </a:moveTo>
                  <a:lnTo>
                    <a:pt x="2724" y="14789"/>
                  </a:lnTo>
                  <a:lnTo>
                    <a:pt x="2724" y="13427"/>
                  </a:lnTo>
                  <a:lnTo>
                    <a:pt x="9535" y="13427"/>
                  </a:lnTo>
                  <a:lnTo>
                    <a:pt x="9535" y="14789"/>
                  </a:lnTo>
                  <a:close/>
                  <a:moveTo>
                    <a:pt x="9535" y="12065"/>
                  </a:moveTo>
                  <a:lnTo>
                    <a:pt x="2724" y="12065"/>
                  </a:lnTo>
                  <a:lnTo>
                    <a:pt x="2724" y="10703"/>
                  </a:lnTo>
                  <a:lnTo>
                    <a:pt x="9535" y="10703"/>
                  </a:lnTo>
                  <a:lnTo>
                    <a:pt x="9535" y="12065"/>
                  </a:lnTo>
                  <a:close/>
                  <a:moveTo>
                    <a:pt x="9535" y="9341"/>
                  </a:moveTo>
                  <a:lnTo>
                    <a:pt x="2724" y="9341"/>
                  </a:lnTo>
                  <a:lnTo>
                    <a:pt x="2724" y="8173"/>
                  </a:lnTo>
                  <a:lnTo>
                    <a:pt x="9535" y="8173"/>
                  </a:lnTo>
                  <a:lnTo>
                    <a:pt x="9535" y="9341"/>
                  </a:lnTo>
                  <a:close/>
                  <a:moveTo>
                    <a:pt x="9535" y="6811"/>
                  </a:moveTo>
                  <a:lnTo>
                    <a:pt x="2724" y="6811"/>
                  </a:lnTo>
                  <a:lnTo>
                    <a:pt x="2724" y="5449"/>
                  </a:lnTo>
                  <a:lnTo>
                    <a:pt x="9535" y="5449"/>
                  </a:lnTo>
                  <a:lnTo>
                    <a:pt x="9535" y="6811"/>
                  </a:lnTo>
                  <a:close/>
                  <a:moveTo>
                    <a:pt x="9535" y="4086"/>
                  </a:moveTo>
                  <a:lnTo>
                    <a:pt x="2724" y="4086"/>
                  </a:lnTo>
                  <a:lnTo>
                    <a:pt x="2724" y="2724"/>
                  </a:lnTo>
                  <a:lnTo>
                    <a:pt x="9535" y="2724"/>
                  </a:lnTo>
                  <a:lnTo>
                    <a:pt x="9535" y="4086"/>
                  </a:lnTo>
                  <a:close/>
                  <a:moveTo>
                    <a:pt x="16346" y="18876"/>
                  </a:moveTo>
                  <a:lnTo>
                    <a:pt x="13622" y="18876"/>
                  </a:lnTo>
                  <a:lnTo>
                    <a:pt x="13622" y="16151"/>
                  </a:lnTo>
                  <a:lnTo>
                    <a:pt x="16346" y="16151"/>
                  </a:lnTo>
                  <a:lnTo>
                    <a:pt x="16346" y="18876"/>
                  </a:lnTo>
                  <a:close/>
                  <a:moveTo>
                    <a:pt x="16346" y="14789"/>
                  </a:moveTo>
                  <a:lnTo>
                    <a:pt x="13622" y="14789"/>
                  </a:lnTo>
                  <a:lnTo>
                    <a:pt x="13622" y="12065"/>
                  </a:lnTo>
                  <a:lnTo>
                    <a:pt x="16346" y="12065"/>
                  </a:lnTo>
                  <a:lnTo>
                    <a:pt x="16346" y="14789"/>
                  </a:lnTo>
                  <a:close/>
                  <a:moveTo>
                    <a:pt x="16346" y="10703"/>
                  </a:moveTo>
                  <a:lnTo>
                    <a:pt x="13622" y="10703"/>
                  </a:lnTo>
                  <a:lnTo>
                    <a:pt x="13622" y="8173"/>
                  </a:lnTo>
                  <a:lnTo>
                    <a:pt x="16346" y="8173"/>
                  </a:lnTo>
                  <a:lnTo>
                    <a:pt x="16346" y="10703"/>
                  </a:lnTo>
                  <a:close/>
                  <a:moveTo>
                    <a:pt x="20238" y="18876"/>
                  </a:moveTo>
                  <a:lnTo>
                    <a:pt x="17708" y="18876"/>
                  </a:lnTo>
                  <a:lnTo>
                    <a:pt x="17708" y="16151"/>
                  </a:lnTo>
                  <a:lnTo>
                    <a:pt x="20238" y="16151"/>
                  </a:lnTo>
                  <a:lnTo>
                    <a:pt x="20238" y="18876"/>
                  </a:lnTo>
                  <a:close/>
                  <a:moveTo>
                    <a:pt x="20238" y="14789"/>
                  </a:moveTo>
                  <a:lnTo>
                    <a:pt x="17708" y="14789"/>
                  </a:lnTo>
                  <a:lnTo>
                    <a:pt x="17708" y="12065"/>
                  </a:lnTo>
                  <a:lnTo>
                    <a:pt x="20238" y="12065"/>
                  </a:lnTo>
                  <a:lnTo>
                    <a:pt x="20238" y="14789"/>
                  </a:lnTo>
                  <a:close/>
                  <a:moveTo>
                    <a:pt x="20238" y="10703"/>
                  </a:moveTo>
                  <a:lnTo>
                    <a:pt x="17708" y="10703"/>
                  </a:lnTo>
                  <a:lnTo>
                    <a:pt x="17708" y="8173"/>
                  </a:lnTo>
                  <a:lnTo>
                    <a:pt x="20238" y="8173"/>
                  </a:lnTo>
                  <a:lnTo>
                    <a:pt x="20238" y="10703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chemeClr val="bg2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31" name="CuadroTexto 30"/>
          <p:cNvSpPr txBox="1"/>
          <p:nvPr/>
        </p:nvSpPr>
        <p:spPr>
          <a:xfrm>
            <a:off x="8672053" y="4755847"/>
            <a:ext cx="47194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_tradnl" dirty="0" smtClean="0">
                <a:solidFill>
                  <a:schemeClr val="bg1"/>
                </a:solidFill>
                <a:latin typeface="+mn-lt"/>
              </a:rPr>
              <a:t>12</a:t>
            </a:r>
            <a:endParaRPr kumimoji="0" lang="es-ES_tradnl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" grpId="2" animBg="1" advAuto="0"/>
      <p:bldP spid="701" grpId="3" animBg="1" advAuto="0"/>
      <p:bldP spid="702" grpId="5" animBg="1" advAuto="0"/>
      <p:bldP spid="703" grpId="4" animBg="1" advAuto="0"/>
      <p:bldP spid="704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500"/>
          <p:cNvSpPr/>
          <p:nvPr/>
        </p:nvSpPr>
        <p:spPr>
          <a:xfrm>
            <a:off x="-3615" y="3679345"/>
            <a:ext cx="9144000" cy="1"/>
          </a:xfrm>
          <a:prstGeom prst="line">
            <a:avLst/>
          </a:prstGeom>
          <a:ln w="38100">
            <a:solidFill>
              <a:srgbClr val="1C657D"/>
            </a:solidFill>
          </a:ln>
        </p:spPr>
        <p:txBody>
          <a:bodyPr lIns="45719" rIns="45719"/>
          <a:lstStyle/>
          <a:p>
            <a:endParaRPr>
              <a:latin typeface="+mn-ea"/>
              <a:ea typeface="+mn-ea"/>
            </a:endParaRPr>
          </a:p>
        </p:txBody>
      </p:sp>
      <p:sp>
        <p:nvSpPr>
          <p:cNvPr id="728" name="Shape 728"/>
          <p:cNvSpPr/>
          <p:nvPr/>
        </p:nvSpPr>
        <p:spPr>
          <a:xfrm flipV="1">
            <a:off x="-1" y="3693436"/>
            <a:ext cx="9144001" cy="1469114"/>
          </a:xfrm>
          <a:prstGeom prst="rect">
            <a:avLst/>
          </a:prstGeom>
          <a:solidFill>
            <a:srgbClr val="A21C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+mn-ea"/>
              <a:ea typeface="+mn-ea"/>
            </a:endParaRPr>
          </a:p>
        </p:txBody>
      </p:sp>
      <p:sp>
        <p:nvSpPr>
          <p:cNvPr id="729" name="Shape 729"/>
          <p:cNvSpPr/>
          <p:nvPr/>
        </p:nvSpPr>
        <p:spPr>
          <a:xfrm>
            <a:off x="1853426" y="1141629"/>
            <a:ext cx="822961" cy="1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endParaRPr>
              <a:latin typeface="+mn-ea"/>
              <a:ea typeface="+mn-ea"/>
            </a:endParaRPr>
          </a:p>
        </p:txBody>
      </p:sp>
      <p:sp>
        <p:nvSpPr>
          <p:cNvPr id="730" name="Shape 730"/>
          <p:cNvSpPr/>
          <p:nvPr/>
        </p:nvSpPr>
        <p:spPr>
          <a:xfrm>
            <a:off x="2237266" y="1931320"/>
            <a:ext cx="1463041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>
              <a:latin typeface="+mn-ea"/>
              <a:ea typeface="+mn-ea"/>
            </a:endParaRPr>
          </a:p>
        </p:txBody>
      </p:sp>
      <p:sp>
        <p:nvSpPr>
          <p:cNvPr id="731" name="Shape 731"/>
          <p:cNvSpPr/>
          <p:nvPr/>
        </p:nvSpPr>
        <p:spPr>
          <a:xfrm>
            <a:off x="2539151" y="2571705"/>
            <a:ext cx="2011679" cy="1"/>
          </a:xfrm>
          <a:prstGeom prst="line">
            <a:avLst/>
          </a:prstGeom>
          <a:ln>
            <a:solidFill>
              <a:schemeClr val="accent3"/>
            </a:solidFill>
          </a:ln>
        </p:spPr>
        <p:txBody>
          <a:bodyPr lIns="45719" rIns="45719"/>
          <a:lstStyle/>
          <a:p>
            <a:endParaRPr>
              <a:latin typeface="+mn-ea"/>
              <a:ea typeface="+mn-ea"/>
            </a:endParaRPr>
          </a:p>
        </p:txBody>
      </p:sp>
      <p:sp>
        <p:nvSpPr>
          <p:cNvPr id="732" name="Shape 732"/>
          <p:cNvSpPr/>
          <p:nvPr/>
        </p:nvSpPr>
        <p:spPr>
          <a:xfrm>
            <a:off x="2843392" y="3215330"/>
            <a:ext cx="2560321" cy="1"/>
          </a:xfrm>
          <a:prstGeom prst="line">
            <a:avLst/>
          </a:prstGeom>
          <a:ln>
            <a:solidFill>
              <a:schemeClr val="accent4"/>
            </a:solidFill>
          </a:ln>
        </p:spPr>
        <p:txBody>
          <a:bodyPr lIns="45719" rIns="45719"/>
          <a:lstStyle/>
          <a:p>
            <a:endParaRPr>
              <a:latin typeface="+mn-ea"/>
              <a:ea typeface="+mn-ea"/>
            </a:endParaRPr>
          </a:p>
        </p:txBody>
      </p:sp>
      <p:grpSp>
        <p:nvGrpSpPr>
          <p:cNvPr id="735" name="Group 735"/>
          <p:cNvGrpSpPr/>
          <p:nvPr/>
        </p:nvGrpSpPr>
        <p:grpSpPr>
          <a:xfrm>
            <a:off x="-1" y="693634"/>
            <a:ext cx="1956421" cy="3152740"/>
            <a:chOff x="0" y="0"/>
            <a:chExt cx="1936750" cy="2794000"/>
          </a:xfrm>
        </p:grpSpPr>
        <p:sp>
          <p:nvSpPr>
            <p:cNvPr id="733" name="Shape 733"/>
            <p:cNvSpPr/>
            <p:nvPr/>
          </p:nvSpPr>
          <p:spPr>
            <a:xfrm>
              <a:off x="1284287" y="-1"/>
              <a:ext cx="395289" cy="2484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47" y="0"/>
                  </a:moveTo>
                  <a:cubicBezTo>
                    <a:pt x="10947" y="19535"/>
                    <a:pt x="10947" y="19535"/>
                    <a:pt x="10947" y="19535"/>
                  </a:cubicBezTo>
                  <a:cubicBezTo>
                    <a:pt x="10947" y="20684"/>
                    <a:pt x="6060" y="21600"/>
                    <a:pt x="0" y="21600"/>
                  </a:cubicBezTo>
                  <a:cubicBezTo>
                    <a:pt x="10653" y="21600"/>
                    <a:pt x="10653" y="21600"/>
                    <a:pt x="10653" y="21600"/>
                  </a:cubicBezTo>
                  <a:cubicBezTo>
                    <a:pt x="16713" y="21600"/>
                    <a:pt x="21600" y="20684"/>
                    <a:pt x="21600" y="19535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10947" y="0"/>
                  </a:lnTo>
                  <a:close/>
                </a:path>
              </a:pathLst>
            </a:custGeom>
            <a:solidFill>
              <a:srgbClr val="007D7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+mn-ea"/>
                <a:ea typeface="+mn-ea"/>
              </a:endParaRPr>
            </a:p>
          </p:txBody>
        </p:sp>
        <p:sp>
          <p:nvSpPr>
            <p:cNvPr id="734" name="Shape 734"/>
            <p:cNvSpPr/>
            <p:nvPr/>
          </p:nvSpPr>
          <p:spPr>
            <a:xfrm>
              <a:off x="-1" y="-1"/>
              <a:ext cx="1936751" cy="279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31" y="0"/>
                  </a:moveTo>
                  <a:cubicBezTo>
                    <a:pt x="18731" y="17363"/>
                    <a:pt x="18731" y="17363"/>
                    <a:pt x="18731" y="17363"/>
                  </a:cubicBezTo>
                  <a:cubicBezTo>
                    <a:pt x="18731" y="18384"/>
                    <a:pt x="17734" y="19198"/>
                    <a:pt x="16499" y="19198"/>
                  </a:cubicBezTo>
                  <a:cubicBezTo>
                    <a:pt x="0" y="19198"/>
                    <a:pt x="0" y="19198"/>
                    <a:pt x="0" y="19198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6479" y="21600"/>
                    <a:pt x="16479" y="21600"/>
                    <a:pt x="16479" y="21600"/>
                  </a:cubicBezTo>
                  <a:cubicBezTo>
                    <a:pt x="19308" y="21600"/>
                    <a:pt x="21600" y="19709"/>
                    <a:pt x="21600" y="17377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1873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+mn-ea"/>
                <a:ea typeface="+mn-ea"/>
              </a:endParaRPr>
            </a:p>
          </p:txBody>
        </p:sp>
      </p:grpSp>
      <p:grpSp>
        <p:nvGrpSpPr>
          <p:cNvPr id="738" name="Group 738"/>
          <p:cNvGrpSpPr/>
          <p:nvPr/>
        </p:nvGrpSpPr>
        <p:grpSpPr>
          <a:xfrm>
            <a:off x="-1" y="1606656"/>
            <a:ext cx="2322530" cy="2565155"/>
            <a:chOff x="0" y="0"/>
            <a:chExt cx="2238375" cy="2681288"/>
          </a:xfrm>
        </p:grpSpPr>
        <p:sp>
          <p:nvSpPr>
            <p:cNvPr id="736" name="Shape 736"/>
            <p:cNvSpPr/>
            <p:nvPr/>
          </p:nvSpPr>
          <p:spPr>
            <a:xfrm>
              <a:off x="1304925" y="-1"/>
              <a:ext cx="650876" cy="2347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90" y="0"/>
                  </a:moveTo>
                  <a:cubicBezTo>
                    <a:pt x="15090" y="16574"/>
                    <a:pt x="15090" y="16574"/>
                    <a:pt x="15090" y="16574"/>
                  </a:cubicBezTo>
                  <a:cubicBezTo>
                    <a:pt x="15090" y="19350"/>
                    <a:pt x="8344" y="21600"/>
                    <a:pt x="0" y="21600"/>
                  </a:cubicBezTo>
                  <a:cubicBezTo>
                    <a:pt x="6450" y="21600"/>
                    <a:pt x="6450" y="21600"/>
                    <a:pt x="6450" y="21600"/>
                  </a:cubicBezTo>
                  <a:cubicBezTo>
                    <a:pt x="14854" y="21600"/>
                    <a:pt x="21600" y="19350"/>
                    <a:pt x="21600" y="16574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15090" y="0"/>
                  </a:lnTo>
                  <a:close/>
                </a:path>
              </a:pathLst>
            </a:custGeom>
            <a:solidFill>
              <a:srgbClr val="6B921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+mn-ea"/>
                <a:ea typeface="+mn-ea"/>
              </a:endParaRPr>
            </a:p>
          </p:txBody>
        </p:sp>
        <p:sp>
          <p:nvSpPr>
            <p:cNvPr id="737" name="Shape 737"/>
            <p:cNvSpPr/>
            <p:nvPr/>
          </p:nvSpPr>
          <p:spPr>
            <a:xfrm>
              <a:off x="-1" y="-1"/>
              <a:ext cx="2238376" cy="2681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76" y="0"/>
                  </a:moveTo>
                  <a:cubicBezTo>
                    <a:pt x="18876" y="14510"/>
                    <a:pt x="18876" y="14510"/>
                    <a:pt x="18876" y="14510"/>
                  </a:cubicBezTo>
                  <a:cubicBezTo>
                    <a:pt x="18876" y="16941"/>
                    <a:pt x="16911" y="18911"/>
                    <a:pt x="14463" y="18911"/>
                  </a:cubicBezTo>
                  <a:cubicBezTo>
                    <a:pt x="0" y="18911"/>
                    <a:pt x="0" y="18911"/>
                    <a:pt x="0" y="18911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4463" y="21600"/>
                    <a:pt x="14463" y="21600"/>
                    <a:pt x="14463" y="21600"/>
                  </a:cubicBezTo>
                  <a:cubicBezTo>
                    <a:pt x="18411" y="21600"/>
                    <a:pt x="21600" y="18422"/>
                    <a:pt x="21600" y="14496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+mn-ea"/>
                <a:ea typeface="+mn-ea"/>
              </a:endParaRPr>
            </a:p>
          </p:txBody>
        </p:sp>
      </p:grpSp>
      <p:grpSp>
        <p:nvGrpSpPr>
          <p:cNvPr id="741" name="Group 741"/>
          <p:cNvGrpSpPr/>
          <p:nvPr/>
        </p:nvGrpSpPr>
        <p:grpSpPr>
          <a:xfrm>
            <a:off x="-1" y="2432209"/>
            <a:ext cx="2676388" cy="2055515"/>
            <a:chOff x="0" y="0"/>
            <a:chExt cx="2525713" cy="2487613"/>
          </a:xfrm>
        </p:grpSpPr>
        <p:sp>
          <p:nvSpPr>
            <p:cNvPr id="739" name="Shape 739"/>
            <p:cNvSpPr/>
            <p:nvPr/>
          </p:nvSpPr>
          <p:spPr>
            <a:xfrm>
              <a:off x="1327150" y="-1"/>
              <a:ext cx="936625" cy="217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2" extrusionOk="0">
                  <a:moveTo>
                    <a:pt x="17107" y="0"/>
                  </a:moveTo>
                  <a:cubicBezTo>
                    <a:pt x="17107" y="12832"/>
                    <a:pt x="17107" y="12832"/>
                    <a:pt x="17107" y="12832"/>
                  </a:cubicBezTo>
                  <a:cubicBezTo>
                    <a:pt x="17107" y="17678"/>
                    <a:pt x="9440" y="21600"/>
                    <a:pt x="0" y="21582"/>
                  </a:cubicBezTo>
                  <a:cubicBezTo>
                    <a:pt x="4534" y="21582"/>
                    <a:pt x="4534" y="21582"/>
                    <a:pt x="4534" y="21582"/>
                  </a:cubicBezTo>
                  <a:cubicBezTo>
                    <a:pt x="13974" y="21600"/>
                    <a:pt x="21600" y="17678"/>
                    <a:pt x="21600" y="12832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17107" y="0"/>
                  </a:lnTo>
                  <a:close/>
                </a:path>
              </a:pathLst>
            </a:custGeom>
            <a:solidFill>
              <a:srgbClr val="BF77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+mn-ea"/>
                <a:ea typeface="+mn-ea"/>
              </a:endParaRPr>
            </a:p>
          </p:txBody>
        </p:sp>
        <p:sp>
          <p:nvSpPr>
            <p:cNvPr id="740" name="Shape 740"/>
            <p:cNvSpPr/>
            <p:nvPr/>
          </p:nvSpPr>
          <p:spPr>
            <a:xfrm>
              <a:off x="-1" y="-1"/>
              <a:ext cx="2525715" cy="2487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54" y="0"/>
                  </a:moveTo>
                  <a:cubicBezTo>
                    <a:pt x="19354" y="11211"/>
                    <a:pt x="19354" y="11211"/>
                    <a:pt x="19354" y="11211"/>
                  </a:cubicBezTo>
                  <a:cubicBezTo>
                    <a:pt x="19354" y="15444"/>
                    <a:pt x="16528" y="18871"/>
                    <a:pt x="13030" y="18855"/>
                  </a:cubicBezTo>
                  <a:cubicBezTo>
                    <a:pt x="0" y="18855"/>
                    <a:pt x="0" y="18855"/>
                    <a:pt x="0" y="18855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3046" y="21600"/>
                    <a:pt x="13046" y="21600"/>
                    <a:pt x="13046" y="21600"/>
                  </a:cubicBezTo>
                  <a:cubicBezTo>
                    <a:pt x="17781" y="21600"/>
                    <a:pt x="21600" y="16948"/>
                    <a:pt x="21600" y="11211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1935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+mn-ea"/>
                <a:ea typeface="+mn-ea"/>
              </a:endParaRPr>
            </a:p>
          </p:txBody>
        </p:sp>
      </p:grpSp>
      <p:grpSp>
        <p:nvGrpSpPr>
          <p:cNvPr id="744" name="Group 744"/>
          <p:cNvGrpSpPr/>
          <p:nvPr/>
        </p:nvGrpSpPr>
        <p:grpSpPr>
          <a:xfrm>
            <a:off x="0" y="3048000"/>
            <a:ext cx="2933700" cy="1755636"/>
            <a:chOff x="0" y="0"/>
            <a:chExt cx="2835275" cy="2185988"/>
          </a:xfrm>
        </p:grpSpPr>
        <p:sp>
          <p:nvSpPr>
            <p:cNvPr id="742" name="Shape 742"/>
            <p:cNvSpPr/>
            <p:nvPr/>
          </p:nvSpPr>
          <p:spPr>
            <a:xfrm>
              <a:off x="1376363" y="0"/>
              <a:ext cx="1198564" cy="1870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6" y="0"/>
                  </a:moveTo>
                  <a:cubicBezTo>
                    <a:pt x="17995" y="0"/>
                    <a:pt x="17995" y="0"/>
                    <a:pt x="17995" y="0"/>
                  </a:cubicBezTo>
                  <a:cubicBezTo>
                    <a:pt x="18059" y="7778"/>
                    <a:pt x="18059" y="7778"/>
                    <a:pt x="18059" y="7778"/>
                  </a:cubicBezTo>
                  <a:cubicBezTo>
                    <a:pt x="18059" y="15411"/>
                    <a:pt x="9979" y="21600"/>
                    <a:pt x="0" y="21600"/>
                  </a:cubicBezTo>
                  <a:cubicBezTo>
                    <a:pt x="3541" y="21600"/>
                    <a:pt x="3541" y="21600"/>
                    <a:pt x="3541" y="21600"/>
                  </a:cubicBezTo>
                  <a:cubicBezTo>
                    <a:pt x="13520" y="21600"/>
                    <a:pt x="21600" y="15411"/>
                    <a:pt x="21600" y="7778"/>
                  </a:cubicBezTo>
                  <a:lnTo>
                    <a:pt x="21536" y="0"/>
                  </a:lnTo>
                  <a:close/>
                </a:path>
              </a:pathLst>
            </a:custGeom>
            <a:solidFill>
              <a:srgbClr val="B31A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+mn-ea"/>
                <a:ea typeface="+mn-ea"/>
              </a:endParaRPr>
            </a:p>
          </p:txBody>
        </p:sp>
        <p:sp>
          <p:nvSpPr>
            <p:cNvPr id="743" name="Shape 743"/>
            <p:cNvSpPr/>
            <p:nvPr/>
          </p:nvSpPr>
          <p:spPr>
            <a:xfrm>
              <a:off x="0" y="0"/>
              <a:ext cx="2835276" cy="2185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86" y="0"/>
                  </a:moveTo>
                  <a:cubicBezTo>
                    <a:pt x="19613" y="6653"/>
                    <a:pt x="19613" y="6653"/>
                    <a:pt x="19613" y="6653"/>
                  </a:cubicBezTo>
                  <a:cubicBezTo>
                    <a:pt x="19613" y="13182"/>
                    <a:pt x="16197" y="18476"/>
                    <a:pt x="11977" y="18476"/>
                  </a:cubicBezTo>
                  <a:cubicBezTo>
                    <a:pt x="0" y="18476"/>
                    <a:pt x="0" y="18476"/>
                    <a:pt x="0" y="18476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1977" y="21600"/>
                    <a:pt x="11977" y="21600"/>
                    <a:pt x="11977" y="21600"/>
                  </a:cubicBezTo>
                  <a:cubicBezTo>
                    <a:pt x="17299" y="21600"/>
                    <a:pt x="21600" y="14912"/>
                    <a:pt x="21600" y="6671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19586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+mn-ea"/>
                <a:ea typeface="+mn-ea"/>
              </a:endParaRPr>
            </a:p>
          </p:txBody>
        </p:sp>
      </p:grpSp>
      <p:grpSp>
        <p:nvGrpSpPr>
          <p:cNvPr id="747" name="Group 747"/>
          <p:cNvGrpSpPr/>
          <p:nvPr/>
        </p:nvGrpSpPr>
        <p:grpSpPr>
          <a:xfrm>
            <a:off x="5533785" y="2832937"/>
            <a:ext cx="3436603" cy="863292"/>
            <a:chOff x="28250" y="-33004"/>
            <a:chExt cx="3436602" cy="863290"/>
          </a:xfrm>
        </p:grpSpPr>
        <p:sp>
          <p:nvSpPr>
            <p:cNvPr id="745" name="Shape 745"/>
            <p:cNvSpPr/>
            <p:nvPr/>
          </p:nvSpPr>
          <p:spPr>
            <a:xfrm>
              <a:off x="452879" y="30071"/>
              <a:ext cx="3011973" cy="8002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1300" b="1"/>
              </a:pPr>
              <a:r>
                <a:rPr dirty="0">
                  <a:latin typeface="+mn-ea"/>
                  <a:ea typeface="+mn-ea"/>
                </a:rPr>
                <a:t>Sociedad</a:t>
              </a:r>
            </a:p>
            <a:p>
              <a:pPr>
                <a:defRPr sz="1000"/>
              </a:pPr>
              <a:r>
                <a:rPr sz="1100" dirty="0">
                  <a:latin typeface="+mn-ea"/>
                  <a:ea typeface="+mn-ea"/>
                </a:rPr>
                <a:t>Desarrollar esquemas de colaboración interinstitucionales para difundir la </a:t>
              </a:r>
              <a:r>
                <a:rPr lang="es-ES" sz="1100" dirty="0" smtClean="0">
                  <a:latin typeface="+mn-ea"/>
                  <a:ea typeface="+mn-ea"/>
                </a:rPr>
                <a:t>c</a:t>
              </a:r>
              <a:r>
                <a:rPr sz="1100" dirty="0" smtClean="0">
                  <a:latin typeface="+mn-ea"/>
                  <a:ea typeface="+mn-ea"/>
                </a:rPr>
                <a:t>iencia</a:t>
              </a:r>
              <a:r>
                <a:rPr sz="1100" dirty="0">
                  <a:latin typeface="+mn-ea"/>
                  <a:ea typeface="+mn-ea"/>
                </a:rPr>
                <a:t>, tecnología e innovación.</a:t>
              </a:r>
            </a:p>
          </p:txBody>
        </p:sp>
        <p:sp>
          <p:nvSpPr>
            <p:cNvPr id="746" name="Shape 746"/>
            <p:cNvSpPr/>
            <p:nvPr/>
          </p:nvSpPr>
          <p:spPr>
            <a:xfrm>
              <a:off x="28250" y="-33004"/>
              <a:ext cx="352017" cy="7078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4000">
                  <a:solidFill>
                    <a:srgbClr val="FF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1pPr>
            </a:lstStyle>
            <a:p>
              <a:r>
                <a:rPr dirty="0">
                  <a:latin typeface="+mn-ea"/>
                  <a:ea typeface="+mn-ea"/>
                </a:rPr>
                <a:t>4</a:t>
              </a:r>
            </a:p>
          </p:txBody>
        </p:sp>
      </p:grpSp>
      <p:grpSp>
        <p:nvGrpSpPr>
          <p:cNvPr id="750" name="Group 750"/>
          <p:cNvGrpSpPr/>
          <p:nvPr/>
        </p:nvGrpSpPr>
        <p:grpSpPr>
          <a:xfrm>
            <a:off x="4607115" y="2184398"/>
            <a:ext cx="4448112" cy="882702"/>
            <a:chOff x="0" y="0"/>
            <a:chExt cx="4448111" cy="882700"/>
          </a:xfrm>
        </p:grpSpPr>
        <p:sp>
          <p:nvSpPr>
            <p:cNvPr id="748" name="Shape 748"/>
            <p:cNvSpPr/>
            <p:nvPr/>
          </p:nvSpPr>
          <p:spPr>
            <a:xfrm>
              <a:off x="438210" y="82485"/>
              <a:ext cx="4009901" cy="8002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1300" b="1"/>
              </a:pPr>
              <a:r>
                <a:rPr dirty="0">
                  <a:latin typeface="+mn-ea"/>
                  <a:ea typeface="+mn-ea"/>
                </a:rPr>
                <a:t>Educación</a:t>
              </a:r>
            </a:p>
            <a:p>
              <a:pPr>
                <a:defRPr sz="1000"/>
              </a:pPr>
              <a:r>
                <a:rPr sz="1100" dirty="0">
                  <a:latin typeface="+mn-ea"/>
                  <a:ea typeface="+mn-ea"/>
                </a:rPr>
                <a:t>Impulsar la creación de infraestructura que estimule el desarrollo científico y tecnológico para la innovación y generación de valor agregado.</a:t>
              </a:r>
            </a:p>
          </p:txBody>
        </p:sp>
        <p:sp>
          <p:nvSpPr>
            <p:cNvPr id="749" name="Shape 749"/>
            <p:cNvSpPr/>
            <p:nvPr/>
          </p:nvSpPr>
          <p:spPr>
            <a:xfrm>
              <a:off x="0" y="0"/>
              <a:ext cx="352017" cy="7078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4000">
                  <a:solidFill>
                    <a:schemeClr val="accent3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1pPr>
            </a:lstStyle>
            <a:p>
              <a:r>
                <a:rPr dirty="0">
                  <a:latin typeface="+mn-ea"/>
                  <a:ea typeface="+mn-ea"/>
                </a:rPr>
                <a:t>3</a:t>
              </a:r>
            </a:p>
          </p:txBody>
        </p:sp>
      </p:grpSp>
      <p:grpSp>
        <p:nvGrpSpPr>
          <p:cNvPr id="753" name="Group 753"/>
          <p:cNvGrpSpPr/>
          <p:nvPr/>
        </p:nvGrpSpPr>
        <p:grpSpPr>
          <a:xfrm>
            <a:off x="3773969" y="1556611"/>
            <a:ext cx="4675703" cy="734387"/>
            <a:chOff x="0" y="0"/>
            <a:chExt cx="4675702" cy="734385"/>
          </a:xfrm>
        </p:grpSpPr>
        <p:sp>
          <p:nvSpPr>
            <p:cNvPr id="751" name="Shape 751"/>
            <p:cNvSpPr/>
            <p:nvPr/>
          </p:nvSpPr>
          <p:spPr>
            <a:xfrm>
              <a:off x="377498" y="103447"/>
              <a:ext cx="4298204" cy="630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1300" b="1"/>
              </a:pPr>
              <a:r>
                <a:rPr dirty="0">
                  <a:latin typeface="+mn-ea"/>
                  <a:ea typeface="+mn-ea"/>
                </a:rPr>
                <a:t>Inversión</a:t>
              </a:r>
            </a:p>
            <a:p>
              <a:pPr>
                <a:defRPr sz="1000"/>
              </a:pPr>
              <a:r>
                <a:rPr sz="1100" dirty="0">
                  <a:latin typeface="+mn-ea"/>
                  <a:ea typeface="+mn-ea"/>
                </a:rPr>
                <a:t>Destinar la inversión nacional de </a:t>
              </a:r>
              <a:r>
                <a:rPr lang="es-ES" sz="1100" dirty="0" smtClean="0">
                  <a:latin typeface="+mn-ea"/>
                  <a:ea typeface="+mn-ea"/>
                </a:rPr>
                <a:t>c</a:t>
              </a:r>
              <a:r>
                <a:rPr sz="1100" dirty="0" smtClean="0">
                  <a:latin typeface="+mn-ea"/>
                  <a:ea typeface="+mn-ea"/>
                </a:rPr>
                <a:t>iencia</a:t>
              </a:r>
              <a:r>
                <a:rPr sz="1100" dirty="0">
                  <a:latin typeface="+mn-ea"/>
                  <a:ea typeface="+mn-ea"/>
                </a:rPr>
                <a:t>, tecnología e innovación tomando como base la vocación económica de los Estados.</a:t>
              </a:r>
            </a:p>
          </p:txBody>
        </p:sp>
        <p:sp>
          <p:nvSpPr>
            <p:cNvPr id="752" name="Shape 752"/>
            <p:cNvSpPr/>
            <p:nvPr/>
          </p:nvSpPr>
          <p:spPr>
            <a:xfrm>
              <a:off x="0" y="0"/>
              <a:ext cx="352017" cy="7078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4000">
                  <a:solidFill>
                    <a:schemeClr val="accent2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1pPr>
            </a:lstStyle>
            <a:p>
              <a:r>
                <a:rPr>
                  <a:latin typeface="+mn-ea"/>
                  <a:ea typeface="+mn-ea"/>
                </a:rPr>
                <a:t>2</a:t>
              </a:r>
            </a:p>
          </p:txBody>
        </p:sp>
      </p:grpSp>
      <p:grpSp>
        <p:nvGrpSpPr>
          <p:cNvPr id="756" name="Group 756"/>
          <p:cNvGrpSpPr/>
          <p:nvPr/>
        </p:nvGrpSpPr>
        <p:grpSpPr>
          <a:xfrm>
            <a:off x="2814767" y="693633"/>
            <a:ext cx="4888353" cy="707884"/>
            <a:chOff x="0" y="0"/>
            <a:chExt cx="4888352" cy="707883"/>
          </a:xfrm>
        </p:grpSpPr>
        <p:sp>
          <p:nvSpPr>
            <p:cNvPr id="754" name="Shape 754"/>
            <p:cNvSpPr/>
            <p:nvPr/>
          </p:nvSpPr>
          <p:spPr>
            <a:xfrm>
              <a:off x="418707" y="168063"/>
              <a:ext cx="4469645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1300" b="1"/>
              </a:pPr>
              <a:r>
                <a:rPr dirty="0" smtClean="0">
                  <a:latin typeface="+mn-ea"/>
                  <a:ea typeface="+mn-ea"/>
                </a:rPr>
                <a:t>Pol</a:t>
              </a:r>
              <a:r>
                <a:rPr lang="es-ES" dirty="0" err="1" smtClean="0">
                  <a:latin typeface="+mn-ea"/>
                  <a:ea typeface="+mn-ea"/>
                </a:rPr>
                <a:t>íticas</a:t>
              </a:r>
              <a:r>
                <a:rPr lang="es-ES" dirty="0" smtClean="0">
                  <a:latin typeface="+mn-ea"/>
                  <a:ea typeface="+mn-ea"/>
                </a:rPr>
                <a:t> </a:t>
              </a:r>
              <a:r>
                <a:rPr dirty="0" smtClean="0">
                  <a:latin typeface="+mn-ea"/>
                  <a:ea typeface="+mn-ea"/>
                </a:rPr>
                <a:t>públicas</a:t>
              </a:r>
              <a:endParaRPr dirty="0">
                <a:latin typeface="+mn-ea"/>
                <a:ea typeface="+mn-ea"/>
              </a:endParaRPr>
            </a:p>
            <a:p>
              <a:pPr>
                <a:defRPr sz="1000"/>
              </a:pPr>
              <a:r>
                <a:rPr sz="1100" dirty="0">
                  <a:latin typeface="+mn-ea"/>
                  <a:ea typeface="+mn-ea"/>
                </a:rPr>
                <a:t>Elevar a primer rango la ciencia, tecnología e innovación a nivel federal</a:t>
              </a:r>
              <a:r>
                <a:rPr dirty="0">
                  <a:latin typeface="+mn-ea"/>
                  <a:ea typeface="+mn-ea"/>
                </a:rPr>
                <a:t>.</a:t>
              </a:r>
            </a:p>
          </p:txBody>
        </p:sp>
        <p:sp>
          <p:nvSpPr>
            <p:cNvPr id="755" name="Shape 755"/>
            <p:cNvSpPr/>
            <p:nvPr/>
          </p:nvSpPr>
          <p:spPr>
            <a:xfrm>
              <a:off x="0" y="0"/>
              <a:ext cx="352017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4000">
                  <a:solidFill>
                    <a:schemeClr val="accent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1pPr>
            </a:lstStyle>
            <a:p>
              <a:r>
                <a:rPr dirty="0">
                  <a:latin typeface="+mn-ea"/>
                  <a:ea typeface="+mn-ea"/>
                </a:rPr>
                <a:t>1</a:t>
              </a:r>
            </a:p>
          </p:txBody>
        </p:sp>
      </p:grpSp>
      <p:sp>
        <p:nvSpPr>
          <p:cNvPr id="36" name="Shape 448"/>
          <p:cNvSpPr/>
          <p:nvPr/>
        </p:nvSpPr>
        <p:spPr>
          <a:xfrm>
            <a:off x="2551200" y="162567"/>
            <a:ext cx="405279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rPr lang="es-ES" sz="2400" dirty="0" smtClean="0">
                <a:latin typeface="Calibri" charset="0"/>
                <a:ea typeface="Calibri" charset="0"/>
                <a:cs typeface="Calibri" charset="0"/>
              </a:rPr>
              <a:t>Agenda Temática Priorizada</a:t>
            </a:r>
            <a:endParaRPr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7" name="Shape 754"/>
          <p:cNvSpPr/>
          <p:nvPr/>
        </p:nvSpPr>
        <p:spPr>
          <a:xfrm>
            <a:off x="3741652" y="1208067"/>
            <a:ext cx="498343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>
              <a:defRPr sz="1300" b="1"/>
            </a:pPr>
            <a:endParaRPr sz="900" dirty="0">
              <a:latin typeface="+mn-ea"/>
              <a:ea typeface="+mn-ea"/>
            </a:endParaRPr>
          </a:p>
          <a:p>
            <a:pPr>
              <a:defRPr sz="1000"/>
            </a:pPr>
            <a:r>
              <a:rPr lang="es-ES_tradnl" sz="900" dirty="0">
                <a:latin typeface="Calibri" charset="0"/>
                <a:ea typeface="Calibri" charset="0"/>
                <a:cs typeface="Calibri" charset="0"/>
              </a:rPr>
              <a:t>Incidir en el establecimiento de una política publica para fortalecer las instituciones estatales de CTI, a través de la definición de partidas presupuestales  previamente definidas para cada Estado.</a:t>
            </a:r>
          </a:p>
          <a:p>
            <a:pPr>
              <a:defRPr sz="1000"/>
            </a:pPr>
            <a:r>
              <a:rPr sz="900" dirty="0" smtClean="0">
                <a:latin typeface="+mn-ea"/>
                <a:ea typeface="+mn-ea"/>
              </a:rPr>
              <a:t>.</a:t>
            </a:r>
            <a:endParaRPr sz="900" dirty="0">
              <a:latin typeface="+mn-ea"/>
              <a:ea typeface="+mn-ea"/>
            </a:endParaRPr>
          </a:p>
        </p:txBody>
      </p:sp>
      <p:sp>
        <p:nvSpPr>
          <p:cNvPr id="38" name="Shape 755"/>
          <p:cNvSpPr/>
          <p:nvPr/>
        </p:nvSpPr>
        <p:spPr>
          <a:xfrm>
            <a:off x="3228923" y="1278047"/>
            <a:ext cx="48290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40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rPr sz="2400" dirty="0" smtClean="0">
                <a:latin typeface="+mn-ea"/>
                <a:ea typeface="+mn-ea"/>
              </a:rPr>
              <a:t>1</a:t>
            </a:r>
            <a:r>
              <a:rPr lang="es-ES" sz="2400" dirty="0" smtClean="0">
                <a:latin typeface="+mn-ea"/>
                <a:ea typeface="+mn-ea"/>
              </a:rPr>
              <a:t>.1</a:t>
            </a:r>
            <a:endParaRPr sz="2400" dirty="0">
              <a:latin typeface="+mn-ea"/>
              <a:ea typeface="+mn-ea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8672053" y="4755847"/>
            <a:ext cx="47194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_tradnl" dirty="0" smtClean="0">
                <a:solidFill>
                  <a:schemeClr val="bg1"/>
                </a:solidFill>
                <a:latin typeface="+mn-lt"/>
              </a:rPr>
              <a:t>13</a:t>
            </a:r>
            <a:endParaRPr kumimoji="0" lang="es-ES_tradnl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40" name="image3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83323" y="4237216"/>
            <a:ext cx="2413795" cy="681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4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8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" grpId="1" animBg="1" advAuto="0"/>
      <p:bldP spid="729" grpId="4" animBg="1" advAuto="0"/>
      <p:bldP spid="730" grpId="7" animBg="1" advAuto="0"/>
      <p:bldP spid="731" grpId="10" animBg="1" advAuto="0"/>
      <p:bldP spid="732" grpId="13" animBg="1" advAuto="0"/>
      <p:bldP spid="735" grpId="3" animBg="1" advAuto="0"/>
      <p:bldP spid="738" grpId="6" animBg="1" advAuto="0"/>
      <p:bldP spid="741" grpId="9" animBg="1" advAuto="0"/>
      <p:bldP spid="744" grpId="12" animBg="1" advAuto="0"/>
      <p:bldP spid="747" grpId="14" animBg="1" advAuto="0"/>
      <p:bldP spid="750" grpId="11" animBg="1" advAuto="0"/>
      <p:bldP spid="753" grpId="8" animBg="1" advAuto="0"/>
      <p:bldP spid="756" grpId="5" animBg="1" advAuto="0"/>
      <p:bldP spid="36" grpId="0" animBg="1" advAuto="0"/>
      <p:bldP spid="37" grpId="0"/>
      <p:bldP spid="38" grpId="0"/>
      <p:bldP spid="40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500"/>
          <p:cNvSpPr/>
          <p:nvPr/>
        </p:nvSpPr>
        <p:spPr>
          <a:xfrm>
            <a:off x="-3615" y="2580453"/>
            <a:ext cx="9144000" cy="1"/>
          </a:xfrm>
          <a:prstGeom prst="line">
            <a:avLst/>
          </a:prstGeom>
          <a:ln w="38100">
            <a:solidFill>
              <a:srgbClr val="1C657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0" name="Shape 760"/>
          <p:cNvSpPr/>
          <p:nvPr/>
        </p:nvSpPr>
        <p:spPr>
          <a:xfrm rot="10800000" flipH="1">
            <a:off x="-128" y="-4"/>
            <a:ext cx="9144000" cy="2571753"/>
          </a:xfrm>
          <a:prstGeom prst="rect">
            <a:avLst/>
          </a:prstGeom>
          <a:solidFill>
            <a:srgbClr val="A21C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1" name="Shape 761"/>
          <p:cNvSpPr/>
          <p:nvPr/>
        </p:nvSpPr>
        <p:spPr>
          <a:xfrm>
            <a:off x="6656771" y="1925359"/>
            <a:ext cx="1097281" cy="104206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bg1">
                <a:lumMod val="50000"/>
              </a:schemeClr>
            </a:solidFill>
            <a:miter lim="400000"/>
          </a:ln>
          <a:effectLst>
            <a:outerShdw dir="13500000" rotWithShape="0">
              <a:srgbClr val="000000">
                <a:alpha val="10000"/>
              </a:srgbClr>
            </a:outerShdw>
          </a:effectLst>
        </p:spPr>
        <p:txBody>
          <a:bodyPr lIns="45719" rIns="45719"/>
          <a:lstStyle/>
          <a:p>
            <a:pPr algn="ctr"/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62" name="Shape 762"/>
          <p:cNvSpPr/>
          <p:nvPr/>
        </p:nvSpPr>
        <p:spPr>
          <a:xfrm>
            <a:off x="6096000" y="3269445"/>
            <a:ext cx="2271640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latin typeface="Bebas Neue"/>
                <a:ea typeface="Bebas Neue"/>
                <a:cs typeface="Bebas Neue"/>
                <a:sym typeface="Bebas Neue"/>
              </a:defRPr>
            </a:pPr>
            <a:r>
              <a:rPr dirty="0">
                <a:latin typeface="Calibri" charset="0"/>
                <a:ea typeface="Calibri" charset="0"/>
                <a:cs typeface="Calibri" charset="0"/>
              </a:rPr>
              <a:t>Foros Consultivos</a:t>
            </a:r>
          </a:p>
          <a:p>
            <a:pPr algn="just">
              <a:defRPr sz="1100"/>
            </a:pPr>
            <a:endParaRPr lang="es-ES" dirty="0" smtClean="0">
              <a:latin typeface="Calibri" charset="0"/>
              <a:ea typeface="Calibri" charset="0"/>
              <a:cs typeface="Calibri" charset="0"/>
            </a:endParaRPr>
          </a:p>
          <a:p>
            <a:pPr algn="just">
              <a:defRPr sz="1100"/>
            </a:pPr>
            <a:r>
              <a:rPr dirty="0" smtClean="0">
                <a:latin typeface="Calibri" charset="0"/>
                <a:ea typeface="Calibri" charset="0"/>
                <a:cs typeface="Calibri" charset="0"/>
              </a:rPr>
              <a:t>Diálogos </a:t>
            </a:r>
            <a:r>
              <a:rPr dirty="0">
                <a:latin typeface="Calibri" charset="0"/>
                <a:ea typeface="Calibri" charset="0"/>
                <a:cs typeface="Calibri" charset="0"/>
              </a:rPr>
              <a:t>con las Instituciones de educación superior, los Organismos empresariales y de la Sociedad civil</a:t>
            </a:r>
          </a:p>
        </p:txBody>
      </p:sp>
      <p:sp>
        <p:nvSpPr>
          <p:cNvPr id="763" name="Shape 763"/>
          <p:cNvSpPr/>
          <p:nvPr/>
        </p:nvSpPr>
        <p:spPr>
          <a:xfrm>
            <a:off x="6938096" y="2172068"/>
            <a:ext cx="533746" cy="5477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955" y="8773"/>
                </a:moveTo>
                <a:cubicBezTo>
                  <a:pt x="9493" y="8773"/>
                  <a:pt x="9994" y="8249"/>
                  <a:pt x="9994" y="7724"/>
                </a:cubicBezTo>
                <a:cubicBezTo>
                  <a:pt x="9994" y="7200"/>
                  <a:pt x="9493" y="6711"/>
                  <a:pt x="8955" y="6711"/>
                </a:cubicBezTo>
                <a:cubicBezTo>
                  <a:pt x="8418" y="6711"/>
                  <a:pt x="7881" y="7200"/>
                  <a:pt x="7881" y="7724"/>
                </a:cubicBezTo>
                <a:cubicBezTo>
                  <a:pt x="7881" y="8249"/>
                  <a:pt x="8418" y="8773"/>
                  <a:pt x="8955" y="8773"/>
                </a:cubicBezTo>
                <a:close/>
                <a:moveTo>
                  <a:pt x="4728" y="8773"/>
                </a:moveTo>
                <a:cubicBezTo>
                  <a:pt x="5266" y="8773"/>
                  <a:pt x="5803" y="8249"/>
                  <a:pt x="5803" y="7724"/>
                </a:cubicBezTo>
                <a:cubicBezTo>
                  <a:pt x="5803" y="7200"/>
                  <a:pt x="5266" y="6711"/>
                  <a:pt x="4728" y="6711"/>
                </a:cubicBezTo>
                <a:cubicBezTo>
                  <a:pt x="4191" y="6711"/>
                  <a:pt x="3690" y="7200"/>
                  <a:pt x="3690" y="7724"/>
                </a:cubicBezTo>
                <a:cubicBezTo>
                  <a:pt x="3690" y="8249"/>
                  <a:pt x="4191" y="8773"/>
                  <a:pt x="4728" y="8773"/>
                </a:cubicBezTo>
                <a:close/>
                <a:moveTo>
                  <a:pt x="13146" y="8773"/>
                </a:moveTo>
                <a:cubicBezTo>
                  <a:pt x="13719" y="8773"/>
                  <a:pt x="14221" y="8249"/>
                  <a:pt x="14221" y="7724"/>
                </a:cubicBezTo>
                <a:cubicBezTo>
                  <a:pt x="14221" y="7200"/>
                  <a:pt x="13719" y="6711"/>
                  <a:pt x="13146" y="6711"/>
                </a:cubicBezTo>
                <a:cubicBezTo>
                  <a:pt x="12645" y="6711"/>
                  <a:pt x="12107" y="7200"/>
                  <a:pt x="12107" y="7724"/>
                </a:cubicBezTo>
                <a:cubicBezTo>
                  <a:pt x="12107" y="8249"/>
                  <a:pt x="12645" y="8773"/>
                  <a:pt x="13146" y="8773"/>
                </a:cubicBezTo>
                <a:close/>
                <a:moveTo>
                  <a:pt x="18985" y="6186"/>
                </a:moveTo>
                <a:lnTo>
                  <a:pt x="18985" y="6711"/>
                </a:lnTo>
                <a:cubicBezTo>
                  <a:pt x="18985" y="7200"/>
                  <a:pt x="18985" y="7724"/>
                  <a:pt x="18985" y="7724"/>
                </a:cubicBezTo>
                <a:cubicBezTo>
                  <a:pt x="20024" y="9262"/>
                  <a:pt x="20561" y="10311"/>
                  <a:pt x="20561" y="11849"/>
                </a:cubicBezTo>
                <a:cubicBezTo>
                  <a:pt x="20561" y="13911"/>
                  <a:pt x="18985" y="15973"/>
                  <a:pt x="16872" y="17511"/>
                </a:cubicBezTo>
                <a:cubicBezTo>
                  <a:pt x="16872" y="19573"/>
                  <a:pt x="16872" y="19573"/>
                  <a:pt x="16872" y="19573"/>
                </a:cubicBezTo>
                <a:cubicBezTo>
                  <a:pt x="14221" y="18035"/>
                  <a:pt x="14221" y="18035"/>
                  <a:pt x="14221" y="18035"/>
                </a:cubicBezTo>
                <a:cubicBezTo>
                  <a:pt x="13719" y="18524"/>
                  <a:pt x="13146" y="18524"/>
                  <a:pt x="12645" y="18524"/>
                </a:cubicBezTo>
                <a:cubicBezTo>
                  <a:pt x="11069" y="18524"/>
                  <a:pt x="9994" y="18035"/>
                  <a:pt x="8418" y="16986"/>
                </a:cubicBezTo>
                <a:cubicBezTo>
                  <a:pt x="7881" y="16986"/>
                  <a:pt x="7881" y="16986"/>
                  <a:pt x="7379" y="16986"/>
                </a:cubicBezTo>
                <a:cubicBezTo>
                  <a:pt x="6842" y="16986"/>
                  <a:pt x="6842" y="16986"/>
                  <a:pt x="6304" y="16986"/>
                </a:cubicBezTo>
                <a:cubicBezTo>
                  <a:pt x="8418" y="18524"/>
                  <a:pt x="9994" y="19573"/>
                  <a:pt x="12645" y="19573"/>
                </a:cubicBezTo>
                <a:cubicBezTo>
                  <a:pt x="13146" y="19573"/>
                  <a:pt x="13719" y="19573"/>
                  <a:pt x="14221" y="19573"/>
                </a:cubicBezTo>
                <a:cubicBezTo>
                  <a:pt x="18448" y="21600"/>
                  <a:pt x="18448" y="21600"/>
                  <a:pt x="18448" y="21600"/>
                </a:cubicBezTo>
                <a:cubicBezTo>
                  <a:pt x="18448" y="18035"/>
                  <a:pt x="18448" y="18035"/>
                  <a:pt x="18448" y="18035"/>
                </a:cubicBezTo>
                <a:cubicBezTo>
                  <a:pt x="20561" y="16462"/>
                  <a:pt x="21600" y="14435"/>
                  <a:pt x="21600" y="11849"/>
                </a:cubicBezTo>
                <a:cubicBezTo>
                  <a:pt x="21600" y="9786"/>
                  <a:pt x="20561" y="7724"/>
                  <a:pt x="18985" y="6186"/>
                </a:cubicBezTo>
                <a:close/>
                <a:moveTo>
                  <a:pt x="6842" y="15449"/>
                </a:moveTo>
                <a:cubicBezTo>
                  <a:pt x="7379" y="15449"/>
                  <a:pt x="8418" y="15449"/>
                  <a:pt x="8955" y="15449"/>
                </a:cubicBezTo>
                <a:cubicBezTo>
                  <a:pt x="14221" y="15449"/>
                  <a:pt x="17373" y="11849"/>
                  <a:pt x="17373" y="7724"/>
                </a:cubicBezTo>
                <a:cubicBezTo>
                  <a:pt x="17373" y="3076"/>
                  <a:pt x="13146" y="0"/>
                  <a:pt x="8955" y="0"/>
                </a:cubicBezTo>
                <a:cubicBezTo>
                  <a:pt x="4191" y="0"/>
                  <a:pt x="0" y="3076"/>
                  <a:pt x="0" y="7724"/>
                </a:cubicBezTo>
                <a:cubicBezTo>
                  <a:pt x="0" y="10311"/>
                  <a:pt x="1039" y="12373"/>
                  <a:pt x="2615" y="13911"/>
                </a:cubicBezTo>
                <a:cubicBezTo>
                  <a:pt x="2615" y="17511"/>
                  <a:pt x="2615" y="17511"/>
                  <a:pt x="2615" y="17511"/>
                </a:cubicBezTo>
                <a:lnTo>
                  <a:pt x="6842" y="15449"/>
                </a:lnTo>
                <a:close/>
                <a:moveTo>
                  <a:pt x="1576" y="7724"/>
                </a:moveTo>
                <a:cubicBezTo>
                  <a:pt x="1576" y="4124"/>
                  <a:pt x="4728" y="1049"/>
                  <a:pt x="8955" y="1049"/>
                </a:cubicBezTo>
                <a:cubicBezTo>
                  <a:pt x="12645" y="1049"/>
                  <a:pt x="16334" y="4124"/>
                  <a:pt x="16334" y="7724"/>
                </a:cubicBezTo>
                <a:cubicBezTo>
                  <a:pt x="16334" y="11324"/>
                  <a:pt x="13146" y="14435"/>
                  <a:pt x="8955" y="14435"/>
                </a:cubicBezTo>
                <a:cubicBezTo>
                  <a:pt x="8418" y="14435"/>
                  <a:pt x="7379" y="14435"/>
                  <a:pt x="6842" y="13911"/>
                </a:cubicBezTo>
                <a:cubicBezTo>
                  <a:pt x="4191" y="15449"/>
                  <a:pt x="4191" y="15449"/>
                  <a:pt x="4191" y="15449"/>
                </a:cubicBezTo>
                <a:cubicBezTo>
                  <a:pt x="4191" y="13386"/>
                  <a:pt x="4191" y="13386"/>
                  <a:pt x="4191" y="13386"/>
                </a:cubicBezTo>
                <a:cubicBezTo>
                  <a:pt x="2615" y="11849"/>
                  <a:pt x="1576" y="9786"/>
                  <a:pt x="1576" y="7724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64" name="Shape 764"/>
          <p:cNvSpPr/>
          <p:nvPr/>
        </p:nvSpPr>
        <p:spPr>
          <a:xfrm>
            <a:off x="1389945" y="1925359"/>
            <a:ext cx="1097281" cy="104206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>
                <a:lumMod val="50000"/>
              </a:schemeClr>
            </a:solidFill>
            <a:miter lim="400000"/>
          </a:ln>
          <a:effectLst>
            <a:outerShdw dir="13500000" rotWithShape="0">
              <a:srgbClr val="000000">
                <a:alpha val="10000"/>
              </a:srgbClr>
            </a:outerShdw>
          </a:effectLst>
        </p:spPr>
        <p:txBody>
          <a:bodyPr lIns="45719" rIns="45719"/>
          <a:lstStyle/>
          <a:p>
            <a:pPr algn="ctr"/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65" name="Shape 765"/>
          <p:cNvSpPr/>
          <p:nvPr/>
        </p:nvSpPr>
        <p:spPr>
          <a:xfrm>
            <a:off x="931333" y="3132245"/>
            <a:ext cx="2048934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>
                <a:latin typeface="Bebas Neue"/>
                <a:ea typeface="Bebas Neue"/>
                <a:cs typeface="Bebas Neue"/>
                <a:sym typeface="Bebas Neue"/>
              </a:defRPr>
            </a:pPr>
            <a:r>
              <a:rPr dirty="0">
                <a:latin typeface="Calibri" charset="0"/>
                <a:ea typeface="Calibri" charset="0"/>
                <a:cs typeface="Calibri" charset="0"/>
              </a:rPr>
              <a:t>CONACYT y REDNACECYT</a:t>
            </a:r>
          </a:p>
          <a:p>
            <a:pPr algn="just">
              <a:defRPr sz="1100"/>
            </a:pPr>
            <a:r>
              <a:rPr dirty="0">
                <a:latin typeface="Calibri" charset="0"/>
                <a:ea typeface="Calibri" charset="0"/>
                <a:cs typeface="Calibri" charset="0"/>
              </a:rPr>
              <a:t>Red Nacional de Consejos Estatales de Ciencia y Tecnología</a:t>
            </a:r>
          </a:p>
        </p:txBody>
      </p:sp>
      <p:sp>
        <p:nvSpPr>
          <p:cNvPr id="766" name="Shape 766"/>
          <p:cNvSpPr/>
          <p:nvPr/>
        </p:nvSpPr>
        <p:spPr>
          <a:xfrm>
            <a:off x="1692637" y="2217789"/>
            <a:ext cx="491122" cy="456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09" y="2714"/>
                </a:moveTo>
                <a:cubicBezTo>
                  <a:pt x="15082" y="2714"/>
                  <a:pt x="15082" y="2714"/>
                  <a:pt x="15082" y="2714"/>
                </a:cubicBezTo>
                <a:cubicBezTo>
                  <a:pt x="15082" y="1100"/>
                  <a:pt x="15082" y="1100"/>
                  <a:pt x="15082" y="1100"/>
                </a:cubicBezTo>
                <a:cubicBezTo>
                  <a:pt x="15082" y="550"/>
                  <a:pt x="14059" y="0"/>
                  <a:pt x="13581" y="0"/>
                </a:cubicBezTo>
                <a:cubicBezTo>
                  <a:pt x="8053" y="0"/>
                  <a:pt x="8053" y="0"/>
                  <a:pt x="8053" y="0"/>
                </a:cubicBezTo>
                <a:cubicBezTo>
                  <a:pt x="7541" y="0"/>
                  <a:pt x="7064" y="550"/>
                  <a:pt x="7064" y="1100"/>
                </a:cubicBezTo>
                <a:cubicBezTo>
                  <a:pt x="7064" y="2714"/>
                  <a:pt x="7064" y="2714"/>
                  <a:pt x="7064" y="2714"/>
                </a:cubicBezTo>
                <a:cubicBezTo>
                  <a:pt x="3037" y="2714"/>
                  <a:pt x="3037" y="2714"/>
                  <a:pt x="3037" y="2714"/>
                </a:cubicBezTo>
                <a:cubicBezTo>
                  <a:pt x="1501" y="2714"/>
                  <a:pt x="0" y="3777"/>
                  <a:pt x="0" y="5391"/>
                </a:cubicBezTo>
                <a:cubicBezTo>
                  <a:pt x="0" y="18373"/>
                  <a:pt x="0" y="18373"/>
                  <a:pt x="0" y="18373"/>
                </a:cubicBezTo>
                <a:cubicBezTo>
                  <a:pt x="0" y="19986"/>
                  <a:pt x="1501" y="21600"/>
                  <a:pt x="3037" y="21600"/>
                </a:cubicBezTo>
                <a:cubicBezTo>
                  <a:pt x="19109" y="21600"/>
                  <a:pt x="19109" y="21600"/>
                  <a:pt x="19109" y="21600"/>
                </a:cubicBezTo>
                <a:cubicBezTo>
                  <a:pt x="20610" y="21600"/>
                  <a:pt x="21600" y="19986"/>
                  <a:pt x="21600" y="18373"/>
                </a:cubicBezTo>
                <a:cubicBezTo>
                  <a:pt x="21600" y="5391"/>
                  <a:pt x="21600" y="5391"/>
                  <a:pt x="21600" y="5391"/>
                </a:cubicBezTo>
                <a:cubicBezTo>
                  <a:pt x="21600" y="3777"/>
                  <a:pt x="20610" y="2714"/>
                  <a:pt x="19109" y="2714"/>
                </a:cubicBezTo>
                <a:close/>
                <a:moveTo>
                  <a:pt x="8053" y="2164"/>
                </a:moveTo>
                <a:cubicBezTo>
                  <a:pt x="8053" y="1650"/>
                  <a:pt x="8565" y="1100"/>
                  <a:pt x="9043" y="1100"/>
                </a:cubicBezTo>
                <a:cubicBezTo>
                  <a:pt x="13069" y="1100"/>
                  <a:pt x="13069" y="1100"/>
                  <a:pt x="13069" y="1100"/>
                </a:cubicBezTo>
                <a:cubicBezTo>
                  <a:pt x="13069" y="1100"/>
                  <a:pt x="13581" y="1650"/>
                  <a:pt x="13581" y="2164"/>
                </a:cubicBezTo>
                <a:cubicBezTo>
                  <a:pt x="13581" y="2714"/>
                  <a:pt x="13581" y="2714"/>
                  <a:pt x="13581" y="2714"/>
                </a:cubicBezTo>
                <a:cubicBezTo>
                  <a:pt x="8053" y="2714"/>
                  <a:pt x="8053" y="2714"/>
                  <a:pt x="8053" y="2714"/>
                </a:cubicBezTo>
                <a:lnTo>
                  <a:pt x="8053" y="2164"/>
                </a:lnTo>
                <a:close/>
                <a:moveTo>
                  <a:pt x="20099" y="18373"/>
                </a:moveTo>
                <a:cubicBezTo>
                  <a:pt x="20099" y="19436"/>
                  <a:pt x="19587" y="19986"/>
                  <a:pt x="19109" y="19986"/>
                </a:cubicBezTo>
                <a:cubicBezTo>
                  <a:pt x="3037" y="19986"/>
                  <a:pt x="3037" y="19986"/>
                  <a:pt x="3037" y="19986"/>
                </a:cubicBezTo>
                <a:cubicBezTo>
                  <a:pt x="2013" y="19986"/>
                  <a:pt x="1501" y="19436"/>
                  <a:pt x="1501" y="18373"/>
                </a:cubicBezTo>
                <a:cubicBezTo>
                  <a:pt x="1501" y="10818"/>
                  <a:pt x="1501" y="10818"/>
                  <a:pt x="1501" y="10818"/>
                </a:cubicBezTo>
                <a:cubicBezTo>
                  <a:pt x="8565" y="10818"/>
                  <a:pt x="8565" y="10818"/>
                  <a:pt x="8565" y="10818"/>
                </a:cubicBezTo>
                <a:cubicBezTo>
                  <a:pt x="8053" y="10818"/>
                  <a:pt x="8053" y="11332"/>
                  <a:pt x="8053" y="11332"/>
                </a:cubicBezTo>
                <a:cubicBezTo>
                  <a:pt x="8053" y="12982"/>
                  <a:pt x="9555" y="14046"/>
                  <a:pt x="11056" y="14046"/>
                </a:cubicBezTo>
                <a:cubicBezTo>
                  <a:pt x="12591" y="14046"/>
                  <a:pt x="13581" y="12982"/>
                  <a:pt x="13581" y="11332"/>
                </a:cubicBezTo>
                <a:lnTo>
                  <a:pt x="13581" y="10818"/>
                </a:lnTo>
                <a:cubicBezTo>
                  <a:pt x="20099" y="10818"/>
                  <a:pt x="20099" y="10818"/>
                  <a:pt x="20099" y="10818"/>
                </a:cubicBezTo>
                <a:lnTo>
                  <a:pt x="20099" y="18373"/>
                </a:lnTo>
                <a:close/>
                <a:moveTo>
                  <a:pt x="9555" y="11332"/>
                </a:moveTo>
                <a:lnTo>
                  <a:pt x="9555" y="10818"/>
                </a:lnTo>
                <a:cubicBezTo>
                  <a:pt x="12080" y="10818"/>
                  <a:pt x="12080" y="10818"/>
                  <a:pt x="12080" y="10818"/>
                </a:cubicBezTo>
                <a:lnTo>
                  <a:pt x="12080" y="11332"/>
                </a:lnTo>
                <a:cubicBezTo>
                  <a:pt x="12080" y="11882"/>
                  <a:pt x="11568" y="12982"/>
                  <a:pt x="11056" y="12982"/>
                </a:cubicBezTo>
                <a:cubicBezTo>
                  <a:pt x="10066" y="12982"/>
                  <a:pt x="9555" y="11882"/>
                  <a:pt x="9555" y="11332"/>
                </a:cubicBezTo>
                <a:close/>
                <a:moveTo>
                  <a:pt x="20099" y="9168"/>
                </a:moveTo>
                <a:cubicBezTo>
                  <a:pt x="1501" y="9168"/>
                  <a:pt x="1501" y="9168"/>
                  <a:pt x="1501" y="9168"/>
                </a:cubicBezTo>
                <a:cubicBezTo>
                  <a:pt x="1501" y="5391"/>
                  <a:pt x="1501" y="5391"/>
                  <a:pt x="1501" y="5391"/>
                </a:cubicBezTo>
                <a:cubicBezTo>
                  <a:pt x="1501" y="4877"/>
                  <a:pt x="2013" y="4327"/>
                  <a:pt x="3037" y="4327"/>
                </a:cubicBezTo>
                <a:cubicBezTo>
                  <a:pt x="19109" y="4327"/>
                  <a:pt x="19109" y="4327"/>
                  <a:pt x="19109" y="4327"/>
                </a:cubicBezTo>
                <a:cubicBezTo>
                  <a:pt x="19587" y="4327"/>
                  <a:pt x="20099" y="4877"/>
                  <a:pt x="20099" y="5391"/>
                </a:cubicBezTo>
                <a:lnTo>
                  <a:pt x="20099" y="916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67" name="Shape 767"/>
          <p:cNvSpPr/>
          <p:nvPr/>
        </p:nvSpPr>
        <p:spPr>
          <a:xfrm>
            <a:off x="4023359" y="1925359"/>
            <a:ext cx="1097281" cy="10420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bg1">
                <a:lumMod val="50000"/>
              </a:schemeClr>
            </a:solidFill>
            <a:miter lim="400000"/>
          </a:ln>
          <a:effectLst>
            <a:outerShdw dir="13500000" rotWithShape="0">
              <a:srgbClr val="000000">
                <a:alpha val="10000"/>
              </a:srgbClr>
            </a:outerShdw>
          </a:effectLst>
        </p:spPr>
        <p:txBody>
          <a:bodyPr lIns="45719" rIns="45719"/>
          <a:lstStyle/>
          <a:p>
            <a:pPr algn="ctr"/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68" name="Shape 768"/>
          <p:cNvSpPr/>
          <p:nvPr/>
        </p:nvSpPr>
        <p:spPr>
          <a:xfrm>
            <a:off x="3197659" y="3254345"/>
            <a:ext cx="2741452" cy="877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latin typeface="Bebas Neue"/>
                <a:ea typeface="Bebas Neue"/>
                <a:cs typeface="Bebas Neue"/>
                <a:sym typeface="Bebas Neue"/>
              </a:defRPr>
            </a:pPr>
            <a:r>
              <a:rPr dirty="0" smtClean="0">
                <a:latin typeface="Calibri" charset="0"/>
                <a:ea typeface="Calibri" charset="0"/>
                <a:cs typeface="Calibri" charset="0"/>
              </a:rPr>
              <a:t>Comis</a:t>
            </a:r>
            <a:r>
              <a:rPr lang="es-ES" dirty="0" smtClean="0">
                <a:latin typeface="Calibri" charset="0"/>
                <a:ea typeface="Calibri" charset="0"/>
                <a:cs typeface="Calibri" charset="0"/>
              </a:rPr>
              <a:t>iones Legislativas</a:t>
            </a:r>
            <a:endParaRPr dirty="0">
              <a:latin typeface="Calibri" charset="0"/>
              <a:ea typeface="Calibri" charset="0"/>
              <a:cs typeface="Calibri" charset="0"/>
            </a:endParaRPr>
          </a:p>
          <a:p>
            <a:pPr algn="just">
              <a:defRPr sz="1100"/>
            </a:pPr>
            <a:endParaRPr lang="es-ES" dirty="0" smtClean="0">
              <a:latin typeface="Calibri" charset="0"/>
              <a:ea typeface="Calibri" charset="0"/>
              <a:cs typeface="Calibri" charset="0"/>
            </a:endParaRPr>
          </a:p>
          <a:p>
            <a:pPr algn="just">
              <a:defRPr sz="1100"/>
            </a:pPr>
            <a:r>
              <a:rPr dirty="0" smtClean="0">
                <a:latin typeface="Calibri" charset="0"/>
                <a:ea typeface="Calibri" charset="0"/>
                <a:cs typeface="Calibri" charset="0"/>
              </a:rPr>
              <a:t>Comisión </a:t>
            </a:r>
            <a:r>
              <a:rPr dirty="0">
                <a:latin typeface="Calibri" charset="0"/>
                <a:ea typeface="Calibri" charset="0"/>
                <a:cs typeface="Calibri" charset="0"/>
              </a:rPr>
              <a:t>de Ciencia y Tecnología del Senado de la </a:t>
            </a:r>
            <a:r>
              <a:rPr dirty="0" smtClean="0">
                <a:latin typeface="Calibri" charset="0"/>
                <a:ea typeface="Calibri" charset="0"/>
                <a:cs typeface="Calibri" charset="0"/>
              </a:rPr>
              <a:t>República</a:t>
            </a:r>
            <a:r>
              <a:rPr lang="es-ES" dirty="0" smtClean="0">
                <a:latin typeface="Calibri" charset="0"/>
                <a:ea typeface="Calibri" charset="0"/>
                <a:cs typeface="Calibri" charset="0"/>
              </a:rPr>
              <a:t> y de la Cámara de Diputados</a:t>
            </a: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69" name="Shape 769"/>
          <p:cNvSpPr/>
          <p:nvPr/>
        </p:nvSpPr>
        <p:spPr>
          <a:xfrm>
            <a:off x="4331418" y="2223676"/>
            <a:ext cx="480403" cy="447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96" extrusionOk="0">
                <a:moveTo>
                  <a:pt x="10544" y="1297"/>
                </a:moveTo>
                <a:close/>
                <a:moveTo>
                  <a:pt x="478" y="7602"/>
                </a:moveTo>
                <a:cubicBezTo>
                  <a:pt x="9520" y="11828"/>
                  <a:pt x="9520" y="11828"/>
                  <a:pt x="9520" y="11828"/>
                </a:cubicBezTo>
                <a:cubicBezTo>
                  <a:pt x="10544" y="12366"/>
                  <a:pt x="11056" y="12366"/>
                  <a:pt x="11534" y="11828"/>
                </a:cubicBezTo>
                <a:cubicBezTo>
                  <a:pt x="20576" y="7602"/>
                  <a:pt x="20576" y="7602"/>
                  <a:pt x="20576" y="7602"/>
                </a:cubicBezTo>
                <a:cubicBezTo>
                  <a:pt x="21600" y="7100"/>
                  <a:pt x="21600" y="6025"/>
                  <a:pt x="20576" y="5488"/>
                </a:cubicBezTo>
                <a:cubicBezTo>
                  <a:pt x="11534" y="222"/>
                  <a:pt x="11534" y="222"/>
                  <a:pt x="11534" y="222"/>
                </a:cubicBezTo>
                <a:cubicBezTo>
                  <a:pt x="11056" y="-279"/>
                  <a:pt x="10544" y="222"/>
                  <a:pt x="9520" y="222"/>
                </a:cubicBezTo>
                <a:cubicBezTo>
                  <a:pt x="478" y="5488"/>
                  <a:pt x="478" y="5488"/>
                  <a:pt x="478" y="5488"/>
                </a:cubicBezTo>
                <a:cubicBezTo>
                  <a:pt x="0" y="6025"/>
                  <a:pt x="0" y="7100"/>
                  <a:pt x="478" y="7602"/>
                </a:cubicBezTo>
                <a:close/>
                <a:moveTo>
                  <a:pt x="10544" y="1297"/>
                </a:moveTo>
                <a:cubicBezTo>
                  <a:pt x="20064" y="6563"/>
                  <a:pt x="20064" y="6563"/>
                  <a:pt x="20064" y="6563"/>
                </a:cubicBezTo>
                <a:cubicBezTo>
                  <a:pt x="10544" y="10790"/>
                  <a:pt x="10544" y="10790"/>
                  <a:pt x="10544" y="10790"/>
                </a:cubicBezTo>
                <a:cubicBezTo>
                  <a:pt x="1501" y="6563"/>
                  <a:pt x="1501" y="6563"/>
                  <a:pt x="1501" y="6563"/>
                </a:cubicBezTo>
                <a:lnTo>
                  <a:pt x="10544" y="1297"/>
                </a:lnTo>
                <a:close/>
                <a:moveTo>
                  <a:pt x="10544" y="19745"/>
                </a:moveTo>
                <a:cubicBezTo>
                  <a:pt x="1501" y="15518"/>
                  <a:pt x="1501" y="15518"/>
                  <a:pt x="1501" y="15518"/>
                </a:cubicBezTo>
                <a:cubicBezTo>
                  <a:pt x="1501" y="15518"/>
                  <a:pt x="478" y="15017"/>
                  <a:pt x="0" y="15017"/>
                </a:cubicBezTo>
                <a:cubicBezTo>
                  <a:pt x="0" y="15518"/>
                  <a:pt x="0" y="16055"/>
                  <a:pt x="478" y="16593"/>
                </a:cubicBezTo>
                <a:cubicBezTo>
                  <a:pt x="9520" y="20820"/>
                  <a:pt x="9520" y="20820"/>
                  <a:pt x="9520" y="20820"/>
                </a:cubicBezTo>
                <a:cubicBezTo>
                  <a:pt x="10544" y="21321"/>
                  <a:pt x="11056" y="21321"/>
                  <a:pt x="11534" y="20820"/>
                </a:cubicBezTo>
                <a:cubicBezTo>
                  <a:pt x="20576" y="16593"/>
                  <a:pt x="20576" y="16593"/>
                  <a:pt x="20576" y="16593"/>
                </a:cubicBezTo>
                <a:cubicBezTo>
                  <a:pt x="21088" y="16593"/>
                  <a:pt x="21600" y="15518"/>
                  <a:pt x="21600" y="15017"/>
                </a:cubicBezTo>
                <a:cubicBezTo>
                  <a:pt x="21088" y="15017"/>
                  <a:pt x="20064" y="15518"/>
                  <a:pt x="20064" y="15518"/>
                </a:cubicBezTo>
                <a:lnTo>
                  <a:pt x="10544" y="19745"/>
                </a:lnTo>
                <a:close/>
                <a:moveTo>
                  <a:pt x="478" y="11828"/>
                </a:moveTo>
                <a:cubicBezTo>
                  <a:pt x="9520" y="16593"/>
                  <a:pt x="9520" y="16593"/>
                  <a:pt x="9520" y="16593"/>
                </a:cubicBezTo>
                <a:cubicBezTo>
                  <a:pt x="10544" y="16593"/>
                  <a:pt x="11056" y="16593"/>
                  <a:pt x="11534" y="16593"/>
                </a:cubicBezTo>
                <a:cubicBezTo>
                  <a:pt x="20576" y="11828"/>
                  <a:pt x="20576" y="11828"/>
                  <a:pt x="20576" y="11828"/>
                </a:cubicBezTo>
                <a:cubicBezTo>
                  <a:pt x="21088" y="11828"/>
                  <a:pt x="21600" y="10790"/>
                  <a:pt x="21600" y="10252"/>
                </a:cubicBezTo>
                <a:cubicBezTo>
                  <a:pt x="21088" y="10790"/>
                  <a:pt x="20064" y="10790"/>
                  <a:pt x="20064" y="10790"/>
                </a:cubicBezTo>
                <a:cubicBezTo>
                  <a:pt x="10544" y="15518"/>
                  <a:pt x="10544" y="15518"/>
                  <a:pt x="10544" y="15518"/>
                </a:cubicBezTo>
                <a:cubicBezTo>
                  <a:pt x="1501" y="10790"/>
                  <a:pt x="1501" y="10790"/>
                  <a:pt x="1501" y="10790"/>
                </a:cubicBezTo>
                <a:cubicBezTo>
                  <a:pt x="1501" y="10790"/>
                  <a:pt x="478" y="10790"/>
                  <a:pt x="0" y="10252"/>
                </a:cubicBezTo>
                <a:cubicBezTo>
                  <a:pt x="0" y="10790"/>
                  <a:pt x="0" y="11828"/>
                  <a:pt x="478" y="11828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70" name="Shape 770"/>
          <p:cNvSpPr/>
          <p:nvPr/>
        </p:nvSpPr>
        <p:spPr>
          <a:xfrm>
            <a:off x="2341526" y="1266001"/>
            <a:ext cx="446094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rPr sz="2400" b="1" dirty="0" smtClean="0">
                <a:latin typeface="Calibri" charset="0"/>
                <a:ea typeface="Calibri" charset="0"/>
                <a:cs typeface="Calibri" charset="0"/>
              </a:rPr>
              <a:t>M</a:t>
            </a:r>
            <a:r>
              <a:rPr lang="es-ES" sz="2400" b="1" dirty="0" err="1" smtClean="0">
                <a:latin typeface="Calibri" charset="0"/>
                <a:ea typeface="Calibri" charset="0"/>
                <a:cs typeface="Calibri" charset="0"/>
              </a:rPr>
              <a:t>ecanismos</a:t>
            </a:r>
            <a:r>
              <a:rPr lang="es-ES" sz="2400" b="1" dirty="0" smtClean="0">
                <a:latin typeface="Calibri" charset="0"/>
                <a:ea typeface="Calibri" charset="0"/>
                <a:cs typeface="Calibri" charset="0"/>
              </a:rPr>
              <a:t> de Coordinación</a:t>
            </a:r>
            <a:endParaRPr sz="24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71" name="image3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0801" y="289477"/>
            <a:ext cx="2413795" cy="68173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CuadroTexto 14"/>
          <p:cNvSpPr txBox="1"/>
          <p:nvPr/>
        </p:nvSpPr>
        <p:spPr>
          <a:xfrm>
            <a:off x="8672053" y="4755847"/>
            <a:ext cx="47194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_tradnl" dirty="0" smtClean="0">
                <a:latin typeface="+mn-lt"/>
              </a:rPr>
              <a:t>14</a:t>
            </a:r>
            <a:endParaRPr kumimoji="0" lang="es-ES_tradnl" sz="1800" b="0" i="0" u="none" strike="noStrike" cap="none" spc="0" normalizeH="0" baseline="0" dirty="0">
              <a:ln>
                <a:noFill/>
              </a:ln>
              <a:solidFill>
                <a:srgbClr val="4F5D68"/>
              </a:solidFill>
              <a:effectLst/>
              <a:uFillTx/>
              <a:latin typeface="+mn-lt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ov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" grpId="8" animBg="1" advAuto="0"/>
      <p:bldP spid="762" grpId="10" animBg="1" advAuto="0"/>
      <p:bldP spid="763" grpId="9" animBg="1" advAuto="0"/>
      <p:bldP spid="764" grpId="2" animBg="1" advAuto="0"/>
      <p:bldP spid="765" grpId="4" animBg="1" advAuto="0"/>
      <p:bldP spid="766" grpId="3" animBg="1" advAuto="0"/>
      <p:bldP spid="767" grpId="5" animBg="1" advAuto="0"/>
      <p:bldP spid="768" grpId="7" animBg="1" advAuto="0"/>
      <p:bldP spid="769" grpId="6" animBg="1" advAuto="0"/>
      <p:bldP spid="770" grpId="1" animBg="1" advAuto="0"/>
      <p:bldP spid="771" grpId="1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/>
          <p:nvPr/>
        </p:nvSpPr>
        <p:spPr>
          <a:xfrm>
            <a:off x="1542662" y="1086626"/>
            <a:ext cx="54865" cy="43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algn="ctr"/>
            <a:endParaRPr>
              <a:latin typeface="+mn-lt"/>
            </a:endParaRPr>
          </a:p>
        </p:txBody>
      </p:sp>
      <p:sp>
        <p:nvSpPr>
          <p:cNvPr id="774" name="Shape 774"/>
          <p:cNvSpPr/>
          <p:nvPr/>
        </p:nvSpPr>
        <p:spPr>
          <a:xfrm>
            <a:off x="1657740" y="1105772"/>
            <a:ext cx="228600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100"/>
            </a:pPr>
            <a:r>
              <a:rPr dirty="0">
                <a:latin typeface="+mn-lt"/>
              </a:rPr>
              <a:t>Cámara de Senadores</a:t>
            </a:r>
          </a:p>
          <a:p>
            <a:pPr>
              <a:defRPr sz="1100"/>
            </a:pPr>
            <a:r>
              <a:rPr dirty="0">
                <a:latin typeface="+mn-lt"/>
              </a:rPr>
              <a:t>Cámara de Diputados</a:t>
            </a:r>
          </a:p>
        </p:txBody>
      </p:sp>
      <p:sp>
        <p:nvSpPr>
          <p:cNvPr id="775" name="Shape 775"/>
          <p:cNvSpPr/>
          <p:nvPr/>
        </p:nvSpPr>
        <p:spPr>
          <a:xfrm>
            <a:off x="1533516" y="1889841"/>
            <a:ext cx="54865" cy="68173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 algn="ctr"/>
            <a:endParaRPr>
              <a:latin typeface="+mn-lt"/>
            </a:endParaRPr>
          </a:p>
        </p:txBody>
      </p:sp>
      <p:sp>
        <p:nvSpPr>
          <p:cNvPr id="776" name="Shape 776"/>
          <p:cNvSpPr/>
          <p:nvPr/>
        </p:nvSpPr>
        <p:spPr>
          <a:xfrm>
            <a:off x="1695062" y="1845988"/>
            <a:ext cx="175260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100"/>
            </a:pPr>
            <a:r>
              <a:rPr dirty="0">
                <a:latin typeface="+mn-lt"/>
              </a:rPr>
              <a:t>CONACYT</a:t>
            </a:r>
          </a:p>
          <a:p>
            <a:pPr>
              <a:defRPr sz="1100"/>
            </a:pPr>
            <a:r>
              <a:rPr dirty="0">
                <a:latin typeface="+mn-lt"/>
              </a:rPr>
              <a:t>REDNACECYT </a:t>
            </a:r>
          </a:p>
          <a:p>
            <a:pPr>
              <a:defRPr sz="1100"/>
            </a:pPr>
            <a:r>
              <a:rPr dirty="0">
                <a:latin typeface="+mn-lt"/>
              </a:rPr>
              <a:t>ANUIES</a:t>
            </a:r>
          </a:p>
          <a:p>
            <a:pPr>
              <a:defRPr sz="1100"/>
            </a:pPr>
            <a:r>
              <a:rPr dirty="0">
                <a:latin typeface="+mn-lt"/>
              </a:rPr>
              <a:t>UNAM</a:t>
            </a:r>
          </a:p>
        </p:txBody>
      </p:sp>
      <p:sp>
        <p:nvSpPr>
          <p:cNvPr id="777" name="Shape 777"/>
          <p:cNvSpPr/>
          <p:nvPr/>
        </p:nvSpPr>
        <p:spPr>
          <a:xfrm>
            <a:off x="1542662" y="2811848"/>
            <a:ext cx="45719" cy="64592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pPr algn="ctr"/>
            <a:endParaRPr>
              <a:latin typeface="+mn-lt"/>
            </a:endParaRPr>
          </a:p>
        </p:txBody>
      </p:sp>
      <p:sp>
        <p:nvSpPr>
          <p:cNvPr id="778" name="Shape 778"/>
          <p:cNvSpPr/>
          <p:nvPr/>
        </p:nvSpPr>
        <p:spPr>
          <a:xfrm>
            <a:off x="1657740" y="2757749"/>
            <a:ext cx="228600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100"/>
            </a:pPr>
            <a:r>
              <a:rPr dirty="0">
                <a:latin typeface="+mn-lt"/>
              </a:rPr>
              <a:t>AMSDE</a:t>
            </a:r>
          </a:p>
          <a:p>
            <a:pPr>
              <a:defRPr sz="1100"/>
            </a:pPr>
            <a:r>
              <a:rPr dirty="0">
                <a:latin typeface="+mn-lt"/>
              </a:rPr>
              <a:t>CANIETI</a:t>
            </a:r>
          </a:p>
          <a:p>
            <a:pPr>
              <a:defRPr sz="1100"/>
            </a:pPr>
            <a:r>
              <a:rPr dirty="0">
                <a:latin typeface="+mn-lt"/>
              </a:rPr>
              <a:t>MXTI</a:t>
            </a:r>
          </a:p>
          <a:p>
            <a:pPr>
              <a:defRPr sz="1100"/>
            </a:pPr>
            <a:r>
              <a:rPr dirty="0">
                <a:latin typeface="+mn-lt"/>
              </a:rPr>
              <a:t>AMITI</a:t>
            </a:r>
          </a:p>
        </p:txBody>
      </p:sp>
      <p:sp>
        <p:nvSpPr>
          <p:cNvPr id="779" name="Shape 779"/>
          <p:cNvSpPr/>
          <p:nvPr/>
        </p:nvSpPr>
        <p:spPr>
          <a:xfrm>
            <a:off x="2339573" y="334779"/>
            <a:ext cx="444619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rPr lang="es-ES" sz="2400" b="1" dirty="0">
                <a:latin typeface="+mn-lt"/>
              </a:rPr>
              <a:t>I</a:t>
            </a:r>
            <a:r>
              <a:rPr lang="es-ES" sz="2400" b="1" dirty="0" smtClean="0">
                <a:latin typeface="+mn-lt"/>
              </a:rPr>
              <a:t>nstituciones </a:t>
            </a:r>
            <a:r>
              <a:rPr lang="es-ES" sz="2400" b="1" dirty="0">
                <a:latin typeface="+mn-lt"/>
              </a:rPr>
              <a:t>C</a:t>
            </a:r>
            <a:r>
              <a:rPr lang="es-ES" sz="2400" b="1" dirty="0" smtClean="0">
                <a:latin typeface="+mn-lt"/>
              </a:rPr>
              <a:t>oadyuvantes</a:t>
            </a:r>
            <a:endParaRPr sz="2400" b="1" dirty="0">
              <a:latin typeface="+mn-lt"/>
            </a:endParaRPr>
          </a:p>
        </p:txBody>
      </p:sp>
      <p:sp>
        <p:nvSpPr>
          <p:cNvPr id="780" name="Shape 780"/>
          <p:cNvSpPr/>
          <p:nvPr/>
        </p:nvSpPr>
        <p:spPr>
          <a:xfrm>
            <a:off x="5860813" y="1024128"/>
            <a:ext cx="45719" cy="98455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algn="ctr"/>
            <a:endParaRPr>
              <a:latin typeface="+mn-lt"/>
            </a:endParaRPr>
          </a:p>
        </p:txBody>
      </p:sp>
      <p:sp>
        <p:nvSpPr>
          <p:cNvPr id="781" name="Shape 781"/>
          <p:cNvSpPr/>
          <p:nvPr/>
        </p:nvSpPr>
        <p:spPr>
          <a:xfrm>
            <a:off x="6013213" y="959168"/>
            <a:ext cx="2351691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100"/>
            </a:pPr>
            <a:r>
              <a:rPr lang="es-ES" dirty="0" smtClean="0">
                <a:latin typeface="+mn-lt"/>
              </a:rPr>
              <a:t>Presidencia de la República</a:t>
            </a:r>
          </a:p>
          <a:p>
            <a:pPr>
              <a:defRPr sz="1100"/>
            </a:pPr>
            <a:r>
              <a:rPr dirty="0" smtClean="0">
                <a:latin typeface="+mn-lt"/>
              </a:rPr>
              <a:t>Secretaría </a:t>
            </a:r>
            <a:r>
              <a:rPr dirty="0">
                <a:latin typeface="+mn-lt"/>
              </a:rPr>
              <a:t>de Comunicaciones y Transportes</a:t>
            </a:r>
          </a:p>
          <a:p>
            <a:pPr>
              <a:defRPr sz="1100"/>
            </a:pPr>
            <a:r>
              <a:rPr dirty="0">
                <a:latin typeface="+mn-lt"/>
              </a:rPr>
              <a:t>Secretaría de Educación</a:t>
            </a:r>
          </a:p>
          <a:p>
            <a:pPr>
              <a:defRPr sz="1100"/>
            </a:pPr>
            <a:r>
              <a:rPr dirty="0">
                <a:latin typeface="+mn-lt"/>
              </a:rPr>
              <a:t>Secretaría de Economía</a:t>
            </a:r>
          </a:p>
          <a:p>
            <a:pPr>
              <a:defRPr sz="1100"/>
            </a:pPr>
            <a:r>
              <a:rPr dirty="0">
                <a:latin typeface="+mn-lt"/>
              </a:rPr>
              <a:t>Secretaría de Energía</a:t>
            </a:r>
          </a:p>
        </p:txBody>
      </p:sp>
      <p:sp>
        <p:nvSpPr>
          <p:cNvPr id="782" name="Shape 782"/>
          <p:cNvSpPr/>
          <p:nvPr/>
        </p:nvSpPr>
        <p:spPr>
          <a:xfrm>
            <a:off x="5860813" y="2195142"/>
            <a:ext cx="54865" cy="43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 algn="ctr"/>
            <a:endParaRPr>
              <a:latin typeface="+mn-lt"/>
            </a:endParaRPr>
          </a:p>
        </p:txBody>
      </p:sp>
      <p:sp>
        <p:nvSpPr>
          <p:cNvPr id="783" name="Shape 783"/>
          <p:cNvSpPr/>
          <p:nvPr/>
        </p:nvSpPr>
        <p:spPr>
          <a:xfrm>
            <a:off x="5935199" y="2178464"/>
            <a:ext cx="3418492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100"/>
            </a:pPr>
            <a:r>
              <a:rPr dirty="0"/>
              <a:t>Consejo Coordinador Empresarial</a:t>
            </a:r>
          </a:p>
          <a:p>
            <a:pPr>
              <a:defRPr sz="1100"/>
            </a:pPr>
            <a:r>
              <a:rPr dirty="0"/>
              <a:t>Consejo de la Comunicación</a:t>
            </a:r>
          </a:p>
        </p:txBody>
      </p:sp>
      <p:sp>
        <p:nvSpPr>
          <p:cNvPr id="784" name="Shape 784"/>
          <p:cNvSpPr/>
          <p:nvPr/>
        </p:nvSpPr>
        <p:spPr>
          <a:xfrm>
            <a:off x="5860813" y="2885986"/>
            <a:ext cx="54865" cy="4320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pPr algn="ctr"/>
            <a:endParaRPr>
              <a:latin typeface="+mn-lt"/>
            </a:endParaRPr>
          </a:p>
        </p:txBody>
      </p:sp>
      <p:sp>
        <p:nvSpPr>
          <p:cNvPr id="785" name="Shape 785"/>
          <p:cNvSpPr/>
          <p:nvPr/>
        </p:nvSpPr>
        <p:spPr>
          <a:xfrm>
            <a:off x="6013213" y="2876655"/>
            <a:ext cx="3276601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100"/>
            </a:pPr>
            <a:r>
              <a:t>Foro Consultivo</a:t>
            </a:r>
          </a:p>
          <a:p>
            <a:pPr>
              <a:defRPr sz="1100"/>
            </a:pPr>
            <a:r>
              <a:rPr dirty="0"/>
              <a:t>ADIAT</a:t>
            </a:r>
          </a:p>
        </p:txBody>
      </p:sp>
      <p:sp>
        <p:nvSpPr>
          <p:cNvPr id="786" name="Shape 786"/>
          <p:cNvSpPr/>
          <p:nvPr/>
        </p:nvSpPr>
        <p:spPr>
          <a:xfrm flipV="1">
            <a:off x="-1" y="3693436"/>
            <a:ext cx="9144001" cy="1469114"/>
          </a:xfrm>
          <a:prstGeom prst="rect">
            <a:avLst/>
          </a:prstGeom>
          <a:solidFill>
            <a:srgbClr val="A21C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87" name="image3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71089" y="4087124"/>
            <a:ext cx="2413795" cy="681737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500"/>
          <p:cNvSpPr/>
          <p:nvPr/>
        </p:nvSpPr>
        <p:spPr>
          <a:xfrm>
            <a:off x="-3615" y="3677978"/>
            <a:ext cx="9144000" cy="1"/>
          </a:xfrm>
          <a:prstGeom prst="line">
            <a:avLst/>
          </a:prstGeom>
          <a:ln w="38100">
            <a:solidFill>
              <a:srgbClr val="1C657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" name="CuadroTexto 17"/>
          <p:cNvSpPr txBox="1"/>
          <p:nvPr/>
        </p:nvSpPr>
        <p:spPr>
          <a:xfrm>
            <a:off x="8672053" y="4755847"/>
            <a:ext cx="47194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_tradnl" dirty="0" smtClean="0">
                <a:solidFill>
                  <a:schemeClr val="bg1"/>
                </a:solidFill>
                <a:latin typeface="+mn-lt"/>
              </a:rPr>
              <a:t>15</a:t>
            </a:r>
            <a:endParaRPr kumimoji="0" lang="es-ES_tradnl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ov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9" presetClass="entr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2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9" presetClass="entr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" presetClass="entr" presetSubtype="2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9" presetClass="entr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2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" grpId="2" animBg="1" advAuto="0"/>
      <p:bldP spid="774" grpId="3" animBg="1" advAuto="0"/>
      <p:bldP spid="775" grpId="4" animBg="1" advAuto="0"/>
      <p:bldP spid="776" grpId="5" animBg="1" advAuto="0"/>
      <p:bldP spid="777" grpId="6" animBg="1" advAuto="0"/>
      <p:bldP spid="778" grpId="7" animBg="1" advAuto="0"/>
      <p:bldP spid="779" grpId="1" animBg="1" advAuto="0"/>
      <p:bldP spid="780" grpId="8" animBg="1" advAuto="0"/>
      <p:bldP spid="781" grpId="9" animBg="1" advAuto="0"/>
      <p:bldP spid="782" grpId="10" animBg="1" advAuto="0"/>
      <p:bldP spid="783" grpId="11" animBg="1" advAuto="0"/>
      <p:bldP spid="784" grpId="12" animBg="1" advAuto="0"/>
      <p:bldP spid="785" grpId="13" animBg="1" advAuto="0"/>
      <p:bldP spid="786" grpId="14" animBg="1" advAuto="0"/>
      <p:bldP spid="787" grpId="1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Shape 789"/>
          <p:cNvSpPr/>
          <p:nvPr/>
        </p:nvSpPr>
        <p:spPr>
          <a:xfrm flipV="1">
            <a:off x="4572000" y="-2"/>
            <a:ext cx="4571999" cy="5143499"/>
          </a:xfrm>
          <a:prstGeom prst="rect">
            <a:avLst/>
          </a:prstGeom>
          <a:solidFill>
            <a:srgbClr val="A21C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90" name="Shape 790"/>
          <p:cNvSpPr/>
          <p:nvPr/>
        </p:nvSpPr>
        <p:spPr>
          <a:xfrm>
            <a:off x="1451803" y="1498961"/>
            <a:ext cx="342900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/>
            </a:pPr>
            <a:r>
              <a:rPr dirty="0" smtClean="0">
                <a:latin typeface="Calibri" charset="0"/>
                <a:ea typeface="Calibri" charset="0"/>
                <a:cs typeface="Calibri" charset="0"/>
              </a:rPr>
              <a:t>Primera </a:t>
            </a:r>
            <a:r>
              <a:rPr dirty="0">
                <a:latin typeface="Calibri" charset="0"/>
                <a:ea typeface="Calibri" charset="0"/>
                <a:cs typeface="Calibri" charset="0"/>
              </a:rPr>
              <a:t>sesión ordinaria.</a:t>
            </a:r>
          </a:p>
        </p:txBody>
      </p:sp>
      <p:sp>
        <p:nvSpPr>
          <p:cNvPr id="791" name="Shape 791"/>
          <p:cNvSpPr/>
          <p:nvPr/>
        </p:nvSpPr>
        <p:spPr>
          <a:xfrm>
            <a:off x="323736" y="1169669"/>
            <a:ext cx="914401" cy="914401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>
                <a:lumMod val="50000"/>
              </a:schemeClr>
            </a:solidFill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92" name="Shape 792"/>
          <p:cNvSpPr/>
          <p:nvPr/>
        </p:nvSpPr>
        <p:spPr>
          <a:xfrm>
            <a:off x="374490" y="1334482"/>
            <a:ext cx="82650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rPr dirty="0">
                <a:latin typeface="Calibri" charset="0"/>
                <a:ea typeface="Calibri" charset="0"/>
                <a:cs typeface="Calibri" charset="0"/>
              </a:rPr>
              <a:t>May</a:t>
            </a:r>
          </a:p>
        </p:txBody>
      </p:sp>
      <p:sp>
        <p:nvSpPr>
          <p:cNvPr id="793" name="Shape 793"/>
          <p:cNvSpPr/>
          <p:nvPr/>
        </p:nvSpPr>
        <p:spPr>
          <a:xfrm>
            <a:off x="232603" y="303946"/>
            <a:ext cx="464820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rPr sz="2400" b="1" dirty="0" smtClean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s-ES" sz="2400" b="1" dirty="0" err="1" smtClean="0">
                <a:latin typeface="Calibri" charset="0"/>
                <a:ea typeface="Calibri" charset="0"/>
                <a:cs typeface="Calibri" charset="0"/>
              </a:rPr>
              <a:t>rograma</a:t>
            </a:r>
            <a:r>
              <a:rPr lang="es-ES" sz="2400" b="1" dirty="0" smtClean="0">
                <a:latin typeface="Calibri" charset="0"/>
                <a:ea typeface="Calibri" charset="0"/>
                <a:cs typeface="Calibri" charset="0"/>
              </a:rPr>
              <a:t> de Trabajo</a:t>
            </a:r>
            <a:endParaRPr sz="24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94" name="Shape 794"/>
          <p:cNvSpPr/>
          <p:nvPr/>
        </p:nvSpPr>
        <p:spPr>
          <a:xfrm>
            <a:off x="1451803" y="2630477"/>
            <a:ext cx="342900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/>
            </a:pPr>
            <a:r>
              <a:rPr dirty="0">
                <a:latin typeface="Calibri" charset="0"/>
                <a:ea typeface="Calibri" charset="0"/>
                <a:cs typeface="Calibri" charset="0"/>
              </a:rPr>
              <a:t>Primer foro </a:t>
            </a:r>
            <a:r>
              <a:rPr dirty="0" smtClean="0">
                <a:latin typeface="Calibri" charset="0"/>
                <a:ea typeface="Calibri" charset="0"/>
                <a:cs typeface="Calibri" charset="0"/>
              </a:rPr>
              <a:t>consultivo</a:t>
            </a:r>
            <a:r>
              <a:rPr lang="es-ES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dirty="0">
              <a:latin typeface="Calibri" charset="0"/>
              <a:ea typeface="Calibri" charset="0"/>
              <a:cs typeface="Calibri" charset="0"/>
            </a:endParaRPr>
          </a:p>
          <a:p>
            <a:pPr>
              <a:defRPr sz="1200"/>
            </a:pPr>
            <a:r>
              <a:rPr dirty="0">
                <a:latin typeface="Calibri" charset="0"/>
                <a:ea typeface="Calibri" charset="0"/>
                <a:cs typeface="Calibri" charset="0"/>
              </a:rPr>
              <a:t>Segunda sesión ordinaria.</a:t>
            </a:r>
          </a:p>
        </p:txBody>
      </p:sp>
      <p:sp>
        <p:nvSpPr>
          <p:cNvPr id="795" name="Shape 795"/>
          <p:cNvSpPr/>
          <p:nvPr/>
        </p:nvSpPr>
        <p:spPr>
          <a:xfrm>
            <a:off x="304800" y="2404110"/>
            <a:ext cx="914400" cy="914401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bg1">
                <a:lumMod val="50000"/>
              </a:schemeClr>
            </a:solidFill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96" name="Shape 796"/>
          <p:cNvSpPr/>
          <p:nvPr/>
        </p:nvSpPr>
        <p:spPr>
          <a:xfrm>
            <a:off x="477949" y="2568923"/>
            <a:ext cx="53476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rPr>
                <a:latin typeface="Calibri" charset="0"/>
                <a:ea typeface="Calibri" charset="0"/>
                <a:cs typeface="Calibri" charset="0"/>
              </a:rPr>
              <a:t>Jul</a:t>
            </a:r>
          </a:p>
        </p:txBody>
      </p:sp>
      <p:sp>
        <p:nvSpPr>
          <p:cNvPr id="797" name="Shape 797"/>
          <p:cNvSpPr/>
          <p:nvPr/>
        </p:nvSpPr>
        <p:spPr>
          <a:xfrm>
            <a:off x="1451802" y="3864916"/>
            <a:ext cx="342900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/>
            </a:pPr>
            <a:r>
              <a:rPr dirty="0">
                <a:latin typeface="Calibri" charset="0"/>
                <a:ea typeface="Calibri" charset="0"/>
                <a:cs typeface="Calibri" charset="0"/>
              </a:rPr>
              <a:t>Segundo foro consultivo.</a:t>
            </a:r>
          </a:p>
          <a:p>
            <a:pPr>
              <a:defRPr sz="1200"/>
            </a:pPr>
            <a:r>
              <a:rPr lang="es-ES" dirty="0" smtClean="0">
                <a:latin typeface="Calibri" charset="0"/>
                <a:ea typeface="Calibri" charset="0"/>
                <a:cs typeface="Calibri" charset="0"/>
              </a:rPr>
              <a:t>Tercera</a:t>
            </a:r>
            <a:r>
              <a:rPr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dirty="0">
                <a:latin typeface="Calibri" charset="0"/>
                <a:ea typeface="Calibri" charset="0"/>
                <a:cs typeface="Calibri" charset="0"/>
              </a:rPr>
              <a:t>reunión ordinaria.</a:t>
            </a:r>
          </a:p>
        </p:txBody>
      </p:sp>
      <p:sp>
        <p:nvSpPr>
          <p:cNvPr id="798" name="Shape 798"/>
          <p:cNvSpPr/>
          <p:nvPr/>
        </p:nvSpPr>
        <p:spPr>
          <a:xfrm>
            <a:off x="304800" y="3638550"/>
            <a:ext cx="914400" cy="914400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bg1">
                <a:lumMod val="50000"/>
              </a:schemeClr>
            </a:solidFill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99" name="Shape 799"/>
          <p:cNvSpPr/>
          <p:nvPr/>
        </p:nvSpPr>
        <p:spPr>
          <a:xfrm>
            <a:off x="396431" y="3803362"/>
            <a:ext cx="739944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rPr dirty="0">
                <a:latin typeface="Calibri" charset="0"/>
                <a:ea typeface="Calibri" charset="0"/>
                <a:cs typeface="Calibri" charset="0"/>
              </a:rPr>
              <a:t>Ago</a:t>
            </a:r>
          </a:p>
        </p:txBody>
      </p:sp>
      <p:pic>
        <p:nvPicPr>
          <p:cNvPr id="800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05527" y="1526174"/>
            <a:ext cx="2434722" cy="211515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500"/>
          <p:cNvSpPr/>
          <p:nvPr/>
        </p:nvSpPr>
        <p:spPr>
          <a:xfrm>
            <a:off x="4561726" y="0"/>
            <a:ext cx="18938" cy="5143497"/>
          </a:xfrm>
          <a:prstGeom prst="line">
            <a:avLst/>
          </a:prstGeom>
          <a:ln w="38100">
            <a:solidFill>
              <a:srgbClr val="1C657D"/>
            </a:solidFill>
          </a:ln>
        </p:spPr>
        <p:txBody>
          <a:bodyPr lIns="45719" rIns="45719"/>
          <a:lstStyle/>
          <a:p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672053" y="4755847"/>
            <a:ext cx="47194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_tradnl" dirty="0" smtClean="0">
                <a:solidFill>
                  <a:schemeClr val="bg1"/>
                </a:solidFill>
                <a:latin typeface="+mn-lt"/>
              </a:rPr>
              <a:t>16</a:t>
            </a:r>
            <a:endParaRPr kumimoji="0" lang="es-ES_tradnl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ov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" grpId="4" animBg="1" advAuto="0"/>
      <p:bldP spid="791" grpId="2" animBg="1" advAuto="0"/>
      <p:bldP spid="792" grpId="3" animBg="1" advAuto="0"/>
      <p:bldP spid="793" grpId="1" animBg="1" advAuto="0"/>
      <p:bldP spid="794" grpId="7" animBg="1" advAuto="0"/>
      <p:bldP spid="795" grpId="5" animBg="1" advAuto="0"/>
      <p:bldP spid="796" grpId="6" animBg="1" advAuto="0"/>
      <p:bldP spid="797" grpId="10" animBg="1" advAuto="0"/>
      <p:bldP spid="798" grpId="8" animBg="1" advAuto="0"/>
      <p:bldP spid="799" grpId="9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Shape 802"/>
          <p:cNvSpPr/>
          <p:nvPr/>
        </p:nvSpPr>
        <p:spPr>
          <a:xfrm flipV="1">
            <a:off x="-1" y="4019548"/>
            <a:ext cx="9144001" cy="1123945"/>
          </a:xfrm>
          <a:prstGeom prst="rect">
            <a:avLst/>
          </a:prstGeom>
          <a:solidFill>
            <a:srgbClr val="A21C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aphicFrame>
        <p:nvGraphicFramePr>
          <p:cNvPr id="803" name="Table 803"/>
          <p:cNvGraphicFramePr/>
          <p:nvPr>
            <p:extLst>
              <p:ext uri="{D42A27DB-BD31-4B8C-83A1-F6EECF244321}">
                <p14:modId xmlns:p14="http://schemas.microsoft.com/office/powerpoint/2010/main" val="1004887076"/>
              </p:ext>
            </p:extLst>
          </p:nvPr>
        </p:nvGraphicFramePr>
        <p:xfrm>
          <a:off x="495300" y="1586230"/>
          <a:ext cx="7924796" cy="19431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6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9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9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Mes</a:t>
                      </a:r>
                    </a:p>
                  </a:txBody>
                  <a:tcPr marL="45720" marR="45720"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Actividad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Sede</a:t>
                      </a:r>
                    </a:p>
                  </a:txBody>
                  <a:tcPr marL="45720" marR="45720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Coordinadores</a:t>
                      </a:r>
                    </a:p>
                  </a:txBody>
                  <a:tcPr marL="45720" marR="45720" anchor="ctr" horzOverflow="overflow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Coadyuvantes</a:t>
                      </a:r>
                    </a:p>
                  </a:txBody>
                  <a:tcPr marL="45720" marR="45720" anchor="ctr" horzOverflow="overflow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>
                        <a:defRPr sz="1100"/>
                      </a:pPr>
                      <a:endParaRPr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/>
                      </a:pPr>
                      <a:endParaRPr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/>
                      </a:pPr>
                      <a:endParaRPr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/>
                      </a:pPr>
                      <a:endParaRPr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/>
                      </a:pPr>
                      <a:endParaRPr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 horzOverflow="overflow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>
                        <a:defRPr sz="1100"/>
                      </a:pPr>
                      <a:endParaRPr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/>
                      </a:pPr>
                      <a:endParaRPr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/>
                      </a:pPr>
                      <a:endParaRPr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/>
                      </a:pPr>
                      <a:endParaRPr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/>
                      </a:pPr>
                      <a:endParaRPr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>
                        <a:defRPr sz="1100"/>
                      </a:pPr>
                      <a:endParaRPr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/>
                      </a:pPr>
                      <a:endParaRPr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/>
                      </a:pPr>
                      <a:endParaRPr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/>
                      </a:pPr>
                      <a:endParaRPr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/>
                      </a:pPr>
                      <a:endParaRPr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 horzOverflow="overflow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>
                        <a:defRPr sz="1100"/>
                      </a:pPr>
                      <a:endParaRPr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/>
                      </a:pPr>
                      <a:endParaRPr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/>
                      </a:pPr>
                      <a:endParaRPr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/>
                      </a:pPr>
                      <a:endParaRPr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/>
                      </a:pPr>
                      <a:endParaRPr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04" name="Shape 804"/>
          <p:cNvSpPr/>
          <p:nvPr/>
        </p:nvSpPr>
        <p:spPr>
          <a:xfrm>
            <a:off x="1668719" y="727711"/>
            <a:ext cx="5806119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rPr lang="es-ES" sz="2400" b="1" dirty="0" smtClean="0">
                <a:latin typeface="+mn-lt"/>
              </a:rPr>
              <a:t>Programa de Trabajo Calendarizado</a:t>
            </a:r>
            <a:endParaRPr sz="2400" b="1" dirty="0">
              <a:latin typeface="+mn-lt"/>
            </a:endParaRPr>
          </a:p>
        </p:txBody>
      </p:sp>
      <p:pic>
        <p:nvPicPr>
          <p:cNvPr id="805" name="image3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5103" y="4240651"/>
            <a:ext cx="2413794" cy="68173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500"/>
          <p:cNvSpPr/>
          <p:nvPr/>
        </p:nvSpPr>
        <p:spPr>
          <a:xfrm>
            <a:off x="-3615" y="3998279"/>
            <a:ext cx="9144000" cy="1"/>
          </a:xfrm>
          <a:prstGeom prst="line">
            <a:avLst/>
          </a:prstGeom>
          <a:ln w="38100">
            <a:solidFill>
              <a:srgbClr val="1C657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CuadroTexto 6"/>
          <p:cNvSpPr txBox="1"/>
          <p:nvPr/>
        </p:nvSpPr>
        <p:spPr>
          <a:xfrm>
            <a:off x="8672053" y="4755847"/>
            <a:ext cx="47194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_tradnl" dirty="0" smtClean="0">
                <a:solidFill>
                  <a:schemeClr val="bg1"/>
                </a:solidFill>
                <a:latin typeface="+mn-lt"/>
              </a:rPr>
              <a:t>17</a:t>
            </a:r>
            <a:endParaRPr kumimoji="0" lang="es-ES_tradnl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" grpId="3" animBg="1" advAuto="0"/>
      <p:bldP spid="803" grpId="1" animBg="1" advAuto="0"/>
      <p:bldP spid="804" grpId="2" animBg="1" advAuto="0"/>
      <p:bldP spid="805" grpId="4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Shape 807"/>
          <p:cNvSpPr/>
          <p:nvPr/>
        </p:nvSpPr>
        <p:spPr>
          <a:xfrm rot="10800000" flipV="1">
            <a:off x="0" y="4119937"/>
            <a:ext cx="9144000" cy="1023563"/>
          </a:xfrm>
          <a:prstGeom prst="rect">
            <a:avLst/>
          </a:prstGeom>
          <a:solidFill>
            <a:srgbClr val="A21C35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08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45112" y="266905"/>
            <a:ext cx="2858348" cy="248317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500"/>
          <p:cNvSpPr/>
          <p:nvPr/>
        </p:nvSpPr>
        <p:spPr>
          <a:xfrm>
            <a:off x="-3615" y="4111300"/>
            <a:ext cx="9144000" cy="1"/>
          </a:xfrm>
          <a:prstGeom prst="line">
            <a:avLst/>
          </a:prstGeom>
          <a:ln w="38100">
            <a:solidFill>
              <a:srgbClr val="1C657D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" name="officeArt objec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" t="5654" r="10211" b="7562"/>
          <a:stretch>
            <a:fillRect/>
          </a:stretch>
        </p:blipFill>
        <p:spPr>
          <a:xfrm>
            <a:off x="1558549" y="3031234"/>
            <a:ext cx="807968" cy="88643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" name="Imagen 5" descr="Captura%20de%20pantalla%202017-04-04%20a%20la(s)%2013.49.31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6" t="9883" r="16291" b="27265"/>
          <a:stretch/>
        </p:blipFill>
        <p:spPr bwMode="auto">
          <a:xfrm>
            <a:off x="3492500" y="3221855"/>
            <a:ext cx="1968867" cy="6119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52" y="3142560"/>
            <a:ext cx="1832429" cy="69125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672053" y="4755847"/>
            <a:ext cx="47194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_tradnl" dirty="0" smtClean="0">
                <a:solidFill>
                  <a:schemeClr val="bg1"/>
                </a:solidFill>
                <a:latin typeface="+mn-lt"/>
              </a:rPr>
              <a:t>18</a:t>
            </a:r>
            <a:endParaRPr kumimoji="0" lang="es-ES_tradnl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ov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500"/>
          <p:cNvSpPr/>
          <p:nvPr/>
        </p:nvSpPr>
        <p:spPr>
          <a:xfrm>
            <a:off x="-3615" y="3488573"/>
            <a:ext cx="9144000" cy="1"/>
          </a:xfrm>
          <a:prstGeom prst="line">
            <a:avLst/>
          </a:prstGeom>
          <a:ln w="38100">
            <a:solidFill>
              <a:srgbClr val="1C657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0" y="0"/>
            <a:ext cx="9144000" cy="3480421"/>
          </a:xfrm>
          <a:prstGeom prst="rect">
            <a:avLst/>
          </a:prstGeom>
          <a:solidFill>
            <a:srgbClr val="A21C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07" name="Shape 407"/>
          <p:cNvSpPr/>
          <p:nvPr/>
        </p:nvSpPr>
        <p:spPr>
          <a:xfrm>
            <a:off x="4480559" y="1353255"/>
            <a:ext cx="182881" cy="3600001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08" name="Shape 408"/>
          <p:cNvSpPr/>
          <p:nvPr/>
        </p:nvSpPr>
        <p:spPr>
          <a:xfrm>
            <a:off x="4938583" y="1744246"/>
            <a:ext cx="1755459" cy="5699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6" y="0"/>
                </a:moveTo>
                <a:cubicBezTo>
                  <a:pt x="10612" y="0"/>
                  <a:pt x="10612" y="0"/>
                  <a:pt x="10612" y="0"/>
                </a:cubicBezTo>
                <a:cubicBezTo>
                  <a:pt x="9949" y="0"/>
                  <a:pt x="9418" y="2033"/>
                  <a:pt x="9418" y="4489"/>
                </a:cubicBezTo>
                <a:cubicBezTo>
                  <a:pt x="9418" y="11351"/>
                  <a:pt x="9418" y="11351"/>
                  <a:pt x="9418" y="11351"/>
                </a:cubicBezTo>
                <a:cubicBezTo>
                  <a:pt x="0" y="11351"/>
                  <a:pt x="0" y="11351"/>
                  <a:pt x="0" y="11351"/>
                </a:cubicBezTo>
                <a:cubicBezTo>
                  <a:pt x="0" y="12198"/>
                  <a:pt x="0" y="12198"/>
                  <a:pt x="0" y="12198"/>
                </a:cubicBezTo>
                <a:cubicBezTo>
                  <a:pt x="9418" y="12198"/>
                  <a:pt x="9418" y="12198"/>
                  <a:pt x="9418" y="12198"/>
                </a:cubicBezTo>
                <a:cubicBezTo>
                  <a:pt x="9418" y="17026"/>
                  <a:pt x="9418" y="17026"/>
                  <a:pt x="9418" y="17026"/>
                </a:cubicBezTo>
                <a:cubicBezTo>
                  <a:pt x="9418" y="19567"/>
                  <a:pt x="9949" y="21600"/>
                  <a:pt x="10612" y="21600"/>
                </a:cubicBezTo>
                <a:cubicBezTo>
                  <a:pt x="20406" y="21600"/>
                  <a:pt x="20406" y="21600"/>
                  <a:pt x="20406" y="21600"/>
                </a:cubicBezTo>
                <a:cubicBezTo>
                  <a:pt x="21069" y="21600"/>
                  <a:pt x="21600" y="19567"/>
                  <a:pt x="21600" y="17026"/>
                </a:cubicBezTo>
                <a:cubicBezTo>
                  <a:pt x="21600" y="4489"/>
                  <a:pt x="21600" y="4489"/>
                  <a:pt x="21600" y="4489"/>
                </a:cubicBezTo>
                <a:cubicBezTo>
                  <a:pt x="21600" y="2033"/>
                  <a:pt x="21069" y="0"/>
                  <a:pt x="20406" y="0"/>
                </a:cubicBezTo>
                <a:close/>
                <a:moveTo>
                  <a:pt x="21357" y="17026"/>
                </a:moveTo>
                <a:cubicBezTo>
                  <a:pt x="21357" y="19059"/>
                  <a:pt x="20937" y="20668"/>
                  <a:pt x="20406" y="20668"/>
                </a:cubicBezTo>
                <a:cubicBezTo>
                  <a:pt x="10612" y="20668"/>
                  <a:pt x="10612" y="20668"/>
                  <a:pt x="10612" y="20668"/>
                </a:cubicBezTo>
                <a:cubicBezTo>
                  <a:pt x="10081" y="20668"/>
                  <a:pt x="9661" y="19059"/>
                  <a:pt x="9661" y="17026"/>
                </a:cubicBezTo>
                <a:cubicBezTo>
                  <a:pt x="9661" y="4489"/>
                  <a:pt x="9661" y="4489"/>
                  <a:pt x="9661" y="4489"/>
                </a:cubicBezTo>
                <a:cubicBezTo>
                  <a:pt x="9661" y="2541"/>
                  <a:pt x="10081" y="932"/>
                  <a:pt x="10612" y="932"/>
                </a:cubicBezTo>
                <a:cubicBezTo>
                  <a:pt x="20406" y="932"/>
                  <a:pt x="20406" y="932"/>
                  <a:pt x="20406" y="932"/>
                </a:cubicBezTo>
                <a:cubicBezTo>
                  <a:pt x="20937" y="932"/>
                  <a:pt x="21357" y="2541"/>
                  <a:pt x="21357" y="4489"/>
                </a:cubicBezTo>
                <a:lnTo>
                  <a:pt x="21357" y="1702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411" name="Group 411"/>
          <p:cNvGrpSpPr/>
          <p:nvPr/>
        </p:nvGrpSpPr>
        <p:grpSpPr>
          <a:xfrm>
            <a:off x="4217540" y="1717381"/>
            <a:ext cx="731522" cy="731521"/>
            <a:chOff x="0" y="0"/>
            <a:chExt cx="731520" cy="731520"/>
          </a:xfrm>
        </p:grpSpPr>
        <p:sp>
          <p:nvSpPr>
            <p:cNvPr id="409" name="Shape 409"/>
            <p:cNvSpPr/>
            <p:nvPr/>
          </p:nvSpPr>
          <p:spPr>
            <a:xfrm>
              <a:off x="-1" y="-1"/>
              <a:ext cx="731521" cy="731521"/>
            </a:xfrm>
            <a:prstGeom prst="ellipse">
              <a:avLst/>
            </a:prstGeom>
            <a:solidFill>
              <a:srgbClr val="FFFFFF">
                <a:alpha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10" name="Shape 410"/>
            <p:cNvSpPr/>
            <p:nvPr/>
          </p:nvSpPr>
          <p:spPr>
            <a:xfrm>
              <a:off x="68580" y="68580"/>
              <a:ext cx="594360" cy="59436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412" name="Shape 412"/>
          <p:cNvSpPr/>
          <p:nvPr/>
        </p:nvSpPr>
        <p:spPr>
          <a:xfrm>
            <a:off x="4354700" y="1854542"/>
            <a:ext cx="457201" cy="457201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3" name="Shape 413"/>
          <p:cNvSpPr/>
          <p:nvPr/>
        </p:nvSpPr>
        <p:spPr>
          <a:xfrm>
            <a:off x="5867400" y="1844536"/>
            <a:ext cx="61170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rPr>
                <a:latin typeface="Calibri" charset="0"/>
                <a:ea typeface="Calibri" charset="0"/>
                <a:cs typeface="Calibri" charset="0"/>
              </a:rPr>
              <a:t>2004</a:t>
            </a:r>
          </a:p>
        </p:txBody>
      </p:sp>
      <p:grpSp>
        <p:nvGrpSpPr>
          <p:cNvPr id="417" name="Group 417"/>
          <p:cNvGrpSpPr/>
          <p:nvPr/>
        </p:nvGrpSpPr>
        <p:grpSpPr>
          <a:xfrm>
            <a:off x="838200" y="1186757"/>
            <a:ext cx="3279863" cy="1384993"/>
            <a:chOff x="0" y="-24476"/>
            <a:chExt cx="3279862" cy="1384991"/>
          </a:xfrm>
        </p:grpSpPr>
        <p:sp>
          <p:nvSpPr>
            <p:cNvPr id="414" name="Shape 414"/>
            <p:cNvSpPr/>
            <p:nvPr/>
          </p:nvSpPr>
          <p:spPr>
            <a:xfrm>
              <a:off x="0" y="17134"/>
              <a:ext cx="3279862" cy="1299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6"/>
                  </a:moveTo>
                  <a:cubicBezTo>
                    <a:pt x="0" y="19487"/>
                    <a:pt x="0" y="19487"/>
                    <a:pt x="0" y="19487"/>
                  </a:cubicBezTo>
                  <a:cubicBezTo>
                    <a:pt x="0" y="20651"/>
                    <a:pt x="405" y="21600"/>
                    <a:pt x="886" y="21600"/>
                  </a:cubicBezTo>
                  <a:cubicBezTo>
                    <a:pt x="18922" y="21600"/>
                    <a:pt x="18922" y="21600"/>
                    <a:pt x="18922" y="21600"/>
                  </a:cubicBezTo>
                  <a:cubicBezTo>
                    <a:pt x="19423" y="21600"/>
                    <a:pt x="19808" y="20651"/>
                    <a:pt x="19808" y="19487"/>
                  </a:cubicBezTo>
                  <a:cubicBezTo>
                    <a:pt x="19808" y="14788"/>
                    <a:pt x="19808" y="14788"/>
                    <a:pt x="19808" y="14788"/>
                  </a:cubicBezTo>
                  <a:cubicBezTo>
                    <a:pt x="21600" y="11123"/>
                    <a:pt x="21600" y="11123"/>
                    <a:pt x="21600" y="11123"/>
                  </a:cubicBezTo>
                  <a:cubicBezTo>
                    <a:pt x="19808" y="7717"/>
                    <a:pt x="19808" y="7717"/>
                    <a:pt x="19808" y="7717"/>
                  </a:cubicBezTo>
                  <a:cubicBezTo>
                    <a:pt x="19808" y="2156"/>
                    <a:pt x="19808" y="2156"/>
                    <a:pt x="19808" y="2156"/>
                  </a:cubicBezTo>
                  <a:cubicBezTo>
                    <a:pt x="19808" y="949"/>
                    <a:pt x="19423" y="0"/>
                    <a:pt x="18922" y="0"/>
                  </a:cubicBezTo>
                  <a:cubicBezTo>
                    <a:pt x="886" y="0"/>
                    <a:pt x="886" y="0"/>
                    <a:pt x="886" y="0"/>
                  </a:cubicBezTo>
                  <a:cubicBezTo>
                    <a:pt x="405" y="0"/>
                    <a:pt x="0" y="949"/>
                    <a:pt x="0" y="2156"/>
                  </a:cubicBezTo>
                </a:path>
              </a:pathLst>
            </a:custGeom>
            <a:solidFill>
              <a:srgbClr val="FFFFFF"/>
            </a:solidFill>
            <a:ln w="12700" cap="flat">
              <a:solidFill>
                <a:schemeClr val="bg1">
                  <a:lumMod val="50000"/>
                </a:schemeClr>
              </a:solidFill>
              <a:miter lim="400000"/>
            </a:ln>
            <a:effectLst>
              <a:outerShdw blurRad="127000" dist="88900" dir="81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15" name="Shape 415"/>
            <p:cNvSpPr/>
            <p:nvPr/>
          </p:nvSpPr>
          <p:spPr>
            <a:xfrm>
              <a:off x="0" y="17134"/>
              <a:ext cx="550482" cy="1299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6"/>
                  </a:moveTo>
                  <a:cubicBezTo>
                    <a:pt x="0" y="19487"/>
                    <a:pt x="0" y="19487"/>
                    <a:pt x="0" y="19487"/>
                  </a:cubicBezTo>
                  <a:cubicBezTo>
                    <a:pt x="0" y="20651"/>
                    <a:pt x="2413" y="21600"/>
                    <a:pt x="52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5285" y="0"/>
                    <a:pt x="5285" y="0"/>
                    <a:pt x="5285" y="0"/>
                  </a:cubicBezTo>
                  <a:cubicBezTo>
                    <a:pt x="2413" y="0"/>
                    <a:pt x="0" y="949"/>
                    <a:pt x="0" y="2156"/>
                  </a:cubicBezTo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>
                  <a:lumMod val="50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16" name="Shape 416"/>
            <p:cNvSpPr/>
            <p:nvPr/>
          </p:nvSpPr>
          <p:spPr>
            <a:xfrm>
              <a:off x="596373" y="-24476"/>
              <a:ext cx="2336050" cy="1384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sz="1200" b="1"/>
              </a:pPr>
              <a:r>
                <a:rPr dirty="0">
                  <a:latin typeface="Calibri" charset="0"/>
                  <a:ea typeface="Calibri" charset="0"/>
                  <a:cs typeface="Calibri" charset="0"/>
                </a:rPr>
                <a:t>Fecha de creación</a:t>
              </a:r>
              <a:r>
                <a:rPr b="0" dirty="0">
                  <a:latin typeface="Calibri" charset="0"/>
                  <a:ea typeface="Calibri" charset="0"/>
                  <a:cs typeface="Calibri" charset="0"/>
                </a:rPr>
                <a:t>: </a:t>
              </a:r>
              <a:br>
                <a:rPr b="0" dirty="0">
                  <a:latin typeface="Calibri" charset="0"/>
                  <a:ea typeface="Calibri" charset="0"/>
                  <a:cs typeface="Calibri" charset="0"/>
                </a:rPr>
              </a:br>
              <a:r>
                <a:rPr b="0" dirty="0">
                  <a:latin typeface="Calibri" charset="0"/>
                  <a:ea typeface="Calibri" charset="0"/>
                  <a:cs typeface="Calibri" charset="0"/>
                </a:rPr>
                <a:t>9 de julio de 2014</a:t>
              </a:r>
              <a:r>
                <a:rPr b="0" i="1" dirty="0">
                  <a:latin typeface="Calibri" charset="0"/>
                  <a:ea typeface="Calibri" charset="0"/>
                  <a:cs typeface="Calibri" charset="0"/>
                </a:rPr>
                <a:t/>
              </a:r>
              <a:br>
                <a:rPr b="0" i="1" dirty="0">
                  <a:latin typeface="Calibri" charset="0"/>
                  <a:ea typeface="Calibri" charset="0"/>
                  <a:cs typeface="Calibri" charset="0"/>
                </a:rPr>
              </a:br>
              <a:r>
                <a:rPr dirty="0">
                  <a:latin typeface="Calibri" charset="0"/>
                  <a:ea typeface="Calibri" charset="0"/>
                  <a:cs typeface="Calibri" charset="0"/>
                </a:rPr>
                <a:t>Reunión de creación</a:t>
              </a:r>
              <a:r>
                <a:rPr b="0" dirty="0">
                  <a:latin typeface="Calibri" charset="0"/>
                  <a:ea typeface="Calibri" charset="0"/>
                  <a:cs typeface="Calibri" charset="0"/>
                </a:rPr>
                <a:t>: </a:t>
              </a:r>
              <a:br>
                <a:rPr b="0" dirty="0">
                  <a:latin typeface="Calibri" charset="0"/>
                  <a:ea typeface="Calibri" charset="0"/>
                  <a:cs typeface="Calibri" charset="0"/>
                </a:rPr>
              </a:br>
              <a:r>
                <a:rPr b="0" dirty="0">
                  <a:latin typeface="Calibri" charset="0"/>
                  <a:ea typeface="Calibri" charset="0"/>
                  <a:cs typeface="Calibri" charset="0"/>
                </a:rPr>
                <a:t>XVIII Reunión Ordinaria de la CONAGO, Valle de </a:t>
              </a:r>
              <a:r>
                <a:rPr b="0" dirty="0" smtClean="0">
                  <a:latin typeface="Calibri" charset="0"/>
                  <a:ea typeface="Calibri" charset="0"/>
                  <a:cs typeface="Calibri" charset="0"/>
                </a:rPr>
                <a:t>Bravo,</a:t>
              </a:r>
              <a:r>
                <a:rPr lang="es-ES" b="0" dirty="0" smtClean="0">
                  <a:latin typeface="Calibri" charset="0"/>
                  <a:ea typeface="Calibri" charset="0"/>
                  <a:cs typeface="Calibri" charset="0"/>
                </a:rPr>
                <a:t> Estado de </a:t>
              </a:r>
              <a:r>
                <a:rPr b="0" dirty="0" smtClean="0">
                  <a:latin typeface="Calibri" charset="0"/>
                  <a:ea typeface="Calibri" charset="0"/>
                  <a:cs typeface="Calibri" charset="0"/>
                </a:rPr>
                <a:t>México</a:t>
              </a:r>
              <a:endParaRPr b="0" i="1" dirty="0">
                <a:latin typeface="Calibri" charset="0"/>
                <a:ea typeface="Calibri" charset="0"/>
                <a:cs typeface="Calibri" charset="0"/>
              </a:endParaRPr>
            </a:p>
            <a:p>
              <a:pPr>
                <a:defRPr sz="1200" b="1"/>
              </a:pPr>
              <a:r>
                <a:rPr dirty="0">
                  <a:latin typeface="Calibri" charset="0"/>
                  <a:ea typeface="Calibri" charset="0"/>
                  <a:cs typeface="Calibri" charset="0"/>
                </a:rPr>
                <a:t>Acuerdo de creación: </a:t>
              </a:r>
              <a:r>
                <a:rPr b="0" dirty="0">
                  <a:latin typeface="Calibri" charset="0"/>
                  <a:ea typeface="Calibri" charset="0"/>
                  <a:cs typeface="Calibri" charset="0"/>
                </a:rPr>
                <a:t>Noveno</a:t>
              </a:r>
            </a:p>
          </p:txBody>
        </p:sp>
      </p:grpSp>
      <p:sp>
        <p:nvSpPr>
          <p:cNvPr id="418" name="Shape 418"/>
          <p:cNvSpPr/>
          <p:nvPr/>
        </p:nvSpPr>
        <p:spPr>
          <a:xfrm>
            <a:off x="4446141" y="1956236"/>
            <a:ext cx="274321" cy="253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64" y="5673"/>
                </a:moveTo>
                <a:lnTo>
                  <a:pt x="17764" y="436"/>
                </a:lnTo>
                <a:lnTo>
                  <a:pt x="14938" y="436"/>
                </a:lnTo>
                <a:lnTo>
                  <a:pt x="14938" y="3491"/>
                </a:lnTo>
                <a:lnTo>
                  <a:pt x="10699" y="0"/>
                </a:lnTo>
                <a:lnTo>
                  <a:pt x="0" y="9164"/>
                </a:lnTo>
                <a:lnTo>
                  <a:pt x="1615" y="11345"/>
                </a:lnTo>
                <a:lnTo>
                  <a:pt x="2624" y="10691"/>
                </a:lnTo>
                <a:lnTo>
                  <a:pt x="2624" y="21600"/>
                </a:lnTo>
                <a:lnTo>
                  <a:pt x="18774" y="21600"/>
                </a:lnTo>
                <a:lnTo>
                  <a:pt x="18774" y="10691"/>
                </a:lnTo>
                <a:lnTo>
                  <a:pt x="19985" y="11345"/>
                </a:lnTo>
                <a:lnTo>
                  <a:pt x="21600" y="9164"/>
                </a:lnTo>
                <a:lnTo>
                  <a:pt x="17764" y="5673"/>
                </a:lnTo>
                <a:close/>
                <a:moveTo>
                  <a:pt x="17159" y="20073"/>
                </a:moveTo>
                <a:lnTo>
                  <a:pt x="13525" y="20073"/>
                </a:lnTo>
                <a:lnTo>
                  <a:pt x="13525" y="13745"/>
                </a:lnTo>
                <a:lnTo>
                  <a:pt x="8075" y="13745"/>
                </a:lnTo>
                <a:lnTo>
                  <a:pt x="8075" y="20073"/>
                </a:lnTo>
                <a:lnTo>
                  <a:pt x="4441" y="20073"/>
                </a:lnTo>
                <a:lnTo>
                  <a:pt x="4441" y="9382"/>
                </a:lnTo>
                <a:lnTo>
                  <a:pt x="10699" y="4145"/>
                </a:lnTo>
                <a:lnTo>
                  <a:pt x="17159" y="9382"/>
                </a:lnTo>
                <a:lnTo>
                  <a:pt x="17159" y="20073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9" name="Shape 419"/>
          <p:cNvSpPr/>
          <p:nvPr/>
        </p:nvSpPr>
        <p:spPr>
          <a:xfrm>
            <a:off x="4880481" y="3910505"/>
            <a:ext cx="1813562" cy="5699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6" y="0"/>
                </a:moveTo>
                <a:cubicBezTo>
                  <a:pt x="10612" y="0"/>
                  <a:pt x="10612" y="0"/>
                  <a:pt x="10612" y="0"/>
                </a:cubicBezTo>
                <a:cubicBezTo>
                  <a:pt x="9949" y="0"/>
                  <a:pt x="9418" y="2033"/>
                  <a:pt x="9418" y="4489"/>
                </a:cubicBezTo>
                <a:cubicBezTo>
                  <a:pt x="9418" y="11351"/>
                  <a:pt x="9418" y="11351"/>
                  <a:pt x="9418" y="11351"/>
                </a:cubicBezTo>
                <a:cubicBezTo>
                  <a:pt x="0" y="11351"/>
                  <a:pt x="0" y="11351"/>
                  <a:pt x="0" y="11351"/>
                </a:cubicBezTo>
                <a:cubicBezTo>
                  <a:pt x="0" y="12198"/>
                  <a:pt x="0" y="12198"/>
                  <a:pt x="0" y="12198"/>
                </a:cubicBezTo>
                <a:cubicBezTo>
                  <a:pt x="9418" y="12198"/>
                  <a:pt x="9418" y="12198"/>
                  <a:pt x="9418" y="12198"/>
                </a:cubicBezTo>
                <a:cubicBezTo>
                  <a:pt x="9418" y="17026"/>
                  <a:pt x="9418" y="17026"/>
                  <a:pt x="9418" y="17026"/>
                </a:cubicBezTo>
                <a:cubicBezTo>
                  <a:pt x="9418" y="19567"/>
                  <a:pt x="9949" y="21600"/>
                  <a:pt x="10612" y="21600"/>
                </a:cubicBezTo>
                <a:cubicBezTo>
                  <a:pt x="20406" y="21600"/>
                  <a:pt x="20406" y="21600"/>
                  <a:pt x="20406" y="21600"/>
                </a:cubicBezTo>
                <a:cubicBezTo>
                  <a:pt x="21069" y="21600"/>
                  <a:pt x="21600" y="19567"/>
                  <a:pt x="21600" y="17026"/>
                </a:cubicBezTo>
                <a:cubicBezTo>
                  <a:pt x="21600" y="4489"/>
                  <a:pt x="21600" y="4489"/>
                  <a:pt x="21600" y="4489"/>
                </a:cubicBezTo>
                <a:cubicBezTo>
                  <a:pt x="21600" y="2033"/>
                  <a:pt x="21069" y="0"/>
                  <a:pt x="20406" y="0"/>
                </a:cubicBezTo>
                <a:close/>
                <a:moveTo>
                  <a:pt x="21357" y="17026"/>
                </a:moveTo>
                <a:cubicBezTo>
                  <a:pt x="21357" y="19059"/>
                  <a:pt x="20937" y="20668"/>
                  <a:pt x="20406" y="20668"/>
                </a:cubicBezTo>
                <a:cubicBezTo>
                  <a:pt x="10612" y="20668"/>
                  <a:pt x="10612" y="20668"/>
                  <a:pt x="10612" y="20668"/>
                </a:cubicBezTo>
                <a:cubicBezTo>
                  <a:pt x="10081" y="20668"/>
                  <a:pt x="9661" y="19059"/>
                  <a:pt x="9661" y="17026"/>
                </a:cubicBezTo>
                <a:cubicBezTo>
                  <a:pt x="9661" y="4489"/>
                  <a:pt x="9661" y="4489"/>
                  <a:pt x="9661" y="4489"/>
                </a:cubicBezTo>
                <a:cubicBezTo>
                  <a:pt x="9661" y="2541"/>
                  <a:pt x="10081" y="932"/>
                  <a:pt x="10612" y="932"/>
                </a:cubicBezTo>
                <a:cubicBezTo>
                  <a:pt x="20406" y="932"/>
                  <a:pt x="20406" y="932"/>
                  <a:pt x="20406" y="932"/>
                </a:cubicBezTo>
                <a:cubicBezTo>
                  <a:pt x="20937" y="932"/>
                  <a:pt x="21357" y="2541"/>
                  <a:pt x="21357" y="4489"/>
                </a:cubicBezTo>
                <a:lnTo>
                  <a:pt x="21357" y="17026"/>
                </a:lnTo>
                <a:close/>
              </a:path>
            </a:pathLst>
          </a:custGeom>
          <a:solidFill>
            <a:srgbClr val="A21C35"/>
          </a:solidFill>
          <a:ln w="12700">
            <a:miter lim="400000"/>
          </a:ln>
        </p:spPr>
        <p:txBody>
          <a:bodyPr lIns="45719" rIns="45719"/>
          <a:lstStyle/>
          <a:p>
            <a:endParaRPr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422" name="Group 422"/>
          <p:cNvGrpSpPr/>
          <p:nvPr/>
        </p:nvGrpSpPr>
        <p:grpSpPr>
          <a:xfrm>
            <a:off x="4217540" y="3883641"/>
            <a:ext cx="731522" cy="731522"/>
            <a:chOff x="0" y="0"/>
            <a:chExt cx="731520" cy="731520"/>
          </a:xfrm>
        </p:grpSpPr>
        <p:sp>
          <p:nvSpPr>
            <p:cNvPr id="420" name="Shape 420"/>
            <p:cNvSpPr/>
            <p:nvPr/>
          </p:nvSpPr>
          <p:spPr>
            <a:xfrm>
              <a:off x="-1" y="-1"/>
              <a:ext cx="731521" cy="731521"/>
            </a:xfrm>
            <a:prstGeom prst="ellipse">
              <a:avLst/>
            </a:prstGeom>
            <a:solidFill>
              <a:srgbClr val="FFFFFF">
                <a:alpha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21" name="Shape 421"/>
            <p:cNvSpPr/>
            <p:nvPr/>
          </p:nvSpPr>
          <p:spPr>
            <a:xfrm>
              <a:off x="68580" y="68580"/>
              <a:ext cx="594360" cy="594360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423" name="Shape 423"/>
          <p:cNvSpPr/>
          <p:nvPr/>
        </p:nvSpPr>
        <p:spPr>
          <a:xfrm>
            <a:off x="4354700" y="4020801"/>
            <a:ext cx="457201" cy="457201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24" name="Shape 424"/>
          <p:cNvSpPr/>
          <p:nvPr/>
        </p:nvSpPr>
        <p:spPr>
          <a:xfrm>
            <a:off x="5791200" y="4010795"/>
            <a:ext cx="61170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C00000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rPr>
                <a:latin typeface="Calibri" charset="0"/>
                <a:ea typeface="Calibri" charset="0"/>
                <a:cs typeface="Calibri" charset="0"/>
              </a:rPr>
              <a:t>2017</a:t>
            </a:r>
          </a:p>
        </p:txBody>
      </p:sp>
      <p:grpSp>
        <p:nvGrpSpPr>
          <p:cNvPr id="428" name="Group 428"/>
          <p:cNvGrpSpPr/>
          <p:nvPr/>
        </p:nvGrpSpPr>
        <p:grpSpPr>
          <a:xfrm>
            <a:off x="838200" y="3667742"/>
            <a:ext cx="3279862" cy="1117601"/>
            <a:chOff x="0" y="0"/>
            <a:chExt cx="3279860" cy="1117600"/>
          </a:xfrm>
        </p:grpSpPr>
        <p:sp>
          <p:nvSpPr>
            <p:cNvPr id="425" name="Shape 425"/>
            <p:cNvSpPr/>
            <p:nvPr/>
          </p:nvSpPr>
          <p:spPr>
            <a:xfrm>
              <a:off x="0" y="0"/>
              <a:ext cx="3279860" cy="1117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6"/>
                  </a:moveTo>
                  <a:cubicBezTo>
                    <a:pt x="0" y="19487"/>
                    <a:pt x="0" y="19487"/>
                    <a:pt x="0" y="19487"/>
                  </a:cubicBezTo>
                  <a:cubicBezTo>
                    <a:pt x="0" y="20651"/>
                    <a:pt x="405" y="21600"/>
                    <a:pt x="886" y="21600"/>
                  </a:cubicBezTo>
                  <a:cubicBezTo>
                    <a:pt x="18922" y="21600"/>
                    <a:pt x="18922" y="21600"/>
                    <a:pt x="18922" y="21600"/>
                  </a:cubicBezTo>
                  <a:cubicBezTo>
                    <a:pt x="19423" y="21600"/>
                    <a:pt x="19808" y="20651"/>
                    <a:pt x="19808" y="19487"/>
                  </a:cubicBezTo>
                  <a:cubicBezTo>
                    <a:pt x="19808" y="14788"/>
                    <a:pt x="19808" y="14788"/>
                    <a:pt x="19808" y="14788"/>
                  </a:cubicBezTo>
                  <a:cubicBezTo>
                    <a:pt x="21600" y="11123"/>
                    <a:pt x="21600" y="11123"/>
                    <a:pt x="21600" y="11123"/>
                  </a:cubicBezTo>
                  <a:cubicBezTo>
                    <a:pt x="19808" y="7717"/>
                    <a:pt x="19808" y="7717"/>
                    <a:pt x="19808" y="7717"/>
                  </a:cubicBezTo>
                  <a:cubicBezTo>
                    <a:pt x="19808" y="2156"/>
                    <a:pt x="19808" y="2156"/>
                    <a:pt x="19808" y="2156"/>
                  </a:cubicBezTo>
                  <a:cubicBezTo>
                    <a:pt x="19808" y="949"/>
                    <a:pt x="19423" y="0"/>
                    <a:pt x="18922" y="0"/>
                  </a:cubicBezTo>
                  <a:cubicBezTo>
                    <a:pt x="886" y="0"/>
                    <a:pt x="886" y="0"/>
                    <a:pt x="886" y="0"/>
                  </a:cubicBezTo>
                  <a:cubicBezTo>
                    <a:pt x="405" y="0"/>
                    <a:pt x="0" y="949"/>
                    <a:pt x="0" y="2156"/>
                  </a:cubicBezTo>
                </a:path>
              </a:pathLst>
            </a:custGeom>
            <a:solidFill>
              <a:srgbClr val="A21C35"/>
            </a:solidFill>
            <a:ln w="12700" cap="flat">
              <a:solidFill>
                <a:schemeClr val="bg1">
                  <a:lumMod val="50000"/>
                </a:schemeClr>
              </a:solidFill>
              <a:miter lim="400000"/>
            </a:ln>
            <a:effectLst>
              <a:outerShdw blurRad="127000" dist="88900" dir="81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26" name="Shape 426"/>
            <p:cNvSpPr/>
            <p:nvPr/>
          </p:nvSpPr>
          <p:spPr>
            <a:xfrm>
              <a:off x="0" y="0"/>
              <a:ext cx="550482" cy="1117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6"/>
                  </a:moveTo>
                  <a:cubicBezTo>
                    <a:pt x="0" y="19487"/>
                    <a:pt x="0" y="19487"/>
                    <a:pt x="0" y="19487"/>
                  </a:cubicBezTo>
                  <a:cubicBezTo>
                    <a:pt x="0" y="20651"/>
                    <a:pt x="2413" y="21600"/>
                    <a:pt x="52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5285" y="0"/>
                    <a:pt x="5285" y="0"/>
                    <a:pt x="5285" y="0"/>
                  </a:cubicBezTo>
                  <a:cubicBezTo>
                    <a:pt x="2413" y="0"/>
                    <a:pt x="0" y="949"/>
                    <a:pt x="0" y="2156"/>
                  </a:cubicBezTo>
                </a:path>
              </a:pathLst>
            </a:custGeom>
            <a:solidFill>
              <a:schemeClr val="accent3"/>
            </a:solidFill>
            <a:ln w="12700" cap="flat">
              <a:solidFill>
                <a:schemeClr val="bg1">
                  <a:lumMod val="50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27" name="Shape 427"/>
            <p:cNvSpPr/>
            <p:nvPr/>
          </p:nvSpPr>
          <p:spPr>
            <a:xfrm>
              <a:off x="610226" y="150772"/>
              <a:ext cx="2336049" cy="830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1200" b="1">
                  <a:solidFill>
                    <a:srgbClr val="FFFFFF"/>
                  </a:solidFill>
                </a:defRPr>
              </a:pPr>
              <a:r>
                <a:rPr dirty="0">
                  <a:latin typeface="Calibri" charset="0"/>
                  <a:ea typeface="Calibri" charset="0"/>
                  <a:cs typeface="Calibri" charset="0"/>
                </a:rPr>
                <a:t>Gobernador Vicecoordinador</a:t>
              </a:r>
              <a:r>
                <a:rPr b="0" dirty="0">
                  <a:latin typeface="Calibri" charset="0"/>
                  <a:ea typeface="Calibri" charset="0"/>
                  <a:cs typeface="Calibri" charset="0"/>
                </a:rPr>
                <a:t>: Pendiente.</a:t>
              </a:r>
              <a:endParaRPr b="0" i="1" dirty="0">
                <a:latin typeface="Calibri" charset="0"/>
                <a:ea typeface="Calibri" charset="0"/>
                <a:cs typeface="Calibri" charset="0"/>
              </a:endParaRPr>
            </a:p>
            <a:p>
              <a:pPr>
                <a:defRPr sz="1200" b="1">
                  <a:solidFill>
                    <a:srgbClr val="FFFFFF"/>
                  </a:solidFill>
                </a:defRPr>
              </a:pPr>
              <a:r>
                <a:rPr dirty="0">
                  <a:latin typeface="Calibri" charset="0"/>
                  <a:ea typeface="Calibri" charset="0"/>
                  <a:cs typeface="Calibri" charset="0"/>
                </a:rPr>
                <a:t>Fecha de nombramiento</a:t>
              </a:r>
              <a:r>
                <a:rPr b="0" dirty="0">
                  <a:latin typeface="Calibri" charset="0"/>
                  <a:ea typeface="Calibri" charset="0"/>
                  <a:cs typeface="Calibri" charset="0"/>
                </a:rPr>
                <a:t>: Pendiente.</a:t>
              </a:r>
              <a:endParaRPr b="0" i="1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432" name="Group 432"/>
          <p:cNvGrpSpPr/>
          <p:nvPr/>
        </p:nvGrpSpPr>
        <p:grpSpPr>
          <a:xfrm>
            <a:off x="4459856" y="4125957"/>
            <a:ext cx="246889" cy="246889"/>
            <a:chOff x="0" y="0"/>
            <a:chExt cx="246888" cy="246888"/>
          </a:xfrm>
        </p:grpSpPr>
        <p:sp>
          <p:nvSpPr>
            <p:cNvPr id="429" name="Shape 429"/>
            <p:cNvSpPr/>
            <p:nvPr/>
          </p:nvSpPr>
          <p:spPr>
            <a:xfrm>
              <a:off x="-1" y="182385"/>
              <a:ext cx="64503" cy="6450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30" name="Shape 430"/>
            <p:cNvSpPr/>
            <p:nvPr/>
          </p:nvSpPr>
          <p:spPr>
            <a:xfrm>
              <a:off x="2224" y="84519"/>
              <a:ext cx="160145" cy="162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5657"/>
                    <a:pt x="0" y="5657"/>
                    <a:pt x="0" y="5657"/>
                  </a:cubicBezTo>
                  <a:cubicBezTo>
                    <a:pt x="4215" y="5657"/>
                    <a:pt x="7902" y="7714"/>
                    <a:pt x="11063" y="10286"/>
                  </a:cubicBezTo>
                  <a:cubicBezTo>
                    <a:pt x="13698" y="13371"/>
                    <a:pt x="15805" y="16971"/>
                    <a:pt x="1580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9771"/>
                    <a:pt x="1159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31" name="Shape 431"/>
            <p:cNvSpPr/>
            <p:nvPr/>
          </p:nvSpPr>
          <p:spPr>
            <a:xfrm>
              <a:off x="2224" y="-1"/>
              <a:ext cx="244665" cy="246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712"/>
                    <a:pt x="0" y="3712"/>
                    <a:pt x="0" y="3712"/>
                  </a:cubicBezTo>
                  <a:cubicBezTo>
                    <a:pt x="9600" y="4050"/>
                    <a:pt x="17486" y="11813"/>
                    <a:pt x="17829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9787"/>
                    <a:pt x="11657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433" name="Shape 433"/>
          <p:cNvSpPr/>
          <p:nvPr/>
        </p:nvSpPr>
        <p:spPr>
          <a:xfrm flipH="1">
            <a:off x="2449959" y="2827376"/>
            <a:ext cx="1755459" cy="5699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6" y="0"/>
                </a:moveTo>
                <a:cubicBezTo>
                  <a:pt x="10612" y="0"/>
                  <a:pt x="10612" y="0"/>
                  <a:pt x="10612" y="0"/>
                </a:cubicBezTo>
                <a:cubicBezTo>
                  <a:pt x="9949" y="0"/>
                  <a:pt x="9418" y="2033"/>
                  <a:pt x="9418" y="4489"/>
                </a:cubicBezTo>
                <a:cubicBezTo>
                  <a:pt x="9418" y="11351"/>
                  <a:pt x="9418" y="11351"/>
                  <a:pt x="9418" y="11351"/>
                </a:cubicBezTo>
                <a:cubicBezTo>
                  <a:pt x="0" y="11351"/>
                  <a:pt x="0" y="11351"/>
                  <a:pt x="0" y="11351"/>
                </a:cubicBezTo>
                <a:cubicBezTo>
                  <a:pt x="0" y="12198"/>
                  <a:pt x="0" y="12198"/>
                  <a:pt x="0" y="12198"/>
                </a:cubicBezTo>
                <a:cubicBezTo>
                  <a:pt x="9418" y="12198"/>
                  <a:pt x="9418" y="12198"/>
                  <a:pt x="9418" y="12198"/>
                </a:cubicBezTo>
                <a:cubicBezTo>
                  <a:pt x="9418" y="17026"/>
                  <a:pt x="9418" y="17026"/>
                  <a:pt x="9418" y="17026"/>
                </a:cubicBezTo>
                <a:cubicBezTo>
                  <a:pt x="9418" y="19567"/>
                  <a:pt x="9949" y="21600"/>
                  <a:pt x="10612" y="21600"/>
                </a:cubicBezTo>
                <a:cubicBezTo>
                  <a:pt x="20406" y="21600"/>
                  <a:pt x="20406" y="21600"/>
                  <a:pt x="20406" y="21600"/>
                </a:cubicBezTo>
                <a:cubicBezTo>
                  <a:pt x="21069" y="21600"/>
                  <a:pt x="21600" y="19567"/>
                  <a:pt x="21600" y="17026"/>
                </a:cubicBezTo>
                <a:cubicBezTo>
                  <a:pt x="21600" y="4489"/>
                  <a:pt x="21600" y="4489"/>
                  <a:pt x="21600" y="4489"/>
                </a:cubicBezTo>
                <a:cubicBezTo>
                  <a:pt x="21600" y="2033"/>
                  <a:pt x="21069" y="0"/>
                  <a:pt x="20406" y="0"/>
                </a:cubicBezTo>
                <a:close/>
                <a:moveTo>
                  <a:pt x="21357" y="17026"/>
                </a:moveTo>
                <a:cubicBezTo>
                  <a:pt x="21357" y="19059"/>
                  <a:pt x="20937" y="20668"/>
                  <a:pt x="20406" y="20668"/>
                </a:cubicBezTo>
                <a:cubicBezTo>
                  <a:pt x="10612" y="20668"/>
                  <a:pt x="10612" y="20668"/>
                  <a:pt x="10612" y="20668"/>
                </a:cubicBezTo>
                <a:cubicBezTo>
                  <a:pt x="10081" y="20668"/>
                  <a:pt x="9661" y="19059"/>
                  <a:pt x="9661" y="17026"/>
                </a:cubicBezTo>
                <a:cubicBezTo>
                  <a:pt x="9661" y="4489"/>
                  <a:pt x="9661" y="4489"/>
                  <a:pt x="9661" y="4489"/>
                </a:cubicBezTo>
                <a:cubicBezTo>
                  <a:pt x="9661" y="2541"/>
                  <a:pt x="10081" y="932"/>
                  <a:pt x="10612" y="932"/>
                </a:cubicBezTo>
                <a:cubicBezTo>
                  <a:pt x="20406" y="932"/>
                  <a:pt x="20406" y="932"/>
                  <a:pt x="20406" y="932"/>
                </a:cubicBezTo>
                <a:cubicBezTo>
                  <a:pt x="20937" y="932"/>
                  <a:pt x="21357" y="2541"/>
                  <a:pt x="21357" y="4489"/>
                </a:cubicBezTo>
                <a:lnTo>
                  <a:pt x="21357" y="1702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436" name="Group 436"/>
          <p:cNvGrpSpPr/>
          <p:nvPr/>
        </p:nvGrpSpPr>
        <p:grpSpPr>
          <a:xfrm>
            <a:off x="4194940" y="2800511"/>
            <a:ext cx="731521" cy="731521"/>
            <a:chOff x="0" y="0"/>
            <a:chExt cx="731520" cy="731520"/>
          </a:xfrm>
        </p:grpSpPr>
        <p:sp>
          <p:nvSpPr>
            <p:cNvPr id="434" name="Shape 434"/>
            <p:cNvSpPr/>
            <p:nvPr/>
          </p:nvSpPr>
          <p:spPr>
            <a:xfrm flipH="1">
              <a:off x="-1" y="-1"/>
              <a:ext cx="731522" cy="731521"/>
            </a:xfrm>
            <a:prstGeom prst="ellipse">
              <a:avLst/>
            </a:prstGeom>
            <a:solidFill>
              <a:srgbClr val="FFFFFF">
                <a:alpha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35" name="Shape 435"/>
            <p:cNvSpPr/>
            <p:nvPr/>
          </p:nvSpPr>
          <p:spPr>
            <a:xfrm flipH="1">
              <a:off x="68579" y="68580"/>
              <a:ext cx="594361" cy="59436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437" name="Shape 437"/>
          <p:cNvSpPr/>
          <p:nvPr/>
        </p:nvSpPr>
        <p:spPr>
          <a:xfrm flipH="1">
            <a:off x="4332099" y="2937672"/>
            <a:ext cx="457201" cy="457201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2572560" y="2927666"/>
            <a:ext cx="61170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rPr>
                <a:latin typeface="Calibri" charset="0"/>
                <a:ea typeface="Calibri" charset="0"/>
                <a:cs typeface="Calibri" charset="0"/>
              </a:rPr>
              <a:t>2016</a:t>
            </a:r>
          </a:p>
        </p:txBody>
      </p:sp>
      <p:grpSp>
        <p:nvGrpSpPr>
          <p:cNvPr id="442" name="Group 442"/>
          <p:cNvGrpSpPr/>
          <p:nvPr/>
        </p:nvGrpSpPr>
        <p:grpSpPr>
          <a:xfrm>
            <a:off x="5025939" y="2515097"/>
            <a:ext cx="3279602" cy="1171861"/>
            <a:chOff x="-1" y="-1"/>
            <a:chExt cx="3279601" cy="1171860"/>
          </a:xfrm>
        </p:grpSpPr>
        <p:sp>
          <p:nvSpPr>
            <p:cNvPr id="439" name="Shape 439"/>
            <p:cNvSpPr/>
            <p:nvPr/>
          </p:nvSpPr>
          <p:spPr>
            <a:xfrm flipH="1">
              <a:off x="-1" y="-1"/>
              <a:ext cx="3279601" cy="1171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6"/>
                  </a:moveTo>
                  <a:cubicBezTo>
                    <a:pt x="0" y="19487"/>
                    <a:pt x="0" y="19487"/>
                    <a:pt x="0" y="19487"/>
                  </a:cubicBezTo>
                  <a:cubicBezTo>
                    <a:pt x="0" y="20651"/>
                    <a:pt x="405" y="21600"/>
                    <a:pt x="886" y="21600"/>
                  </a:cubicBezTo>
                  <a:cubicBezTo>
                    <a:pt x="18922" y="21600"/>
                    <a:pt x="18922" y="21600"/>
                    <a:pt x="18922" y="21600"/>
                  </a:cubicBezTo>
                  <a:cubicBezTo>
                    <a:pt x="19423" y="21600"/>
                    <a:pt x="19808" y="20651"/>
                    <a:pt x="19808" y="19487"/>
                  </a:cubicBezTo>
                  <a:cubicBezTo>
                    <a:pt x="19808" y="14788"/>
                    <a:pt x="19808" y="14788"/>
                    <a:pt x="19808" y="14788"/>
                  </a:cubicBezTo>
                  <a:cubicBezTo>
                    <a:pt x="21600" y="11123"/>
                    <a:pt x="21600" y="11123"/>
                    <a:pt x="21600" y="11123"/>
                  </a:cubicBezTo>
                  <a:cubicBezTo>
                    <a:pt x="19808" y="7717"/>
                    <a:pt x="19808" y="7717"/>
                    <a:pt x="19808" y="7717"/>
                  </a:cubicBezTo>
                  <a:cubicBezTo>
                    <a:pt x="19808" y="2156"/>
                    <a:pt x="19808" y="2156"/>
                    <a:pt x="19808" y="2156"/>
                  </a:cubicBezTo>
                  <a:cubicBezTo>
                    <a:pt x="19808" y="949"/>
                    <a:pt x="19423" y="0"/>
                    <a:pt x="18922" y="0"/>
                  </a:cubicBezTo>
                  <a:cubicBezTo>
                    <a:pt x="886" y="0"/>
                    <a:pt x="886" y="0"/>
                    <a:pt x="886" y="0"/>
                  </a:cubicBezTo>
                  <a:cubicBezTo>
                    <a:pt x="405" y="0"/>
                    <a:pt x="0" y="949"/>
                    <a:pt x="0" y="2156"/>
                  </a:cubicBezTo>
                </a:path>
              </a:pathLst>
            </a:custGeom>
            <a:solidFill>
              <a:srgbClr val="FFFFFF"/>
            </a:solidFill>
            <a:ln w="12700" cap="flat">
              <a:solidFill>
                <a:schemeClr val="bg1">
                  <a:lumMod val="50000"/>
                </a:schemeClr>
              </a:solidFill>
              <a:miter lim="400000"/>
            </a:ln>
            <a:effectLst>
              <a:outerShdw blurRad="127000" dist="889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40" name="Shape 440"/>
            <p:cNvSpPr/>
            <p:nvPr/>
          </p:nvSpPr>
          <p:spPr>
            <a:xfrm flipH="1">
              <a:off x="2729162" y="-1"/>
              <a:ext cx="550438" cy="1171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6"/>
                  </a:moveTo>
                  <a:cubicBezTo>
                    <a:pt x="0" y="19487"/>
                    <a:pt x="0" y="19487"/>
                    <a:pt x="0" y="19487"/>
                  </a:cubicBezTo>
                  <a:cubicBezTo>
                    <a:pt x="0" y="20651"/>
                    <a:pt x="2413" y="21600"/>
                    <a:pt x="52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5285" y="0"/>
                    <a:pt x="5285" y="0"/>
                    <a:pt x="5285" y="0"/>
                  </a:cubicBezTo>
                  <a:cubicBezTo>
                    <a:pt x="2413" y="0"/>
                    <a:pt x="0" y="949"/>
                    <a:pt x="0" y="2156"/>
                  </a:cubicBezTo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1">
                  <a:lumMod val="50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41" name="Shape 441"/>
            <p:cNvSpPr/>
            <p:nvPr/>
          </p:nvSpPr>
          <p:spPr>
            <a:xfrm>
              <a:off x="320916" y="151297"/>
              <a:ext cx="2534321" cy="830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1200" b="1"/>
              </a:pPr>
              <a:r>
                <a:rPr dirty="0">
                  <a:latin typeface="Calibri" charset="0"/>
                  <a:ea typeface="Calibri" charset="0"/>
                  <a:cs typeface="Calibri" charset="0"/>
                </a:rPr>
                <a:t>Gobernador Coordinador: </a:t>
              </a:r>
              <a:br>
                <a:rPr dirty="0">
                  <a:latin typeface="Calibri" charset="0"/>
                  <a:ea typeface="Calibri" charset="0"/>
                  <a:cs typeface="Calibri" charset="0"/>
                </a:rPr>
              </a:br>
              <a:r>
                <a:rPr lang="es-ES" b="0" dirty="0" smtClean="0">
                  <a:latin typeface="Calibri" charset="0"/>
                  <a:ea typeface="Calibri" charset="0"/>
                  <a:cs typeface="Calibri" charset="0"/>
                </a:rPr>
                <a:t>Lic. </a:t>
              </a:r>
              <a:r>
                <a:rPr b="0" dirty="0" smtClean="0">
                  <a:latin typeface="Calibri" charset="0"/>
                  <a:ea typeface="Calibri" charset="0"/>
                  <a:cs typeface="Calibri" charset="0"/>
                </a:rPr>
                <a:t>José </a:t>
              </a:r>
              <a:r>
                <a:rPr b="0" dirty="0">
                  <a:latin typeface="Calibri" charset="0"/>
                  <a:ea typeface="Calibri" charset="0"/>
                  <a:cs typeface="Calibri" charset="0"/>
                </a:rPr>
                <a:t>Ignacio Peralta Sánchez.</a:t>
              </a:r>
              <a:endParaRPr b="0" i="1" dirty="0">
                <a:latin typeface="Calibri" charset="0"/>
                <a:ea typeface="Calibri" charset="0"/>
                <a:cs typeface="Calibri" charset="0"/>
              </a:endParaRPr>
            </a:p>
            <a:p>
              <a:pPr>
                <a:defRPr sz="1200" b="1"/>
              </a:pPr>
              <a:r>
                <a:rPr dirty="0">
                  <a:latin typeface="Calibri" charset="0"/>
                  <a:ea typeface="Calibri" charset="0"/>
                  <a:cs typeface="Calibri" charset="0"/>
                </a:rPr>
                <a:t>Fecha de nombramiento:</a:t>
              </a:r>
            </a:p>
            <a:p>
              <a:pPr>
                <a:defRPr sz="1200"/>
              </a:pPr>
              <a:r>
                <a:rPr dirty="0">
                  <a:latin typeface="Calibri" charset="0"/>
                  <a:ea typeface="Calibri" charset="0"/>
                  <a:cs typeface="Calibri" charset="0"/>
                </a:rPr>
                <a:t>5 de septiembre de 2016</a:t>
              </a:r>
            </a:p>
          </p:txBody>
        </p:sp>
      </p:grpSp>
      <p:sp>
        <p:nvSpPr>
          <p:cNvPr id="443" name="Shape 443"/>
          <p:cNvSpPr/>
          <p:nvPr/>
        </p:nvSpPr>
        <p:spPr>
          <a:xfrm>
            <a:off x="4443423" y="3042828"/>
            <a:ext cx="237414" cy="246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3" h="21600" extrusionOk="0">
                <a:moveTo>
                  <a:pt x="21000" y="16537"/>
                </a:moveTo>
                <a:cubicBezTo>
                  <a:pt x="20314" y="15525"/>
                  <a:pt x="18257" y="14850"/>
                  <a:pt x="15857" y="13838"/>
                </a:cubicBezTo>
                <a:cubicBezTo>
                  <a:pt x="13800" y="13163"/>
                  <a:pt x="13457" y="12825"/>
                  <a:pt x="13457" y="12825"/>
                </a:cubicBezTo>
                <a:cubicBezTo>
                  <a:pt x="13457" y="10800"/>
                  <a:pt x="13457" y="10800"/>
                  <a:pt x="13457" y="10800"/>
                </a:cubicBezTo>
                <a:cubicBezTo>
                  <a:pt x="13457" y="10800"/>
                  <a:pt x="14143" y="10125"/>
                  <a:pt x="14486" y="8437"/>
                </a:cubicBezTo>
                <a:cubicBezTo>
                  <a:pt x="14829" y="8437"/>
                  <a:pt x="15514" y="7425"/>
                  <a:pt x="15514" y="7088"/>
                </a:cubicBezTo>
                <a:cubicBezTo>
                  <a:pt x="15514" y="6750"/>
                  <a:pt x="15514" y="5400"/>
                  <a:pt x="14829" y="5400"/>
                </a:cubicBezTo>
                <a:cubicBezTo>
                  <a:pt x="14829" y="4725"/>
                  <a:pt x="14829" y="3712"/>
                  <a:pt x="14829" y="3375"/>
                </a:cubicBezTo>
                <a:cubicBezTo>
                  <a:pt x="14829" y="1688"/>
                  <a:pt x="13114" y="0"/>
                  <a:pt x="10714" y="0"/>
                </a:cubicBezTo>
                <a:cubicBezTo>
                  <a:pt x="8314" y="0"/>
                  <a:pt x="6600" y="1688"/>
                  <a:pt x="6257" y="3375"/>
                </a:cubicBezTo>
                <a:cubicBezTo>
                  <a:pt x="6257" y="3712"/>
                  <a:pt x="6600" y="4725"/>
                  <a:pt x="6600" y="5400"/>
                </a:cubicBezTo>
                <a:cubicBezTo>
                  <a:pt x="5914" y="5400"/>
                  <a:pt x="5914" y="6750"/>
                  <a:pt x="5914" y="7088"/>
                </a:cubicBezTo>
                <a:cubicBezTo>
                  <a:pt x="5914" y="7425"/>
                  <a:pt x="6600" y="8437"/>
                  <a:pt x="6943" y="8437"/>
                </a:cubicBezTo>
                <a:cubicBezTo>
                  <a:pt x="7286" y="10125"/>
                  <a:pt x="7972" y="10800"/>
                  <a:pt x="7972" y="10800"/>
                </a:cubicBezTo>
                <a:cubicBezTo>
                  <a:pt x="7972" y="12825"/>
                  <a:pt x="7972" y="12825"/>
                  <a:pt x="7972" y="12825"/>
                </a:cubicBezTo>
                <a:cubicBezTo>
                  <a:pt x="7972" y="12825"/>
                  <a:pt x="7629" y="13163"/>
                  <a:pt x="5229" y="13838"/>
                </a:cubicBezTo>
                <a:cubicBezTo>
                  <a:pt x="3172" y="14850"/>
                  <a:pt x="1114" y="15525"/>
                  <a:pt x="429" y="16537"/>
                </a:cubicBezTo>
                <a:cubicBezTo>
                  <a:pt x="-257" y="17212"/>
                  <a:pt x="86" y="21600"/>
                  <a:pt x="86" y="21600"/>
                </a:cubicBezTo>
                <a:cubicBezTo>
                  <a:pt x="21343" y="21600"/>
                  <a:pt x="21343" y="21600"/>
                  <a:pt x="21343" y="21600"/>
                </a:cubicBezTo>
                <a:cubicBezTo>
                  <a:pt x="21343" y="21600"/>
                  <a:pt x="21343" y="17212"/>
                  <a:pt x="21000" y="1653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44" name="Shape 444"/>
          <p:cNvSpPr/>
          <p:nvPr/>
        </p:nvSpPr>
        <p:spPr>
          <a:xfrm>
            <a:off x="-333269" y="182396"/>
            <a:ext cx="397860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rPr sz="2800" dirty="0" smtClean="0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es-ES" sz="2800" dirty="0" err="1" smtClean="0">
                <a:latin typeface="Calibri" charset="0"/>
                <a:ea typeface="Calibri" charset="0"/>
                <a:cs typeface="Calibri" charset="0"/>
              </a:rPr>
              <a:t>icha</a:t>
            </a:r>
            <a:r>
              <a:rPr lang="es-ES" sz="2800" dirty="0" smtClean="0">
                <a:latin typeface="Calibri" charset="0"/>
                <a:ea typeface="Calibri" charset="0"/>
                <a:cs typeface="Calibri" charset="0"/>
              </a:rPr>
              <a:t> Técnica </a:t>
            </a:r>
            <a:endParaRPr sz="28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45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36037" y="144953"/>
            <a:ext cx="2413795" cy="68173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1"/>
          <p:cNvSpPr txBox="1"/>
          <p:nvPr/>
        </p:nvSpPr>
        <p:spPr>
          <a:xfrm>
            <a:off x="8672053" y="4755847"/>
            <a:ext cx="47194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1800" b="0" i="0" u="none" strike="noStrike" cap="none" spc="0" normalizeH="0" baseline="0" smtClean="0">
                <a:ln>
                  <a:noFill/>
                </a:ln>
                <a:solidFill>
                  <a:srgbClr val="4F5D68"/>
                </a:solidFill>
                <a:effectLst/>
                <a:uFillTx/>
                <a:latin typeface="+mn-lt"/>
                <a:ea typeface="Lato"/>
                <a:cs typeface="Lato"/>
                <a:sym typeface="Lato"/>
              </a:rPr>
              <a:t>2</a:t>
            </a: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4F5D68"/>
              </a:solidFill>
              <a:effectLst/>
              <a:uFillTx/>
              <a:latin typeface="+mn-lt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ov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9" presetClass="entr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9" presetClass="entr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9" presetClass="entr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2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3" presetClass="entr" presetSubtype="16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8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9" presetClass="entr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9" presetClass="entr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9" presetClass="entr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8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2" presetClass="entr" presetSubtype="2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23" presetClass="entr" presetSubtype="16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" grpId="3" animBg="1" advAuto="0"/>
      <p:bldP spid="408" grpId="7" animBg="1" advAuto="0"/>
      <p:bldP spid="411" grpId="4" animBg="1" advAuto="0"/>
      <p:bldP spid="412" grpId="5" animBg="1" advAuto="0"/>
      <p:bldP spid="413" grpId="8" animBg="1" advAuto="0"/>
      <p:bldP spid="417" grpId="9" advAuto="0"/>
      <p:bldP spid="418" grpId="6" animBg="1" advAuto="0"/>
      <p:bldP spid="419" grpId="19" animBg="1" advAuto="0"/>
      <p:bldP spid="422" grpId="16" animBg="1" advAuto="0"/>
      <p:bldP spid="423" grpId="17" animBg="1" advAuto="0"/>
      <p:bldP spid="424" grpId="21" animBg="1" advAuto="0"/>
      <p:bldP spid="428" grpId="20" animBg="1" advAuto="0"/>
      <p:bldP spid="432" grpId="18" animBg="1" advAuto="0"/>
      <p:bldP spid="433" grpId="13" animBg="1" advAuto="0"/>
      <p:bldP spid="436" grpId="10" animBg="1" advAuto="0"/>
      <p:bldP spid="437" grpId="11" animBg="1" advAuto="0"/>
      <p:bldP spid="438" grpId="14" animBg="1" advAuto="0"/>
      <p:bldP spid="442" grpId="15" advAuto="0"/>
      <p:bldP spid="443" grpId="12" animBg="1" advAuto="0"/>
      <p:bldP spid="444" grpId="2" animBg="1" advAuto="0"/>
      <p:bldP spid="445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/>
          <p:nvPr/>
        </p:nvSpPr>
        <p:spPr>
          <a:xfrm>
            <a:off x="3316800" y="1435185"/>
            <a:ext cx="1347007" cy="8884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19050">
            <a:solidFill>
              <a:srgbClr val="00A294"/>
            </a:solidFill>
            <a:headEnd type="oval"/>
          </a:ln>
        </p:spPr>
        <p:txBody>
          <a:bodyPr/>
          <a:lstStyle/>
          <a:p>
            <a:endParaRPr>
              <a:latin typeface="+mn-lt"/>
              <a:cs typeface="+mn-cs"/>
            </a:endParaRPr>
          </a:p>
        </p:txBody>
      </p:sp>
      <p:sp>
        <p:nvSpPr>
          <p:cNvPr id="448" name="Shape 448"/>
          <p:cNvSpPr/>
          <p:nvPr/>
        </p:nvSpPr>
        <p:spPr>
          <a:xfrm>
            <a:off x="3178229" y="110506"/>
            <a:ext cx="282076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rPr lang="es-ES" sz="2400" smtClean="0">
                <a:latin typeface="+mn-lt"/>
                <a:ea typeface="Calibri" charset="0"/>
                <a:cs typeface="Calibri" charset="0"/>
              </a:rPr>
              <a:t>Introducción</a:t>
            </a:r>
            <a:endParaRPr sz="2400" dirty="0">
              <a:latin typeface="+mn-lt"/>
              <a:ea typeface="Calibri" charset="0"/>
              <a:cs typeface="Calibri" charset="0"/>
            </a:endParaRPr>
          </a:p>
        </p:txBody>
      </p:sp>
      <p:sp>
        <p:nvSpPr>
          <p:cNvPr id="449" name="Shape 449"/>
          <p:cNvSpPr/>
          <p:nvPr/>
        </p:nvSpPr>
        <p:spPr>
          <a:xfrm flipV="1">
            <a:off x="-1" y="3867718"/>
            <a:ext cx="9144001" cy="1275780"/>
          </a:xfrm>
          <a:prstGeom prst="rect">
            <a:avLst/>
          </a:prstGeom>
          <a:solidFill>
            <a:srgbClr val="A21C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+mn-lt"/>
              <a:cs typeface="+mn-cs"/>
            </a:endParaRPr>
          </a:p>
        </p:txBody>
      </p:sp>
      <p:sp>
        <p:nvSpPr>
          <p:cNvPr id="450" name="Shape 450"/>
          <p:cNvSpPr/>
          <p:nvPr/>
        </p:nvSpPr>
        <p:spPr>
          <a:xfrm>
            <a:off x="1367383" y="2311281"/>
            <a:ext cx="1756817" cy="13289"/>
          </a:xfrm>
          <a:prstGeom prst="line">
            <a:avLst/>
          </a:prstGeom>
          <a:ln w="19050">
            <a:solidFill>
              <a:srgbClr val="00A294"/>
            </a:solidFill>
            <a:headEnd type="oval"/>
          </a:ln>
        </p:spPr>
        <p:txBody>
          <a:bodyPr lIns="45719" rIns="45719"/>
          <a:lstStyle/>
          <a:p>
            <a:endParaRPr>
              <a:latin typeface="+mn-lt"/>
              <a:cs typeface="+mn-cs"/>
            </a:endParaRPr>
          </a:p>
        </p:txBody>
      </p:sp>
      <p:sp>
        <p:nvSpPr>
          <p:cNvPr id="451" name="Shape 451"/>
          <p:cNvSpPr/>
          <p:nvPr/>
        </p:nvSpPr>
        <p:spPr>
          <a:xfrm>
            <a:off x="539246" y="1213557"/>
            <a:ext cx="141973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 b="1"/>
            </a:lvl1pPr>
          </a:lstStyle>
          <a:p>
            <a:r>
              <a:rPr dirty="0">
                <a:latin typeface="+mn-lt"/>
                <a:cs typeface="+mn-cs"/>
              </a:rPr>
              <a:t>Ciencia, </a:t>
            </a:r>
            <a:r>
              <a:rPr lang="es-ES" dirty="0" smtClean="0">
                <a:latin typeface="+mn-lt"/>
                <a:cs typeface="+mn-cs"/>
              </a:rPr>
              <a:t>t</a:t>
            </a:r>
            <a:r>
              <a:rPr dirty="0" smtClean="0">
                <a:latin typeface="+mn-lt"/>
                <a:cs typeface="+mn-cs"/>
              </a:rPr>
              <a:t>ecnología </a:t>
            </a:r>
            <a:r>
              <a:rPr dirty="0">
                <a:latin typeface="+mn-lt"/>
                <a:cs typeface="+mn-cs"/>
              </a:rPr>
              <a:t>e </a:t>
            </a:r>
            <a:r>
              <a:rPr lang="es-ES" dirty="0" smtClean="0">
                <a:latin typeface="+mn-lt"/>
                <a:cs typeface="+mn-cs"/>
              </a:rPr>
              <a:t>i</a:t>
            </a:r>
            <a:r>
              <a:rPr dirty="0" smtClean="0">
                <a:latin typeface="+mn-lt"/>
                <a:cs typeface="+mn-cs"/>
              </a:rPr>
              <a:t>nnovación</a:t>
            </a:r>
            <a:endParaRPr dirty="0">
              <a:latin typeface="+mn-lt"/>
              <a:cs typeface="+mn-cs"/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2761400" y="2829407"/>
            <a:ext cx="10161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r>
              <a:rPr>
                <a:latin typeface="+mn-lt"/>
                <a:cs typeface="+mn-cs"/>
              </a:rPr>
              <a:t>Cambios disruptivos</a:t>
            </a:r>
          </a:p>
        </p:txBody>
      </p:sp>
      <p:grpSp>
        <p:nvGrpSpPr>
          <p:cNvPr id="457" name="Group 457"/>
          <p:cNvGrpSpPr/>
          <p:nvPr/>
        </p:nvGrpSpPr>
        <p:grpSpPr>
          <a:xfrm>
            <a:off x="1060678" y="1815782"/>
            <a:ext cx="411481" cy="701168"/>
            <a:chOff x="0" y="22732"/>
            <a:chExt cx="411480" cy="701167"/>
          </a:xfrm>
        </p:grpSpPr>
        <p:sp>
          <p:nvSpPr>
            <p:cNvPr id="453" name="Shape 453"/>
            <p:cNvSpPr/>
            <p:nvPr/>
          </p:nvSpPr>
          <p:spPr>
            <a:xfrm>
              <a:off x="53340" y="365759"/>
              <a:ext cx="304801" cy="30480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54" name="Shape 454"/>
            <p:cNvSpPr/>
            <p:nvPr/>
          </p:nvSpPr>
          <p:spPr>
            <a:xfrm>
              <a:off x="114300" y="426719"/>
              <a:ext cx="182881" cy="182881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55" name="Shape 455"/>
            <p:cNvSpPr/>
            <p:nvPr/>
          </p:nvSpPr>
          <p:spPr>
            <a:xfrm flipV="1">
              <a:off x="205740" y="22732"/>
              <a:ext cx="1" cy="343029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+mn-lt"/>
                <a:cs typeface="+mn-cs"/>
              </a:endParaRPr>
            </a:p>
          </p:txBody>
        </p:sp>
        <p:sp>
          <p:nvSpPr>
            <p:cNvPr id="456" name="Shape 456"/>
            <p:cNvSpPr/>
            <p:nvPr/>
          </p:nvSpPr>
          <p:spPr>
            <a:xfrm>
              <a:off x="-1" y="312419"/>
              <a:ext cx="411482" cy="411481"/>
            </a:xfrm>
            <a:prstGeom prst="ellipse">
              <a:avLst/>
            </a:prstGeom>
            <a:noFill/>
            <a:ln w="317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458" name="Shape 458"/>
          <p:cNvSpPr/>
          <p:nvPr/>
        </p:nvSpPr>
        <p:spPr>
          <a:xfrm flipH="1" flipV="1">
            <a:off x="4983976" y="1439980"/>
            <a:ext cx="1366282" cy="17577"/>
          </a:xfrm>
          <a:prstGeom prst="line">
            <a:avLst/>
          </a:prstGeom>
          <a:ln w="19050">
            <a:solidFill>
              <a:srgbClr val="00A294"/>
            </a:solidFill>
            <a:headEnd type="oval"/>
          </a:ln>
        </p:spPr>
        <p:txBody>
          <a:bodyPr lIns="45719" rIns="45719"/>
          <a:lstStyle/>
          <a:p>
            <a:endParaRPr>
              <a:latin typeface="+mn-lt"/>
              <a:cs typeface="+mn-cs"/>
            </a:endParaRPr>
          </a:p>
        </p:txBody>
      </p:sp>
      <p:sp>
        <p:nvSpPr>
          <p:cNvPr id="459" name="Shape 459"/>
          <p:cNvSpPr/>
          <p:nvPr/>
        </p:nvSpPr>
        <p:spPr>
          <a:xfrm flipH="1" flipV="1">
            <a:off x="3124200" y="2357838"/>
            <a:ext cx="1645543" cy="559942"/>
          </a:xfrm>
          <a:prstGeom prst="line">
            <a:avLst/>
          </a:prstGeom>
          <a:ln w="19050">
            <a:solidFill>
              <a:srgbClr val="00A294"/>
            </a:solidFill>
            <a:headEnd type="oval"/>
          </a:ln>
        </p:spPr>
        <p:txBody>
          <a:bodyPr lIns="45719" rIns="45719"/>
          <a:lstStyle/>
          <a:p>
            <a:endParaRPr>
              <a:latin typeface="+mn-lt"/>
              <a:cs typeface="+mn-cs"/>
            </a:endParaRPr>
          </a:p>
        </p:txBody>
      </p:sp>
      <p:grpSp>
        <p:nvGrpSpPr>
          <p:cNvPr id="464" name="Group 464"/>
          <p:cNvGrpSpPr/>
          <p:nvPr/>
        </p:nvGrpSpPr>
        <p:grpSpPr>
          <a:xfrm>
            <a:off x="4664459" y="959840"/>
            <a:ext cx="411481" cy="701168"/>
            <a:chOff x="0" y="22732"/>
            <a:chExt cx="411480" cy="701167"/>
          </a:xfrm>
        </p:grpSpPr>
        <p:sp>
          <p:nvSpPr>
            <p:cNvPr id="460" name="Shape 460"/>
            <p:cNvSpPr/>
            <p:nvPr/>
          </p:nvSpPr>
          <p:spPr>
            <a:xfrm flipH="1">
              <a:off x="53339" y="365759"/>
              <a:ext cx="304801" cy="30480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61" name="Shape 461"/>
            <p:cNvSpPr/>
            <p:nvPr/>
          </p:nvSpPr>
          <p:spPr>
            <a:xfrm flipH="1">
              <a:off x="114300" y="426719"/>
              <a:ext cx="182881" cy="182881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62" name="Shape 462"/>
            <p:cNvSpPr/>
            <p:nvPr/>
          </p:nvSpPr>
          <p:spPr>
            <a:xfrm flipV="1">
              <a:off x="207010" y="22732"/>
              <a:ext cx="1" cy="343029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+mn-lt"/>
                <a:cs typeface="+mn-cs"/>
              </a:endParaRPr>
            </a:p>
          </p:txBody>
        </p:sp>
        <p:sp>
          <p:nvSpPr>
            <p:cNvPr id="463" name="Shape 463"/>
            <p:cNvSpPr/>
            <p:nvPr/>
          </p:nvSpPr>
          <p:spPr>
            <a:xfrm flipH="1">
              <a:off x="0" y="312419"/>
              <a:ext cx="411481" cy="411481"/>
            </a:xfrm>
            <a:prstGeom prst="ellipse">
              <a:avLst/>
            </a:prstGeom>
            <a:noFill/>
            <a:ln w="317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+mn-lt"/>
                <a:cs typeface="+mn-cs"/>
              </a:endParaRPr>
            </a:p>
          </p:txBody>
        </p:sp>
      </p:grpSp>
      <p:grpSp>
        <p:nvGrpSpPr>
          <p:cNvPr id="469" name="Group 469"/>
          <p:cNvGrpSpPr/>
          <p:nvPr/>
        </p:nvGrpSpPr>
        <p:grpSpPr>
          <a:xfrm>
            <a:off x="2904581" y="2097848"/>
            <a:ext cx="411482" cy="701168"/>
            <a:chOff x="0" y="0"/>
            <a:chExt cx="411480" cy="701167"/>
          </a:xfrm>
        </p:grpSpPr>
        <p:sp>
          <p:nvSpPr>
            <p:cNvPr id="465" name="Shape 465"/>
            <p:cNvSpPr/>
            <p:nvPr/>
          </p:nvSpPr>
          <p:spPr>
            <a:xfrm rot="10800000">
              <a:off x="53339" y="53339"/>
              <a:ext cx="304801" cy="30480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66" name="Shape 466"/>
            <p:cNvSpPr/>
            <p:nvPr/>
          </p:nvSpPr>
          <p:spPr>
            <a:xfrm rot="10800000">
              <a:off x="114300" y="114300"/>
              <a:ext cx="182881" cy="182881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67" name="Shape 467"/>
            <p:cNvSpPr/>
            <p:nvPr/>
          </p:nvSpPr>
          <p:spPr>
            <a:xfrm flipH="1">
              <a:off x="207010" y="358139"/>
              <a:ext cx="1" cy="343028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+mn-lt"/>
                <a:cs typeface="+mn-cs"/>
              </a:endParaRPr>
            </a:p>
          </p:txBody>
        </p:sp>
        <p:sp>
          <p:nvSpPr>
            <p:cNvPr id="468" name="Shape 468"/>
            <p:cNvSpPr/>
            <p:nvPr/>
          </p:nvSpPr>
          <p:spPr>
            <a:xfrm rot="10800000">
              <a:off x="0" y="-1"/>
              <a:ext cx="411481" cy="411482"/>
            </a:xfrm>
            <a:prstGeom prst="ellipse">
              <a:avLst/>
            </a:prstGeom>
            <a:noFill/>
            <a:ln w="317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+mn-lt"/>
                <a:cs typeface="+mn-cs"/>
              </a:endParaRPr>
            </a:p>
          </p:txBody>
        </p:sp>
      </p:grpSp>
      <p:grpSp>
        <p:nvGrpSpPr>
          <p:cNvPr id="474" name="Group 474"/>
          <p:cNvGrpSpPr/>
          <p:nvPr/>
        </p:nvGrpSpPr>
        <p:grpSpPr>
          <a:xfrm>
            <a:off x="3663569" y="1540166"/>
            <a:ext cx="638204" cy="643698"/>
            <a:chOff x="15983" y="16165"/>
            <a:chExt cx="638202" cy="643696"/>
          </a:xfrm>
        </p:grpSpPr>
        <p:sp>
          <p:nvSpPr>
            <p:cNvPr id="470" name="Shape 470"/>
            <p:cNvSpPr/>
            <p:nvPr/>
          </p:nvSpPr>
          <p:spPr>
            <a:xfrm rot="18919435" flipH="1">
              <a:off x="210830" y="216506"/>
              <a:ext cx="304801" cy="30480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71" name="Shape 471"/>
            <p:cNvSpPr/>
            <p:nvPr/>
          </p:nvSpPr>
          <p:spPr>
            <a:xfrm rot="18919435" flipH="1">
              <a:off x="271790" y="277466"/>
              <a:ext cx="182881" cy="182881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72" name="Shape 472"/>
            <p:cNvSpPr/>
            <p:nvPr/>
          </p:nvSpPr>
          <p:spPr>
            <a:xfrm flipH="1" flipV="1">
              <a:off x="15983" y="16165"/>
              <a:ext cx="241183" cy="243925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+mn-lt"/>
                <a:cs typeface="+mn-cs"/>
              </a:endParaRPr>
            </a:p>
          </p:txBody>
        </p:sp>
        <p:sp>
          <p:nvSpPr>
            <p:cNvPr id="473" name="Shape 473"/>
            <p:cNvSpPr/>
            <p:nvPr/>
          </p:nvSpPr>
          <p:spPr>
            <a:xfrm rot="18919435" flipH="1">
              <a:off x="157490" y="163166"/>
              <a:ext cx="411481" cy="411481"/>
            </a:xfrm>
            <a:prstGeom prst="ellipse">
              <a:avLst/>
            </a:prstGeom>
            <a:noFill/>
            <a:ln w="317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475" name="Shape 475"/>
          <p:cNvSpPr/>
          <p:nvPr/>
        </p:nvSpPr>
        <p:spPr>
          <a:xfrm>
            <a:off x="3005250" y="947170"/>
            <a:ext cx="125470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r>
              <a:rPr dirty="0">
                <a:latin typeface="+mn-lt"/>
                <a:cs typeface="+mn-cs"/>
              </a:rPr>
              <a:t>Políticas públicas</a:t>
            </a:r>
          </a:p>
        </p:txBody>
      </p:sp>
      <p:sp>
        <p:nvSpPr>
          <p:cNvPr id="476" name="Shape 476"/>
          <p:cNvSpPr/>
          <p:nvPr/>
        </p:nvSpPr>
        <p:spPr>
          <a:xfrm flipH="1" flipV="1">
            <a:off x="4870198" y="2929092"/>
            <a:ext cx="1366282" cy="17577"/>
          </a:xfrm>
          <a:prstGeom prst="line">
            <a:avLst/>
          </a:prstGeom>
          <a:ln w="19050">
            <a:solidFill>
              <a:srgbClr val="00A294"/>
            </a:solidFill>
            <a:headEnd type="oval"/>
          </a:ln>
        </p:spPr>
        <p:txBody>
          <a:bodyPr lIns="45719" rIns="45719"/>
          <a:lstStyle/>
          <a:p>
            <a:endParaRPr>
              <a:latin typeface="+mn-lt"/>
              <a:cs typeface="+mn-cs"/>
            </a:endParaRPr>
          </a:p>
        </p:txBody>
      </p:sp>
      <p:grpSp>
        <p:nvGrpSpPr>
          <p:cNvPr id="481" name="Group 481"/>
          <p:cNvGrpSpPr/>
          <p:nvPr/>
        </p:nvGrpSpPr>
        <p:grpSpPr>
          <a:xfrm>
            <a:off x="4664459" y="2715107"/>
            <a:ext cx="411481" cy="701168"/>
            <a:chOff x="0" y="0"/>
            <a:chExt cx="411480" cy="701167"/>
          </a:xfrm>
        </p:grpSpPr>
        <p:sp>
          <p:nvSpPr>
            <p:cNvPr id="477" name="Shape 477"/>
            <p:cNvSpPr/>
            <p:nvPr/>
          </p:nvSpPr>
          <p:spPr>
            <a:xfrm rot="10800000" flipH="1">
              <a:off x="53340" y="53339"/>
              <a:ext cx="304801" cy="30480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BE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78" name="Shape 478"/>
            <p:cNvSpPr/>
            <p:nvPr/>
          </p:nvSpPr>
          <p:spPr>
            <a:xfrm rot="10800000" flipH="1">
              <a:off x="114300" y="114300"/>
              <a:ext cx="182881" cy="182881"/>
            </a:xfrm>
            <a:prstGeom prst="ellipse">
              <a:avLst/>
            </a:prstGeom>
            <a:solidFill>
              <a:srgbClr val="EBE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79" name="Shape 479"/>
            <p:cNvSpPr/>
            <p:nvPr/>
          </p:nvSpPr>
          <p:spPr>
            <a:xfrm flipH="1">
              <a:off x="205740" y="358139"/>
              <a:ext cx="1" cy="343028"/>
            </a:xfrm>
            <a:prstGeom prst="line">
              <a:avLst/>
            </a:prstGeom>
            <a:noFill/>
            <a:ln w="12700" cap="flat">
              <a:solidFill>
                <a:srgbClr val="EBE60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+mn-lt"/>
                <a:cs typeface="+mn-cs"/>
              </a:endParaRPr>
            </a:p>
          </p:txBody>
        </p:sp>
        <p:sp>
          <p:nvSpPr>
            <p:cNvPr id="480" name="Shape 480"/>
            <p:cNvSpPr/>
            <p:nvPr/>
          </p:nvSpPr>
          <p:spPr>
            <a:xfrm rot="10800000" flipH="1">
              <a:off x="0" y="0"/>
              <a:ext cx="411481" cy="411481"/>
            </a:xfrm>
            <a:prstGeom prst="ellipse">
              <a:avLst/>
            </a:prstGeom>
            <a:noFill/>
            <a:ln w="3175" cap="flat">
              <a:solidFill>
                <a:srgbClr val="EBE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482" name="Shape 482"/>
          <p:cNvSpPr/>
          <p:nvPr/>
        </p:nvSpPr>
        <p:spPr>
          <a:xfrm>
            <a:off x="4485285" y="3489576"/>
            <a:ext cx="107731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r>
              <a:rPr>
                <a:latin typeface="+mn-lt"/>
                <a:cs typeface="+mn-cs"/>
              </a:rPr>
              <a:t>Amenazas</a:t>
            </a:r>
          </a:p>
        </p:txBody>
      </p:sp>
      <p:sp>
        <p:nvSpPr>
          <p:cNvPr id="483" name="Shape 483"/>
          <p:cNvSpPr/>
          <p:nvPr/>
        </p:nvSpPr>
        <p:spPr>
          <a:xfrm>
            <a:off x="4262749" y="661415"/>
            <a:ext cx="12149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r>
              <a:rPr dirty="0">
                <a:latin typeface="+mn-lt"/>
                <a:cs typeface="+mn-cs"/>
              </a:rPr>
              <a:t>Oportunidades</a:t>
            </a:r>
          </a:p>
        </p:txBody>
      </p:sp>
      <p:grpSp>
        <p:nvGrpSpPr>
          <p:cNvPr id="488" name="Group 488"/>
          <p:cNvGrpSpPr/>
          <p:nvPr/>
        </p:nvGrpSpPr>
        <p:grpSpPr>
          <a:xfrm>
            <a:off x="5962858" y="2638868"/>
            <a:ext cx="572189" cy="693999"/>
            <a:chOff x="0" y="0"/>
            <a:chExt cx="572187" cy="693998"/>
          </a:xfrm>
        </p:grpSpPr>
        <p:sp>
          <p:nvSpPr>
            <p:cNvPr id="484" name="Shape 484"/>
            <p:cNvSpPr/>
            <p:nvPr/>
          </p:nvSpPr>
          <p:spPr>
            <a:xfrm rot="8729635">
              <a:off x="133693" y="133693"/>
              <a:ext cx="304801" cy="30480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85" name="Shape 485"/>
            <p:cNvSpPr/>
            <p:nvPr/>
          </p:nvSpPr>
          <p:spPr>
            <a:xfrm rot="8729635">
              <a:off x="194653" y="194653"/>
              <a:ext cx="182881" cy="182881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86" name="Shape 486"/>
            <p:cNvSpPr/>
            <p:nvPr/>
          </p:nvSpPr>
          <p:spPr>
            <a:xfrm>
              <a:off x="373585" y="411321"/>
              <a:ext cx="194324" cy="282678"/>
            </a:xfrm>
            <a:prstGeom prst="line">
              <a:avLst/>
            </a:prstGeom>
            <a:noFill/>
            <a:ln w="12700" cap="flat">
              <a:solidFill>
                <a:schemeClr val="accent4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+mn-lt"/>
                <a:cs typeface="+mn-cs"/>
              </a:endParaRPr>
            </a:p>
          </p:txBody>
        </p:sp>
        <p:sp>
          <p:nvSpPr>
            <p:cNvPr id="487" name="Shape 487"/>
            <p:cNvSpPr/>
            <p:nvPr/>
          </p:nvSpPr>
          <p:spPr>
            <a:xfrm rot="8729635">
              <a:off x="80353" y="80353"/>
              <a:ext cx="411481" cy="411481"/>
            </a:xfrm>
            <a:prstGeom prst="ellipse">
              <a:avLst/>
            </a:prstGeom>
            <a:noFill/>
            <a:ln w="317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+mn-lt"/>
                <a:cs typeface="+mn-cs"/>
              </a:endParaRPr>
            </a:p>
          </p:txBody>
        </p:sp>
      </p:grpSp>
      <p:grpSp>
        <p:nvGrpSpPr>
          <p:cNvPr id="493" name="Group 493"/>
          <p:cNvGrpSpPr/>
          <p:nvPr/>
        </p:nvGrpSpPr>
        <p:grpSpPr>
          <a:xfrm>
            <a:off x="6152552" y="1066320"/>
            <a:ext cx="587353" cy="683622"/>
            <a:chOff x="0" y="18125"/>
            <a:chExt cx="587352" cy="683620"/>
          </a:xfrm>
        </p:grpSpPr>
        <p:sp>
          <p:nvSpPr>
            <p:cNvPr id="489" name="Shape 489"/>
            <p:cNvSpPr/>
            <p:nvPr/>
          </p:nvSpPr>
          <p:spPr>
            <a:xfrm rot="2227414">
              <a:off x="135815" y="261130"/>
              <a:ext cx="304801" cy="30480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90" name="Shape 490"/>
            <p:cNvSpPr/>
            <p:nvPr/>
          </p:nvSpPr>
          <p:spPr>
            <a:xfrm rot="2227414">
              <a:off x="196775" y="322090"/>
              <a:ext cx="182881" cy="182881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91" name="Shape 491"/>
            <p:cNvSpPr/>
            <p:nvPr/>
          </p:nvSpPr>
          <p:spPr>
            <a:xfrm flipV="1">
              <a:off x="380322" y="18125"/>
              <a:ext cx="207031" cy="273509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+mn-lt"/>
                <a:cs typeface="+mn-cs"/>
              </a:endParaRPr>
            </a:p>
          </p:txBody>
        </p:sp>
        <p:sp>
          <p:nvSpPr>
            <p:cNvPr id="492" name="Shape 492"/>
            <p:cNvSpPr/>
            <p:nvPr/>
          </p:nvSpPr>
          <p:spPr>
            <a:xfrm rot="2227414">
              <a:off x="82475" y="207790"/>
              <a:ext cx="411481" cy="411481"/>
            </a:xfrm>
            <a:prstGeom prst="ellipse">
              <a:avLst/>
            </a:prstGeom>
            <a:noFill/>
            <a:ln w="317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494" name="Shape 494"/>
          <p:cNvSpPr/>
          <p:nvPr/>
        </p:nvSpPr>
        <p:spPr>
          <a:xfrm>
            <a:off x="6568864" y="618568"/>
            <a:ext cx="158623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200" b="1"/>
            </a:lvl1pPr>
          </a:lstStyle>
          <a:p>
            <a:r>
              <a:rPr dirty="0">
                <a:latin typeface="+mn-lt"/>
                <a:cs typeface="+mn-cs"/>
              </a:rPr>
              <a:t>Economía del </a:t>
            </a:r>
            <a:r>
              <a:rPr lang="es-ES" dirty="0" smtClean="0">
                <a:latin typeface="+mn-lt"/>
                <a:cs typeface="+mn-cs"/>
              </a:rPr>
              <a:t>c</a:t>
            </a:r>
            <a:r>
              <a:rPr dirty="0" smtClean="0">
                <a:latin typeface="+mn-lt"/>
                <a:cs typeface="+mn-cs"/>
              </a:rPr>
              <a:t>onocimiento</a:t>
            </a:r>
            <a:endParaRPr dirty="0">
              <a:latin typeface="+mn-lt"/>
              <a:cs typeface="+mn-cs"/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6568864" y="3350574"/>
            <a:ext cx="89873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r>
              <a:rPr>
                <a:latin typeface="+mn-lt"/>
                <a:cs typeface="+mn-cs"/>
              </a:rPr>
              <a:t>Conflictos sociales</a:t>
            </a:r>
          </a:p>
        </p:txBody>
      </p:sp>
      <p:pic>
        <p:nvPicPr>
          <p:cNvPr id="496" name="image3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83323" y="4237216"/>
            <a:ext cx="2413795" cy="681737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00"/>
          <p:cNvSpPr/>
          <p:nvPr/>
        </p:nvSpPr>
        <p:spPr>
          <a:xfrm>
            <a:off x="-3615" y="3852639"/>
            <a:ext cx="9144000" cy="1"/>
          </a:xfrm>
          <a:prstGeom prst="line">
            <a:avLst/>
          </a:prstGeom>
          <a:ln w="38100">
            <a:solidFill>
              <a:srgbClr val="1C657D"/>
            </a:solidFill>
          </a:ln>
        </p:spPr>
        <p:txBody>
          <a:bodyPr lIns="45719" rIns="45719"/>
          <a:lstStyle/>
          <a:p>
            <a:endParaRPr>
              <a:latin typeface="+mn-lt"/>
              <a:cs typeface="+mn-cs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8672053" y="4755847"/>
            <a:ext cx="47194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_tradnl" dirty="0">
                <a:solidFill>
                  <a:schemeClr val="bg1"/>
                </a:solidFill>
                <a:latin typeface="+mn-lt"/>
              </a:rPr>
              <a:t>3</a:t>
            </a:r>
            <a:endParaRPr kumimoji="0" lang="es-ES_tradnl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sym typeface="La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ov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2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1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2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2" presetClass="entr" presetSubtype="2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" presetClass="entr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2" presetClass="entr" presetSubtype="1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2" presetClass="entr" presetSubtype="8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1" presetClass="entr" presetSubtype="0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" grpId="13" animBg="1" advAuto="0"/>
      <p:bldP spid="448" grpId="1" animBg="1" advAuto="0"/>
      <p:bldP spid="449" grpId="21" animBg="1" advAuto="0"/>
      <p:bldP spid="450" grpId="4" animBg="1" advAuto="0"/>
      <p:bldP spid="451" grpId="3" animBg="1" advAuto="0"/>
      <p:bldP spid="452" grpId="6" animBg="1" advAuto="0"/>
      <p:bldP spid="457" grpId="2" animBg="1" advAuto="0"/>
      <p:bldP spid="458" grpId="18" animBg="1" advAuto="0"/>
      <p:bldP spid="459" grpId="7" animBg="1" advAuto="0"/>
      <p:bldP spid="464" grpId="16" animBg="1" advAuto="0"/>
      <p:bldP spid="469" grpId="5" animBg="1" advAuto="0"/>
      <p:bldP spid="474" grpId="14" animBg="1" advAuto="0"/>
      <p:bldP spid="475" grpId="15" animBg="1" advAuto="0"/>
      <p:bldP spid="476" grpId="10" animBg="1" advAuto="0"/>
      <p:bldP spid="481" grpId="8" animBg="1" advAuto="0"/>
      <p:bldP spid="482" grpId="9" animBg="1" advAuto="0"/>
      <p:bldP spid="483" grpId="17" animBg="1" advAuto="0"/>
      <p:bldP spid="488" grpId="11" animBg="1" advAuto="0"/>
      <p:bldP spid="493" grpId="19" animBg="1" advAuto="0"/>
      <p:bldP spid="494" grpId="20" animBg="1" advAuto="0"/>
      <p:bldP spid="495" grpId="12" animBg="1" advAuto="0"/>
      <p:bldP spid="496" grpId="2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/>
          <p:nvPr/>
        </p:nvSpPr>
        <p:spPr>
          <a:xfrm>
            <a:off x="3027374" y="125806"/>
            <a:ext cx="282076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rPr lang="es-ES" sz="2400" dirty="0" smtClean="0">
                <a:latin typeface="Calibri" charset="0"/>
                <a:ea typeface="Calibri" charset="0"/>
                <a:cs typeface="Calibri" charset="0"/>
              </a:rPr>
              <a:t>Principios Rectores</a:t>
            </a:r>
            <a:endParaRPr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49" name="Shape 449"/>
          <p:cNvSpPr/>
          <p:nvPr/>
        </p:nvSpPr>
        <p:spPr>
          <a:xfrm flipV="1">
            <a:off x="-1" y="4325419"/>
            <a:ext cx="9144001" cy="818077"/>
          </a:xfrm>
          <a:prstGeom prst="rect">
            <a:avLst/>
          </a:prstGeom>
          <a:solidFill>
            <a:srgbClr val="A21C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cs typeface="+mn-cs"/>
            </a:endParaRPr>
          </a:p>
        </p:txBody>
      </p:sp>
      <p:sp>
        <p:nvSpPr>
          <p:cNvPr id="52" name="Shape 500"/>
          <p:cNvSpPr/>
          <p:nvPr/>
        </p:nvSpPr>
        <p:spPr>
          <a:xfrm>
            <a:off x="-3615" y="4316782"/>
            <a:ext cx="9144000" cy="1"/>
          </a:xfrm>
          <a:prstGeom prst="line">
            <a:avLst/>
          </a:prstGeom>
          <a:ln w="38100">
            <a:solidFill>
              <a:srgbClr val="1C657D"/>
            </a:solidFill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25949727"/>
              </p:ext>
            </p:extLst>
          </p:nvPr>
        </p:nvGraphicFramePr>
        <p:xfrm>
          <a:off x="1356759" y="706625"/>
          <a:ext cx="5892800" cy="3371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8672053" y="4755847"/>
            <a:ext cx="47194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_tradnl" dirty="0">
                <a:solidFill>
                  <a:schemeClr val="bg1"/>
                </a:solidFill>
                <a:latin typeface="+mn-lt"/>
              </a:rPr>
              <a:t>4</a:t>
            </a:r>
            <a:endParaRPr kumimoji="0" lang="es-ES_tradnl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8" name="image3.ti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083323" y="4394531"/>
            <a:ext cx="2413795" cy="6817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2740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" grpId="0" animBg="1" advAuto="0"/>
      <p:bldP spid="449" grpId="0" animBg="1" advAuto="0"/>
      <p:bldP spid="8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/>
          <p:nvPr/>
        </p:nvSpPr>
        <p:spPr>
          <a:xfrm>
            <a:off x="148046" y="226875"/>
            <a:ext cx="858665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rPr lang="es-ES" sz="2400" dirty="0" smtClean="0">
                <a:latin typeface="Calibri" charset="0"/>
                <a:ea typeface="Calibri" charset="0"/>
                <a:cs typeface="Calibri" charset="0"/>
              </a:rPr>
              <a:t>Presupuesto de Egresos de la Federación en Ciencia y Tecnología</a:t>
            </a:r>
          </a:p>
        </p:txBody>
      </p:sp>
      <p:sp>
        <p:nvSpPr>
          <p:cNvPr id="449" name="Shape 449"/>
          <p:cNvSpPr/>
          <p:nvPr/>
        </p:nvSpPr>
        <p:spPr>
          <a:xfrm flipV="1">
            <a:off x="-1" y="4325419"/>
            <a:ext cx="9144001" cy="818077"/>
          </a:xfrm>
          <a:prstGeom prst="rect">
            <a:avLst/>
          </a:prstGeom>
          <a:solidFill>
            <a:srgbClr val="A21C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cs typeface="+mn-cs"/>
            </a:endParaRPr>
          </a:p>
        </p:txBody>
      </p:sp>
      <p:sp>
        <p:nvSpPr>
          <p:cNvPr id="52" name="Shape 500"/>
          <p:cNvSpPr/>
          <p:nvPr/>
        </p:nvSpPr>
        <p:spPr>
          <a:xfrm>
            <a:off x="-3615" y="4316782"/>
            <a:ext cx="9144000" cy="1"/>
          </a:xfrm>
          <a:prstGeom prst="line">
            <a:avLst/>
          </a:prstGeom>
          <a:ln w="38100">
            <a:solidFill>
              <a:srgbClr val="1C657D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3" y="900352"/>
            <a:ext cx="5811683" cy="324563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31800" y="4480449"/>
            <a:ext cx="53848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cs typeface="+mn-cs"/>
                <a:sym typeface="Lato"/>
              </a:rPr>
              <a:t>CTI: Ciencia, </a:t>
            </a:r>
            <a:r>
              <a:rPr lang="es-ES_tradnl" dirty="0" err="1">
                <a:solidFill>
                  <a:schemeClr val="bg1"/>
                </a:solidFill>
                <a:cs typeface="+mn-cs"/>
              </a:rPr>
              <a:t>t</a:t>
            </a:r>
            <a:r>
              <a:rPr kumimoji="0" lang="es-ES_tradnl" sz="1800" b="0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cs typeface="+mn-cs"/>
                <a:sym typeface="Lato"/>
              </a:rPr>
              <a:t>ecnolog</a:t>
            </a:r>
            <a:r>
              <a:rPr kumimoji="0" lang="es-ES" sz="1800" b="0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cs typeface="+mn-cs"/>
                <a:sym typeface="Lato"/>
              </a:rPr>
              <a:t>ía</a:t>
            </a:r>
            <a:r>
              <a:rPr kumimoji="0" lang="es-E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cs typeface="+mn-cs"/>
                <a:sym typeface="Lato"/>
              </a:rPr>
              <a:t> e</a:t>
            </a:r>
            <a:r>
              <a:rPr kumimoji="0" lang="es-ES" sz="18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cs typeface="+mn-cs"/>
                <a:sym typeface="Lato"/>
              </a:rPr>
              <a:t> innovaci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ón</a:t>
            </a:r>
            <a:endParaRPr kumimoji="0" lang="es-ES_tradnl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cs typeface="+mn-cs"/>
              <a:sym typeface="Lato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720967" y="2230783"/>
            <a:ext cx="15113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1600" b="1" i="0" u="none" strike="noStrike" cap="none" spc="0" normalizeH="0" baseline="0" dirty="0" err="1" smtClean="0">
                <a:ln>
                  <a:noFill/>
                </a:ln>
                <a:solidFill>
                  <a:srgbClr val="4F5D68"/>
                </a:solidFill>
                <a:effectLst/>
                <a:uFillTx/>
                <a:latin typeface="Lato"/>
                <a:ea typeface="Lato"/>
                <a:cs typeface="Lato"/>
                <a:sym typeface="Lato"/>
              </a:rPr>
              <a:t>Reducci</a:t>
            </a:r>
            <a:r>
              <a:rPr kumimoji="0" lang="es-ES" sz="1600" b="1" i="0" u="none" strike="noStrike" cap="none" spc="0" normalizeH="0" baseline="0" dirty="0" err="1" smtClean="0">
                <a:ln>
                  <a:noFill/>
                </a:ln>
                <a:solidFill>
                  <a:srgbClr val="4F5D68"/>
                </a:solidFill>
                <a:effectLst/>
                <a:uFillTx/>
                <a:latin typeface="Lato"/>
                <a:ea typeface="Lato"/>
                <a:cs typeface="Lato"/>
                <a:sym typeface="Lato"/>
              </a:rPr>
              <a:t>ón</a:t>
            </a:r>
            <a:r>
              <a:rPr kumimoji="0" lang="es-ES" sz="1600" b="1" i="0" u="none" strike="noStrike" cap="none" spc="0" normalizeH="0" baseline="0" dirty="0" smtClean="0">
                <a:ln>
                  <a:noFill/>
                </a:ln>
                <a:solidFill>
                  <a:srgbClr val="4F5D68"/>
                </a:solidFill>
                <a:effectLst/>
                <a:uFillTx/>
                <a:latin typeface="Lato"/>
                <a:ea typeface="Lato"/>
                <a:cs typeface="Lato"/>
                <a:sym typeface="Lato"/>
              </a:rPr>
              <a:t> del 23.3%</a:t>
            </a:r>
            <a:endParaRPr kumimoji="0" lang="es-ES_tradnl" sz="1600" b="1" i="0" u="none" strike="noStrike" cap="none" spc="0" normalizeH="0" baseline="0" dirty="0">
              <a:ln>
                <a:noFill/>
              </a:ln>
              <a:solidFill>
                <a:srgbClr val="4F5D68"/>
              </a:solidFill>
              <a:effectLst/>
              <a:uFillTx/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3429000" y="1765300"/>
            <a:ext cx="1739900" cy="31750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CuadroTexto 2"/>
          <p:cNvSpPr txBox="1"/>
          <p:nvPr/>
        </p:nvSpPr>
        <p:spPr>
          <a:xfrm>
            <a:off x="152397" y="1075266"/>
            <a:ext cx="126252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_tradnl" sz="2400" b="1" smtClean="0">
                <a:latin typeface="+mn-ea"/>
                <a:ea typeface="+mn-ea"/>
              </a:rPr>
              <a:t>Contexto</a:t>
            </a:r>
            <a:endParaRPr kumimoji="0" lang="es-ES_tradnl" sz="2400" b="1" i="0" u="none" strike="noStrike" cap="none" spc="0" normalizeH="0" baseline="0">
              <a:ln>
                <a:noFill/>
              </a:ln>
              <a:solidFill>
                <a:srgbClr val="4F5D68"/>
              </a:solidFill>
              <a:effectLst/>
              <a:uFillTx/>
              <a:latin typeface="+mn-ea"/>
              <a:ea typeface="+mn-ea"/>
              <a:sym typeface="Lato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672053" y="4755847"/>
            <a:ext cx="47194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_tradnl" dirty="0">
                <a:solidFill>
                  <a:schemeClr val="bg1"/>
                </a:solidFill>
                <a:latin typeface="+mn-lt"/>
              </a:rPr>
              <a:t>5</a:t>
            </a:r>
            <a:endParaRPr kumimoji="0" lang="es-ES_tradnl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12" name="image3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83323" y="4404366"/>
            <a:ext cx="2413795" cy="6817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5236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" grpId="0" animBg="1" advAuto="0"/>
      <p:bldP spid="449" grpId="0" animBg="1" advAuto="0"/>
      <p:bldP spid="12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/>
          <p:nvPr/>
        </p:nvSpPr>
        <p:spPr>
          <a:xfrm rot="10800000" flipH="1">
            <a:off x="0" y="-38102"/>
            <a:ext cx="9144001" cy="4463650"/>
          </a:xfrm>
          <a:prstGeom prst="rect">
            <a:avLst/>
          </a:prstGeom>
          <a:solidFill>
            <a:srgbClr val="A21C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-17263" y="4429799"/>
            <a:ext cx="9144000" cy="1"/>
          </a:xfrm>
          <a:prstGeom prst="line">
            <a:avLst/>
          </a:prstGeom>
          <a:ln w="38100">
            <a:solidFill>
              <a:srgbClr val="1C657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1" name="Shape 501"/>
          <p:cNvSpPr/>
          <p:nvPr/>
        </p:nvSpPr>
        <p:spPr>
          <a:xfrm>
            <a:off x="1949404" y="1245108"/>
            <a:ext cx="1732903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b="1"/>
            </a:lvl1pPr>
          </a:lstStyle>
          <a:p>
            <a:r>
              <a:rPr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 Políticas </a:t>
            </a:r>
            <a:r>
              <a:rPr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públicas</a:t>
            </a:r>
          </a:p>
        </p:txBody>
      </p:sp>
      <p:sp>
        <p:nvSpPr>
          <p:cNvPr id="502" name="Shape 502"/>
          <p:cNvSpPr/>
          <p:nvPr/>
        </p:nvSpPr>
        <p:spPr>
          <a:xfrm>
            <a:off x="5201117" y="1225033"/>
            <a:ext cx="1732904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b="1"/>
            </a:lvl1pPr>
          </a:lstStyle>
          <a:p>
            <a:r>
              <a:rPr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II Inversión</a:t>
            </a:r>
          </a:p>
        </p:txBody>
      </p:sp>
      <p:sp>
        <p:nvSpPr>
          <p:cNvPr id="503" name="Shape 503"/>
          <p:cNvSpPr/>
          <p:nvPr/>
        </p:nvSpPr>
        <p:spPr>
          <a:xfrm>
            <a:off x="1959676" y="2914264"/>
            <a:ext cx="1732904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b="1"/>
            </a:lvl1pPr>
          </a:lstStyle>
          <a:p>
            <a:r>
              <a:rPr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III Educación</a:t>
            </a:r>
          </a:p>
        </p:txBody>
      </p:sp>
      <p:sp>
        <p:nvSpPr>
          <p:cNvPr id="504" name="Shape 504"/>
          <p:cNvSpPr/>
          <p:nvPr/>
        </p:nvSpPr>
        <p:spPr>
          <a:xfrm>
            <a:off x="2483229" y="506841"/>
            <a:ext cx="685801" cy="6858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FF"/>
            </a:solidFill>
          </a:ln>
          <a:effectLst>
            <a:outerShdw blurRad="381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05" name="Shape 505"/>
          <p:cNvSpPr/>
          <p:nvPr/>
        </p:nvSpPr>
        <p:spPr>
          <a:xfrm>
            <a:off x="5724668" y="466218"/>
            <a:ext cx="685801" cy="685800"/>
          </a:xfrm>
          <a:prstGeom prst="ellipse">
            <a:avLst/>
          </a:prstGeom>
          <a:solidFill>
            <a:srgbClr val="476210"/>
          </a:solidFill>
          <a:ln w="28575">
            <a:solidFill>
              <a:srgbClr val="FFFFFF"/>
            </a:solidFill>
          </a:ln>
          <a:effectLst>
            <a:outerShdw blurRad="381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06" name="Shape 506"/>
          <p:cNvSpPr/>
          <p:nvPr/>
        </p:nvSpPr>
        <p:spPr>
          <a:xfrm>
            <a:off x="5739362" y="3265020"/>
            <a:ext cx="685801" cy="685800"/>
          </a:xfrm>
          <a:prstGeom prst="ellipse">
            <a:avLst/>
          </a:prstGeom>
          <a:solidFill>
            <a:schemeClr val="accent4"/>
          </a:solidFill>
          <a:ln w="28575">
            <a:solidFill>
              <a:srgbClr val="FFFFFF"/>
            </a:solidFill>
          </a:ln>
          <a:effectLst>
            <a:outerShdw blurRad="381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07" name="Shape 507"/>
          <p:cNvSpPr/>
          <p:nvPr/>
        </p:nvSpPr>
        <p:spPr>
          <a:xfrm>
            <a:off x="2524325" y="3213685"/>
            <a:ext cx="685801" cy="685800"/>
          </a:xfrm>
          <a:prstGeom prst="ellipse">
            <a:avLst/>
          </a:prstGeom>
          <a:solidFill>
            <a:schemeClr val="accent3"/>
          </a:solidFill>
          <a:ln w="28575">
            <a:solidFill>
              <a:srgbClr val="FFFFFF"/>
            </a:solidFill>
          </a:ln>
          <a:effectLst>
            <a:outerShdw blurRad="381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5215821" y="2914223"/>
            <a:ext cx="1732903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b="1"/>
            </a:lvl1pPr>
          </a:lstStyle>
          <a:p>
            <a:r>
              <a:rPr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IV Sociedad</a:t>
            </a:r>
          </a:p>
        </p:txBody>
      </p:sp>
      <p:pic>
        <p:nvPicPr>
          <p:cNvPr id="510" name="image3.tif"/>
          <p:cNvPicPr>
            <a:picLocks noChangeAspect="1"/>
          </p:cNvPicPr>
          <p:nvPr/>
        </p:nvPicPr>
        <p:blipFill rotWithShape="1">
          <a:blip r:embed="rId2">
            <a:extLst/>
          </a:blip>
          <a:srcRect r="71367"/>
          <a:stretch/>
        </p:blipFill>
        <p:spPr>
          <a:xfrm>
            <a:off x="3680832" y="1361280"/>
            <a:ext cx="1747810" cy="1724038"/>
          </a:xfrm>
          <a:prstGeom prst="rect">
            <a:avLst/>
          </a:prstGeom>
          <a:ln w="12700">
            <a:miter lim="400000"/>
          </a:ln>
        </p:spPr>
      </p:pic>
      <p:sp>
        <p:nvSpPr>
          <p:cNvPr id="511" name="Shape 511"/>
          <p:cNvSpPr/>
          <p:nvPr/>
        </p:nvSpPr>
        <p:spPr>
          <a:xfrm>
            <a:off x="2673293" y="3418155"/>
            <a:ext cx="422979" cy="276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52" y="5586"/>
                </a:moveTo>
                <a:cubicBezTo>
                  <a:pt x="10924" y="10800"/>
                  <a:pt x="10924" y="10800"/>
                  <a:pt x="10924" y="10800"/>
                </a:cubicBezTo>
                <a:cubicBezTo>
                  <a:pt x="10924" y="10800"/>
                  <a:pt x="10924" y="10800"/>
                  <a:pt x="10924" y="10800"/>
                </a:cubicBezTo>
                <a:cubicBezTo>
                  <a:pt x="10676" y="10800"/>
                  <a:pt x="10676" y="10800"/>
                  <a:pt x="10676" y="10800"/>
                </a:cubicBezTo>
                <a:cubicBezTo>
                  <a:pt x="4469" y="7821"/>
                  <a:pt x="4469" y="7821"/>
                  <a:pt x="4469" y="7821"/>
                </a:cubicBezTo>
                <a:cubicBezTo>
                  <a:pt x="3972" y="8566"/>
                  <a:pt x="3724" y="10055"/>
                  <a:pt x="3476" y="11917"/>
                </a:cubicBezTo>
                <a:cubicBezTo>
                  <a:pt x="3972" y="12290"/>
                  <a:pt x="4221" y="12662"/>
                  <a:pt x="4221" y="13407"/>
                </a:cubicBezTo>
                <a:cubicBezTo>
                  <a:pt x="4221" y="14152"/>
                  <a:pt x="3972" y="14524"/>
                  <a:pt x="3724" y="14897"/>
                </a:cubicBezTo>
                <a:cubicBezTo>
                  <a:pt x="4221" y="21228"/>
                  <a:pt x="4221" y="21228"/>
                  <a:pt x="4221" y="21228"/>
                </a:cubicBezTo>
                <a:cubicBezTo>
                  <a:pt x="4221" y="21228"/>
                  <a:pt x="4221" y="21228"/>
                  <a:pt x="3972" y="21600"/>
                </a:cubicBezTo>
                <a:cubicBezTo>
                  <a:pt x="3972" y="21600"/>
                  <a:pt x="3972" y="21600"/>
                  <a:pt x="3972" y="21600"/>
                </a:cubicBezTo>
                <a:cubicBezTo>
                  <a:pt x="1986" y="21600"/>
                  <a:pt x="1986" y="21600"/>
                  <a:pt x="1986" y="21600"/>
                </a:cubicBezTo>
                <a:cubicBezTo>
                  <a:pt x="1986" y="21600"/>
                  <a:pt x="1986" y="21600"/>
                  <a:pt x="1738" y="21600"/>
                </a:cubicBezTo>
                <a:cubicBezTo>
                  <a:pt x="1738" y="21228"/>
                  <a:pt x="1738" y="21228"/>
                  <a:pt x="1738" y="21228"/>
                </a:cubicBezTo>
                <a:cubicBezTo>
                  <a:pt x="2234" y="14897"/>
                  <a:pt x="2234" y="14897"/>
                  <a:pt x="2234" y="14897"/>
                </a:cubicBezTo>
                <a:cubicBezTo>
                  <a:pt x="1986" y="14524"/>
                  <a:pt x="1738" y="14152"/>
                  <a:pt x="1738" y="13407"/>
                </a:cubicBezTo>
                <a:cubicBezTo>
                  <a:pt x="1738" y="12662"/>
                  <a:pt x="1986" y="12290"/>
                  <a:pt x="2483" y="11917"/>
                </a:cubicBezTo>
                <a:cubicBezTo>
                  <a:pt x="2483" y="10055"/>
                  <a:pt x="2731" y="8566"/>
                  <a:pt x="3228" y="7076"/>
                </a:cubicBezTo>
                <a:cubicBezTo>
                  <a:pt x="248" y="5586"/>
                  <a:pt x="248" y="5586"/>
                  <a:pt x="248" y="5586"/>
                </a:cubicBezTo>
                <a:cubicBezTo>
                  <a:pt x="0" y="5586"/>
                  <a:pt x="0" y="5586"/>
                  <a:pt x="0" y="5214"/>
                </a:cubicBezTo>
                <a:cubicBezTo>
                  <a:pt x="0" y="5214"/>
                  <a:pt x="0" y="4841"/>
                  <a:pt x="248" y="4841"/>
                </a:cubicBezTo>
                <a:cubicBezTo>
                  <a:pt x="10676" y="0"/>
                  <a:pt x="10676" y="0"/>
                  <a:pt x="10676" y="0"/>
                </a:cubicBezTo>
                <a:cubicBezTo>
                  <a:pt x="10676" y="0"/>
                  <a:pt x="10676" y="0"/>
                  <a:pt x="10924" y="0"/>
                </a:cubicBezTo>
                <a:cubicBezTo>
                  <a:pt x="10924" y="0"/>
                  <a:pt x="10924" y="0"/>
                  <a:pt x="10924" y="0"/>
                </a:cubicBezTo>
                <a:cubicBezTo>
                  <a:pt x="21352" y="4841"/>
                  <a:pt x="21352" y="4841"/>
                  <a:pt x="21352" y="4841"/>
                </a:cubicBezTo>
                <a:cubicBezTo>
                  <a:pt x="21600" y="4841"/>
                  <a:pt x="21600" y="5214"/>
                  <a:pt x="21600" y="5214"/>
                </a:cubicBezTo>
                <a:cubicBezTo>
                  <a:pt x="21600" y="5586"/>
                  <a:pt x="21600" y="5586"/>
                  <a:pt x="21352" y="5586"/>
                </a:cubicBezTo>
                <a:close/>
                <a:moveTo>
                  <a:pt x="16883" y="14524"/>
                </a:moveTo>
                <a:cubicBezTo>
                  <a:pt x="16883" y="16386"/>
                  <a:pt x="14152" y="17876"/>
                  <a:pt x="10924" y="17876"/>
                </a:cubicBezTo>
                <a:cubicBezTo>
                  <a:pt x="7448" y="17876"/>
                  <a:pt x="4717" y="16386"/>
                  <a:pt x="4717" y="14524"/>
                </a:cubicBezTo>
                <a:cubicBezTo>
                  <a:pt x="4966" y="10055"/>
                  <a:pt x="4966" y="10055"/>
                  <a:pt x="4966" y="10055"/>
                </a:cubicBezTo>
                <a:cubicBezTo>
                  <a:pt x="10428" y="12290"/>
                  <a:pt x="10428" y="12290"/>
                  <a:pt x="10428" y="12290"/>
                </a:cubicBezTo>
                <a:cubicBezTo>
                  <a:pt x="10428" y="12662"/>
                  <a:pt x="10676" y="12662"/>
                  <a:pt x="10924" y="12662"/>
                </a:cubicBezTo>
                <a:cubicBezTo>
                  <a:pt x="10924" y="12662"/>
                  <a:pt x="11172" y="12662"/>
                  <a:pt x="11172" y="12290"/>
                </a:cubicBezTo>
                <a:cubicBezTo>
                  <a:pt x="16634" y="10055"/>
                  <a:pt x="16634" y="10055"/>
                  <a:pt x="16634" y="10055"/>
                </a:cubicBezTo>
                <a:lnTo>
                  <a:pt x="16883" y="14524"/>
                </a:lnTo>
                <a:close/>
              </a:path>
            </a:pathLst>
          </a:custGeom>
          <a:solidFill>
            <a:srgbClr val="805000"/>
          </a:solidFill>
          <a:ln w="12700">
            <a:miter lim="400000"/>
          </a:ln>
        </p:spPr>
        <p:txBody>
          <a:bodyPr lIns="45719" rIns="45719"/>
          <a:lstStyle/>
          <a:p>
            <a:endParaRPr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19" name="Group 519"/>
          <p:cNvGrpSpPr/>
          <p:nvPr/>
        </p:nvGrpSpPr>
        <p:grpSpPr>
          <a:xfrm>
            <a:off x="5896404" y="641777"/>
            <a:ext cx="341714" cy="313202"/>
            <a:chOff x="0" y="0"/>
            <a:chExt cx="341713" cy="313200"/>
          </a:xfrm>
        </p:grpSpPr>
        <p:sp>
          <p:nvSpPr>
            <p:cNvPr id="512" name="Shape 512"/>
            <p:cNvSpPr/>
            <p:nvPr/>
          </p:nvSpPr>
          <p:spPr>
            <a:xfrm>
              <a:off x="82257" y="220888"/>
              <a:ext cx="31507" cy="92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6" extrusionOk="0">
                  <a:moveTo>
                    <a:pt x="3323" y="5034"/>
                  </a:moveTo>
                  <a:cubicBezTo>
                    <a:pt x="1662" y="6142"/>
                    <a:pt x="0" y="7250"/>
                    <a:pt x="0" y="8358"/>
                  </a:cubicBezTo>
                  <a:cubicBezTo>
                    <a:pt x="0" y="21096"/>
                    <a:pt x="0" y="21096"/>
                    <a:pt x="0" y="21096"/>
                  </a:cubicBezTo>
                  <a:cubicBezTo>
                    <a:pt x="21600" y="21096"/>
                    <a:pt x="21600" y="21096"/>
                    <a:pt x="21600" y="21096"/>
                  </a:cubicBezTo>
                  <a:cubicBezTo>
                    <a:pt x="21600" y="1158"/>
                    <a:pt x="21600" y="1158"/>
                    <a:pt x="21600" y="1158"/>
                  </a:cubicBezTo>
                  <a:cubicBezTo>
                    <a:pt x="21600" y="50"/>
                    <a:pt x="19938" y="-504"/>
                    <a:pt x="18277" y="604"/>
                  </a:cubicBezTo>
                  <a:lnTo>
                    <a:pt x="3323" y="5034"/>
                  </a:lnTo>
                  <a:close/>
                </a:path>
              </a:pathLst>
            </a:custGeom>
            <a:solidFill>
              <a:srgbClr val="6B921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13" name="Shape 513"/>
            <p:cNvSpPr/>
            <p:nvPr/>
          </p:nvSpPr>
          <p:spPr>
            <a:xfrm>
              <a:off x="221251" y="169471"/>
              <a:ext cx="31507" cy="143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extrusionOk="0">
                  <a:moveTo>
                    <a:pt x="3323" y="3476"/>
                  </a:moveTo>
                  <a:cubicBezTo>
                    <a:pt x="1662" y="3836"/>
                    <a:pt x="0" y="4556"/>
                    <a:pt x="0" y="5276"/>
                  </a:cubicBezTo>
                  <a:cubicBezTo>
                    <a:pt x="0" y="21476"/>
                    <a:pt x="0" y="21476"/>
                    <a:pt x="0" y="21476"/>
                  </a:cubicBezTo>
                  <a:cubicBezTo>
                    <a:pt x="21600" y="21476"/>
                    <a:pt x="21600" y="21476"/>
                    <a:pt x="21600" y="21476"/>
                  </a:cubicBezTo>
                  <a:cubicBezTo>
                    <a:pt x="21600" y="596"/>
                    <a:pt x="21600" y="596"/>
                    <a:pt x="21600" y="596"/>
                  </a:cubicBezTo>
                  <a:cubicBezTo>
                    <a:pt x="21600" y="-124"/>
                    <a:pt x="19938" y="-124"/>
                    <a:pt x="18277" y="236"/>
                  </a:cubicBezTo>
                  <a:lnTo>
                    <a:pt x="3323" y="3476"/>
                  </a:lnTo>
                  <a:close/>
                </a:path>
              </a:pathLst>
            </a:custGeom>
            <a:solidFill>
              <a:srgbClr val="6B921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14" name="Shape 514"/>
            <p:cNvSpPr/>
            <p:nvPr/>
          </p:nvSpPr>
          <p:spPr>
            <a:xfrm>
              <a:off x="267582" y="124512"/>
              <a:ext cx="29653" cy="188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1" extrusionOk="0">
                  <a:moveTo>
                    <a:pt x="3323" y="2212"/>
                  </a:moveTo>
                  <a:cubicBezTo>
                    <a:pt x="1662" y="2759"/>
                    <a:pt x="0" y="3305"/>
                    <a:pt x="0" y="3852"/>
                  </a:cubicBezTo>
                  <a:cubicBezTo>
                    <a:pt x="0" y="21351"/>
                    <a:pt x="0" y="21351"/>
                    <a:pt x="0" y="21351"/>
                  </a:cubicBezTo>
                  <a:cubicBezTo>
                    <a:pt x="21600" y="21351"/>
                    <a:pt x="21600" y="21351"/>
                    <a:pt x="21600" y="21351"/>
                  </a:cubicBezTo>
                  <a:cubicBezTo>
                    <a:pt x="21600" y="571"/>
                    <a:pt x="21600" y="571"/>
                    <a:pt x="21600" y="571"/>
                  </a:cubicBezTo>
                  <a:cubicBezTo>
                    <a:pt x="21600" y="24"/>
                    <a:pt x="19938" y="-249"/>
                    <a:pt x="16615" y="298"/>
                  </a:cubicBezTo>
                  <a:lnTo>
                    <a:pt x="3323" y="2212"/>
                  </a:lnTo>
                  <a:close/>
                </a:path>
              </a:pathLst>
            </a:custGeom>
            <a:solidFill>
              <a:srgbClr val="6B921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15" name="Shape 515"/>
            <p:cNvSpPr/>
            <p:nvPr/>
          </p:nvSpPr>
          <p:spPr>
            <a:xfrm>
              <a:off x="173067" y="216380"/>
              <a:ext cx="33359" cy="96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extrusionOk="0">
                  <a:moveTo>
                    <a:pt x="4629" y="4959"/>
                  </a:moveTo>
                  <a:cubicBezTo>
                    <a:pt x="4629" y="4959"/>
                    <a:pt x="3086" y="4959"/>
                    <a:pt x="3086" y="5486"/>
                  </a:cubicBezTo>
                  <a:cubicBezTo>
                    <a:pt x="1543" y="6013"/>
                    <a:pt x="0" y="7067"/>
                    <a:pt x="0" y="8120"/>
                  </a:cubicBezTo>
                  <a:cubicBezTo>
                    <a:pt x="0" y="21291"/>
                    <a:pt x="0" y="21291"/>
                    <a:pt x="0" y="21291"/>
                  </a:cubicBezTo>
                  <a:cubicBezTo>
                    <a:pt x="21600" y="21291"/>
                    <a:pt x="21600" y="21291"/>
                    <a:pt x="21600" y="21291"/>
                  </a:cubicBezTo>
                  <a:cubicBezTo>
                    <a:pt x="21600" y="745"/>
                    <a:pt x="21600" y="745"/>
                    <a:pt x="21600" y="745"/>
                  </a:cubicBezTo>
                  <a:cubicBezTo>
                    <a:pt x="21600" y="218"/>
                    <a:pt x="20057" y="-309"/>
                    <a:pt x="16971" y="218"/>
                  </a:cubicBezTo>
                  <a:lnTo>
                    <a:pt x="4629" y="4959"/>
                  </a:lnTo>
                  <a:close/>
                </a:path>
              </a:pathLst>
            </a:custGeom>
            <a:solidFill>
              <a:srgbClr val="6B921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16" name="Shape 516"/>
            <p:cNvSpPr/>
            <p:nvPr/>
          </p:nvSpPr>
          <p:spPr>
            <a:xfrm>
              <a:off x="128589" y="219515"/>
              <a:ext cx="29653" cy="93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323" y="364"/>
                  </a:moveTo>
                  <a:cubicBezTo>
                    <a:pt x="1662" y="-190"/>
                    <a:pt x="0" y="-190"/>
                    <a:pt x="0" y="918"/>
                  </a:cubicBezTo>
                  <a:cubicBezTo>
                    <a:pt x="0" y="21410"/>
                    <a:pt x="0" y="21410"/>
                    <a:pt x="0" y="21410"/>
                  </a:cubicBezTo>
                  <a:cubicBezTo>
                    <a:pt x="21600" y="21410"/>
                    <a:pt x="21600" y="21410"/>
                    <a:pt x="21600" y="21410"/>
                  </a:cubicBezTo>
                  <a:cubicBezTo>
                    <a:pt x="21600" y="8118"/>
                    <a:pt x="21600" y="8118"/>
                    <a:pt x="21600" y="8118"/>
                  </a:cubicBezTo>
                  <a:cubicBezTo>
                    <a:pt x="21600" y="7010"/>
                    <a:pt x="19938" y="5902"/>
                    <a:pt x="18277" y="5348"/>
                  </a:cubicBezTo>
                  <a:cubicBezTo>
                    <a:pt x="14954" y="4241"/>
                    <a:pt x="14954" y="4241"/>
                    <a:pt x="14954" y="4241"/>
                  </a:cubicBezTo>
                  <a:lnTo>
                    <a:pt x="3323" y="364"/>
                  </a:lnTo>
                  <a:close/>
                </a:path>
              </a:pathLst>
            </a:custGeom>
            <a:solidFill>
              <a:srgbClr val="6B921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17" name="Shape 517"/>
            <p:cNvSpPr/>
            <p:nvPr/>
          </p:nvSpPr>
          <p:spPr>
            <a:xfrm>
              <a:off x="32220" y="267704"/>
              <a:ext cx="33359" cy="45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0" extrusionOk="0">
                  <a:moveTo>
                    <a:pt x="9257" y="7568"/>
                  </a:moveTo>
                  <a:cubicBezTo>
                    <a:pt x="3086" y="12115"/>
                    <a:pt x="3086" y="12115"/>
                    <a:pt x="3086" y="12115"/>
                  </a:cubicBezTo>
                  <a:cubicBezTo>
                    <a:pt x="1543" y="14389"/>
                    <a:pt x="0" y="16663"/>
                    <a:pt x="0" y="17799"/>
                  </a:cubicBezTo>
                  <a:cubicBezTo>
                    <a:pt x="0" y="21210"/>
                    <a:pt x="0" y="21210"/>
                    <a:pt x="0" y="21210"/>
                  </a:cubicBezTo>
                  <a:cubicBezTo>
                    <a:pt x="21600" y="21210"/>
                    <a:pt x="21600" y="21210"/>
                    <a:pt x="21600" y="21210"/>
                  </a:cubicBezTo>
                  <a:cubicBezTo>
                    <a:pt x="21600" y="1884"/>
                    <a:pt x="21600" y="1884"/>
                    <a:pt x="21600" y="1884"/>
                  </a:cubicBezTo>
                  <a:cubicBezTo>
                    <a:pt x="21600" y="-390"/>
                    <a:pt x="20057" y="-390"/>
                    <a:pt x="18514" y="747"/>
                  </a:cubicBezTo>
                  <a:lnTo>
                    <a:pt x="9257" y="7568"/>
                  </a:lnTo>
                  <a:close/>
                </a:path>
              </a:pathLst>
            </a:custGeom>
            <a:solidFill>
              <a:srgbClr val="6B921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18" name="Shape 518"/>
            <p:cNvSpPr/>
            <p:nvPr/>
          </p:nvSpPr>
          <p:spPr>
            <a:xfrm>
              <a:off x="0" y="0"/>
              <a:ext cx="341713" cy="258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348" extrusionOk="0">
                  <a:moveTo>
                    <a:pt x="21112" y="10497"/>
                  </a:moveTo>
                  <a:cubicBezTo>
                    <a:pt x="21262" y="10699"/>
                    <a:pt x="21412" y="10699"/>
                    <a:pt x="21412" y="10295"/>
                  </a:cubicBezTo>
                  <a:cubicBezTo>
                    <a:pt x="21412" y="1211"/>
                    <a:pt x="21412" y="1211"/>
                    <a:pt x="21412" y="1211"/>
                  </a:cubicBezTo>
                  <a:cubicBezTo>
                    <a:pt x="21412" y="404"/>
                    <a:pt x="20962" y="0"/>
                    <a:pt x="20362" y="0"/>
                  </a:cubicBezTo>
                  <a:cubicBezTo>
                    <a:pt x="13612" y="0"/>
                    <a:pt x="13612" y="0"/>
                    <a:pt x="13612" y="0"/>
                  </a:cubicBezTo>
                  <a:cubicBezTo>
                    <a:pt x="13462" y="0"/>
                    <a:pt x="13312" y="202"/>
                    <a:pt x="13462" y="404"/>
                  </a:cubicBezTo>
                  <a:cubicBezTo>
                    <a:pt x="15862" y="3634"/>
                    <a:pt x="15862" y="3634"/>
                    <a:pt x="15862" y="3634"/>
                  </a:cubicBezTo>
                  <a:cubicBezTo>
                    <a:pt x="14962" y="4845"/>
                    <a:pt x="14962" y="4845"/>
                    <a:pt x="14962" y="4845"/>
                  </a:cubicBezTo>
                  <a:cubicBezTo>
                    <a:pt x="10462" y="11103"/>
                    <a:pt x="10462" y="11103"/>
                    <a:pt x="10462" y="11103"/>
                  </a:cubicBezTo>
                  <a:cubicBezTo>
                    <a:pt x="8062" y="7873"/>
                    <a:pt x="8062" y="7873"/>
                    <a:pt x="8062" y="7873"/>
                  </a:cubicBezTo>
                  <a:cubicBezTo>
                    <a:pt x="7762" y="7469"/>
                    <a:pt x="7462" y="7469"/>
                    <a:pt x="7312" y="7873"/>
                  </a:cubicBezTo>
                  <a:cubicBezTo>
                    <a:pt x="562" y="16755"/>
                    <a:pt x="562" y="16755"/>
                    <a:pt x="562" y="16755"/>
                  </a:cubicBezTo>
                  <a:cubicBezTo>
                    <a:pt x="-188" y="17764"/>
                    <a:pt x="-188" y="19379"/>
                    <a:pt x="562" y="20389"/>
                  </a:cubicBezTo>
                  <a:cubicBezTo>
                    <a:pt x="712" y="20591"/>
                    <a:pt x="712" y="20591"/>
                    <a:pt x="712" y="20591"/>
                  </a:cubicBezTo>
                  <a:cubicBezTo>
                    <a:pt x="1462" y="21600"/>
                    <a:pt x="2662" y="21600"/>
                    <a:pt x="3412" y="20591"/>
                  </a:cubicBezTo>
                  <a:cubicBezTo>
                    <a:pt x="7612" y="14736"/>
                    <a:pt x="7612" y="14736"/>
                    <a:pt x="7612" y="14736"/>
                  </a:cubicBezTo>
                  <a:cubicBezTo>
                    <a:pt x="10012" y="17966"/>
                    <a:pt x="10012" y="17966"/>
                    <a:pt x="10012" y="17966"/>
                  </a:cubicBezTo>
                  <a:cubicBezTo>
                    <a:pt x="10312" y="18168"/>
                    <a:pt x="10612" y="18168"/>
                    <a:pt x="10762" y="17966"/>
                  </a:cubicBezTo>
                  <a:cubicBezTo>
                    <a:pt x="18712" y="7267"/>
                    <a:pt x="18712" y="7267"/>
                    <a:pt x="18712" y="7267"/>
                  </a:cubicBezTo>
                  <a:lnTo>
                    <a:pt x="21112" y="10497"/>
                  </a:lnTo>
                  <a:close/>
                </a:path>
              </a:pathLst>
            </a:custGeom>
            <a:solidFill>
              <a:srgbClr val="6B921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520" name="Shape 520"/>
          <p:cNvSpPr/>
          <p:nvPr/>
        </p:nvSpPr>
        <p:spPr>
          <a:xfrm>
            <a:off x="2669528" y="693141"/>
            <a:ext cx="313201" cy="31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5449"/>
                </a:moveTo>
                <a:lnTo>
                  <a:pt x="10897" y="0"/>
                </a:lnTo>
                <a:lnTo>
                  <a:pt x="1362" y="0"/>
                </a:lnTo>
                <a:lnTo>
                  <a:pt x="1362" y="20238"/>
                </a:lnTo>
                <a:lnTo>
                  <a:pt x="0" y="20238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5449"/>
                </a:lnTo>
                <a:lnTo>
                  <a:pt x="10897" y="5449"/>
                </a:lnTo>
                <a:close/>
                <a:moveTo>
                  <a:pt x="8173" y="20238"/>
                </a:moveTo>
                <a:lnTo>
                  <a:pt x="4086" y="20238"/>
                </a:lnTo>
                <a:lnTo>
                  <a:pt x="4086" y="17514"/>
                </a:lnTo>
                <a:lnTo>
                  <a:pt x="8173" y="17514"/>
                </a:lnTo>
                <a:lnTo>
                  <a:pt x="8173" y="20238"/>
                </a:lnTo>
                <a:close/>
                <a:moveTo>
                  <a:pt x="9535" y="14789"/>
                </a:moveTo>
                <a:lnTo>
                  <a:pt x="2724" y="14789"/>
                </a:lnTo>
                <a:lnTo>
                  <a:pt x="2724" y="13427"/>
                </a:lnTo>
                <a:lnTo>
                  <a:pt x="9535" y="13427"/>
                </a:lnTo>
                <a:lnTo>
                  <a:pt x="9535" y="14789"/>
                </a:lnTo>
                <a:close/>
                <a:moveTo>
                  <a:pt x="9535" y="12065"/>
                </a:moveTo>
                <a:lnTo>
                  <a:pt x="2724" y="12065"/>
                </a:lnTo>
                <a:lnTo>
                  <a:pt x="2724" y="10703"/>
                </a:lnTo>
                <a:lnTo>
                  <a:pt x="9535" y="10703"/>
                </a:lnTo>
                <a:lnTo>
                  <a:pt x="9535" y="12065"/>
                </a:lnTo>
                <a:close/>
                <a:moveTo>
                  <a:pt x="9535" y="9341"/>
                </a:moveTo>
                <a:lnTo>
                  <a:pt x="2724" y="9341"/>
                </a:lnTo>
                <a:lnTo>
                  <a:pt x="2724" y="8173"/>
                </a:lnTo>
                <a:lnTo>
                  <a:pt x="9535" y="8173"/>
                </a:lnTo>
                <a:lnTo>
                  <a:pt x="9535" y="9341"/>
                </a:lnTo>
                <a:close/>
                <a:moveTo>
                  <a:pt x="9535" y="6811"/>
                </a:moveTo>
                <a:lnTo>
                  <a:pt x="2724" y="6811"/>
                </a:lnTo>
                <a:lnTo>
                  <a:pt x="2724" y="5449"/>
                </a:lnTo>
                <a:lnTo>
                  <a:pt x="9535" y="5449"/>
                </a:lnTo>
                <a:lnTo>
                  <a:pt x="9535" y="6811"/>
                </a:lnTo>
                <a:close/>
                <a:moveTo>
                  <a:pt x="9535" y="4086"/>
                </a:moveTo>
                <a:lnTo>
                  <a:pt x="2724" y="4086"/>
                </a:lnTo>
                <a:lnTo>
                  <a:pt x="2724" y="2724"/>
                </a:lnTo>
                <a:lnTo>
                  <a:pt x="9535" y="2724"/>
                </a:lnTo>
                <a:lnTo>
                  <a:pt x="9535" y="4086"/>
                </a:lnTo>
                <a:close/>
                <a:moveTo>
                  <a:pt x="16346" y="18876"/>
                </a:moveTo>
                <a:lnTo>
                  <a:pt x="13622" y="18876"/>
                </a:lnTo>
                <a:lnTo>
                  <a:pt x="13622" y="16151"/>
                </a:lnTo>
                <a:lnTo>
                  <a:pt x="16346" y="16151"/>
                </a:lnTo>
                <a:lnTo>
                  <a:pt x="16346" y="18876"/>
                </a:lnTo>
                <a:close/>
                <a:moveTo>
                  <a:pt x="16346" y="14789"/>
                </a:moveTo>
                <a:lnTo>
                  <a:pt x="13622" y="14789"/>
                </a:lnTo>
                <a:lnTo>
                  <a:pt x="13622" y="12065"/>
                </a:lnTo>
                <a:lnTo>
                  <a:pt x="16346" y="12065"/>
                </a:lnTo>
                <a:lnTo>
                  <a:pt x="16346" y="14789"/>
                </a:lnTo>
                <a:close/>
                <a:moveTo>
                  <a:pt x="16346" y="10703"/>
                </a:moveTo>
                <a:lnTo>
                  <a:pt x="13622" y="10703"/>
                </a:lnTo>
                <a:lnTo>
                  <a:pt x="13622" y="8173"/>
                </a:lnTo>
                <a:lnTo>
                  <a:pt x="16346" y="8173"/>
                </a:lnTo>
                <a:lnTo>
                  <a:pt x="16346" y="10703"/>
                </a:lnTo>
                <a:close/>
                <a:moveTo>
                  <a:pt x="20238" y="18876"/>
                </a:moveTo>
                <a:lnTo>
                  <a:pt x="17708" y="18876"/>
                </a:lnTo>
                <a:lnTo>
                  <a:pt x="17708" y="16151"/>
                </a:lnTo>
                <a:lnTo>
                  <a:pt x="20238" y="16151"/>
                </a:lnTo>
                <a:lnTo>
                  <a:pt x="20238" y="18876"/>
                </a:lnTo>
                <a:close/>
                <a:moveTo>
                  <a:pt x="20238" y="14789"/>
                </a:moveTo>
                <a:lnTo>
                  <a:pt x="17708" y="14789"/>
                </a:lnTo>
                <a:lnTo>
                  <a:pt x="17708" y="12065"/>
                </a:lnTo>
                <a:lnTo>
                  <a:pt x="20238" y="12065"/>
                </a:lnTo>
                <a:lnTo>
                  <a:pt x="20238" y="14789"/>
                </a:lnTo>
                <a:close/>
                <a:moveTo>
                  <a:pt x="20238" y="10703"/>
                </a:moveTo>
                <a:lnTo>
                  <a:pt x="17708" y="10703"/>
                </a:lnTo>
                <a:lnTo>
                  <a:pt x="17708" y="8173"/>
                </a:lnTo>
                <a:lnTo>
                  <a:pt x="20238" y="8173"/>
                </a:lnTo>
                <a:lnTo>
                  <a:pt x="20238" y="10703"/>
                </a:lnTo>
                <a:close/>
              </a:path>
            </a:pathLst>
          </a:custGeom>
          <a:solidFill>
            <a:srgbClr val="1C657D"/>
          </a:solidFill>
          <a:ln w="12700">
            <a:miter lim="400000"/>
          </a:ln>
        </p:spPr>
        <p:txBody>
          <a:bodyPr lIns="45719" rIns="45719"/>
          <a:lstStyle/>
          <a:p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21" name="Shape 521"/>
          <p:cNvSpPr/>
          <p:nvPr/>
        </p:nvSpPr>
        <p:spPr>
          <a:xfrm>
            <a:off x="5831033" y="3391979"/>
            <a:ext cx="502459" cy="41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7128"/>
                </a:moveTo>
                <a:cubicBezTo>
                  <a:pt x="18922" y="7128"/>
                  <a:pt x="18387" y="7776"/>
                  <a:pt x="18387" y="8640"/>
                </a:cubicBezTo>
                <a:cubicBezTo>
                  <a:pt x="18387" y="9288"/>
                  <a:pt x="18922" y="9936"/>
                  <a:pt x="19636" y="9936"/>
                </a:cubicBezTo>
                <a:cubicBezTo>
                  <a:pt x="20172" y="9936"/>
                  <a:pt x="20707" y="9288"/>
                  <a:pt x="20707" y="8640"/>
                </a:cubicBezTo>
                <a:cubicBezTo>
                  <a:pt x="20707" y="7776"/>
                  <a:pt x="20172" y="7128"/>
                  <a:pt x="19636" y="7128"/>
                </a:cubicBezTo>
                <a:moveTo>
                  <a:pt x="1964" y="7128"/>
                </a:moveTo>
                <a:cubicBezTo>
                  <a:pt x="1428" y="7128"/>
                  <a:pt x="714" y="7776"/>
                  <a:pt x="714" y="8640"/>
                </a:cubicBezTo>
                <a:cubicBezTo>
                  <a:pt x="714" y="9288"/>
                  <a:pt x="1428" y="9936"/>
                  <a:pt x="1964" y="9936"/>
                </a:cubicBezTo>
                <a:cubicBezTo>
                  <a:pt x="2678" y="9936"/>
                  <a:pt x="3213" y="9288"/>
                  <a:pt x="3213" y="8640"/>
                </a:cubicBezTo>
                <a:cubicBezTo>
                  <a:pt x="3213" y="7776"/>
                  <a:pt x="2678" y="7128"/>
                  <a:pt x="1964" y="7128"/>
                </a:cubicBezTo>
                <a:moveTo>
                  <a:pt x="15888" y="4320"/>
                </a:moveTo>
                <a:cubicBezTo>
                  <a:pt x="14995" y="4320"/>
                  <a:pt x="14102" y="5400"/>
                  <a:pt x="14102" y="6696"/>
                </a:cubicBezTo>
                <a:cubicBezTo>
                  <a:pt x="14102" y="7776"/>
                  <a:pt x="14995" y="8856"/>
                  <a:pt x="15888" y="8856"/>
                </a:cubicBezTo>
                <a:cubicBezTo>
                  <a:pt x="16959" y="8856"/>
                  <a:pt x="17673" y="7776"/>
                  <a:pt x="17673" y="6696"/>
                </a:cubicBezTo>
                <a:cubicBezTo>
                  <a:pt x="17673" y="5400"/>
                  <a:pt x="16959" y="4320"/>
                  <a:pt x="15888" y="4320"/>
                </a:cubicBezTo>
                <a:moveTo>
                  <a:pt x="21600" y="17712"/>
                </a:moveTo>
                <a:cubicBezTo>
                  <a:pt x="19458" y="17712"/>
                  <a:pt x="19458" y="17712"/>
                  <a:pt x="19458" y="17712"/>
                </a:cubicBezTo>
                <a:cubicBezTo>
                  <a:pt x="19458" y="13176"/>
                  <a:pt x="19458" y="13176"/>
                  <a:pt x="19458" y="13176"/>
                </a:cubicBezTo>
                <a:cubicBezTo>
                  <a:pt x="19458" y="12312"/>
                  <a:pt x="19279" y="11664"/>
                  <a:pt x="18922" y="11016"/>
                </a:cubicBezTo>
                <a:cubicBezTo>
                  <a:pt x="19101" y="11016"/>
                  <a:pt x="19279" y="10800"/>
                  <a:pt x="19636" y="10800"/>
                </a:cubicBezTo>
                <a:cubicBezTo>
                  <a:pt x="20707" y="10800"/>
                  <a:pt x="21600" y="11880"/>
                  <a:pt x="21600" y="13392"/>
                </a:cubicBezTo>
                <a:lnTo>
                  <a:pt x="21600" y="17712"/>
                </a:lnTo>
                <a:close/>
                <a:moveTo>
                  <a:pt x="5712" y="4320"/>
                </a:moveTo>
                <a:cubicBezTo>
                  <a:pt x="4641" y="4320"/>
                  <a:pt x="3749" y="5400"/>
                  <a:pt x="3749" y="6696"/>
                </a:cubicBezTo>
                <a:cubicBezTo>
                  <a:pt x="3749" y="7776"/>
                  <a:pt x="4641" y="8856"/>
                  <a:pt x="5712" y="8856"/>
                </a:cubicBezTo>
                <a:cubicBezTo>
                  <a:pt x="6605" y="8856"/>
                  <a:pt x="7498" y="7776"/>
                  <a:pt x="7498" y="6696"/>
                </a:cubicBezTo>
                <a:cubicBezTo>
                  <a:pt x="7498" y="5400"/>
                  <a:pt x="6605" y="4320"/>
                  <a:pt x="5712" y="4320"/>
                </a:cubicBezTo>
                <a:moveTo>
                  <a:pt x="1964" y="10800"/>
                </a:moveTo>
                <a:cubicBezTo>
                  <a:pt x="2142" y="10800"/>
                  <a:pt x="2321" y="11016"/>
                  <a:pt x="2499" y="11016"/>
                </a:cubicBezTo>
                <a:cubicBezTo>
                  <a:pt x="2321" y="11664"/>
                  <a:pt x="2142" y="12312"/>
                  <a:pt x="2142" y="13176"/>
                </a:cubicBezTo>
                <a:cubicBezTo>
                  <a:pt x="2142" y="17712"/>
                  <a:pt x="2142" y="17712"/>
                  <a:pt x="2142" y="17712"/>
                </a:cubicBezTo>
                <a:cubicBezTo>
                  <a:pt x="0" y="17712"/>
                  <a:pt x="0" y="17712"/>
                  <a:pt x="0" y="17712"/>
                </a:cubicBezTo>
                <a:cubicBezTo>
                  <a:pt x="0" y="13392"/>
                  <a:pt x="0" y="13392"/>
                  <a:pt x="0" y="13392"/>
                </a:cubicBezTo>
                <a:cubicBezTo>
                  <a:pt x="0" y="11880"/>
                  <a:pt x="893" y="10800"/>
                  <a:pt x="1964" y="10800"/>
                </a:cubicBezTo>
                <a:moveTo>
                  <a:pt x="10711" y="0"/>
                </a:moveTo>
                <a:cubicBezTo>
                  <a:pt x="9283" y="0"/>
                  <a:pt x="8033" y="1512"/>
                  <a:pt x="8033" y="3240"/>
                </a:cubicBezTo>
                <a:cubicBezTo>
                  <a:pt x="8033" y="4968"/>
                  <a:pt x="9283" y="6480"/>
                  <a:pt x="10711" y="6480"/>
                </a:cubicBezTo>
                <a:cubicBezTo>
                  <a:pt x="12317" y="6480"/>
                  <a:pt x="13388" y="4968"/>
                  <a:pt x="13388" y="3240"/>
                </a:cubicBezTo>
                <a:cubicBezTo>
                  <a:pt x="13388" y="1512"/>
                  <a:pt x="12317" y="0"/>
                  <a:pt x="10711" y="0"/>
                </a:cubicBezTo>
                <a:moveTo>
                  <a:pt x="18744" y="19440"/>
                </a:moveTo>
                <a:cubicBezTo>
                  <a:pt x="15709" y="19440"/>
                  <a:pt x="15709" y="19440"/>
                  <a:pt x="15709" y="19440"/>
                </a:cubicBezTo>
                <a:cubicBezTo>
                  <a:pt x="15709" y="12528"/>
                  <a:pt x="15709" y="12528"/>
                  <a:pt x="15709" y="12528"/>
                </a:cubicBezTo>
                <a:cubicBezTo>
                  <a:pt x="15709" y="11448"/>
                  <a:pt x="15531" y="10584"/>
                  <a:pt x="15174" y="9720"/>
                </a:cubicBezTo>
                <a:cubicBezTo>
                  <a:pt x="15352" y="9720"/>
                  <a:pt x="15709" y="9720"/>
                  <a:pt x="15888" y="9720"/>
                </a:cubicBezTo>
                <a:cubicBezTo>
                  <a:pt x="17494" y="9720"/>
                  <a:pt x="18744" y="11232"/>
                  <a:pt x="18744" y="13176"/>
                </a:cubicBezTo>
                <a:lnTo>
                  <a:pt x="18744" y="19440"/>
                </a:lnTo>
                <a:close/>
                <a:moveTo>
                  <a:pt x="5891" y="12528"/>
                </a:moveTo>
                <a:cubicBezTo>
                  <a:pt x="5891" y="19440"/>
                  <a:pt x="5891" y="19440"/>
                  <a:pt x="5891" y="19440"/>
                </a:cubicBezTo>
                <a:cubicBezTo>
                  <a:pt x="2678" y="19440"/>
                  <a:pt x="2678" y="19440"/>
                  <a:pt x="2678" y="19440"/>
                </a:cubicBezTo>
                <a:cubicBezTo>
                  <a:pt x="2678" y="13176"/>
                  <a:pt x="2678" y="13176"/>
                  <a:pt x="2678" y="13176"/>
                </a:cubicBezTo>
                <a:cubicBezTo>
                  <a:pt x="2678" y="11232"/>
                  <a:pt x="4106" y="9720"/>
                  <a:pt x="5712" y="9720"/>
                </a:cubicBezTo>
                <a:cubicBezTo>
                  <a:pt x="5891" y="9720"/>
                  <a:pt x="6248" y="9720"/>
                  <a:pt x="6426" y="9720"/>
                </a:cubicBezTo>
                <a:cubicBezTo>
                  <a:pt x="6069" y="10584"/>
                  <a:pt x="5891" y="11448"/>
                  <a:pt x="5891" y="12528"/>
                </a:cubicBezTo>
                <a:moveTo>
                  <a:pt x="6605" y="21600"/>
                </a:moveTo>
                <a:cubicBezTo>
                  <a:pt x="14995" y="21600"/>
                  <a:pt x="14995" y="21600"/>
                  <a:pt x="14995" y="21600"/>
                </a:cubicBezTo>
                <a:cubicBezTo>
                  <a:pt x="14995" y="12528"/>
                  <a:pt x="14995" y="12528"/>
                  <a:pt x="14995" y="12528"/>
                </a:cubicBezTo>
                <a:cubicBezTo>
                  <a:pt x="14995" y="9720"/>
                  <a:pt x="13031" y="7344"/>
                  <a:pt x="10711" y="7344"/>
                </a:cubicBezTo>
                <a:cubicBezTo>
                  <a:pt x="8390" y="7344"/>
                  <a:pt x="6605" y="9720"/>
                  <a:pt x="6605" y="12528"/>
                </a:cubicBezTo>
                <a:lnTo>
                  <a:pt x="6605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Shape 448"/>
          <p:cNvSpPr/>
          <p:nvPr/>
        </p:nvSpPr>
        <p:spPr>
          <a:xfrm>
            <a:off x="3153843" y="4489111"/>
            <a:ext cx="282076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rPr lang="es-ES" sz="2400" dirty="0" smtClean="0">
                <a:latin typeface="Calibri" charset="0"/>
                <a:ea typeface="Calibri" charset="0"/>
                <a:cs typeface="Calibri" charset="0"/>
              </a:rPr>
              <a:t>Agenda Temática</a:t>
            </a:r>
            <a:endParaRPr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8672053" y="4755847"/>
            <a:ext cx="47194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_tradnl" dirty="0">
                <a:latin typeface="+mn-lt"/>
              </a:rPr>
              <a:t>6</a:t>
            </a:r>
            <a:endParaRPr kumimoji="0" lang="es-ES_tradnl" sz="1800" b="0" i="0" u="none" strike="noStrike" cap="none" spc="0" normalizeH="0" baseline="0" dirty="0">
              <a:ln>
                <a:noFill/>
              </a:ln>
              <a:solidFill>
                <a:srgbClr val="4F5D68"/>
              </a:solidFill>
              <a:effectLst/>
              <a:uFillTx/>
              <a:latin typeface="+mn-lt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ov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16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3" presetClass="entr" presetSubtype="16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4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4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3" presetClass="entr" presetSubtype="16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" grpId="5" animBg="1" advAuto="0"/>
      <p:bldP spid="502" grpId="8" animBg="1" advAuto="0"/>
      <p:bldP spid="503" grpId="11" animBg="1" advAuto="0"/>
      <p:bldP spid="504" grpId="3" animBg="1" advAuto="0"/>
      <p:bldP spid="505" grpId="6" animBg="1" advAuto="0"/>
      <p:bldP spid="506" grpId="12" animBg="1" advAuto="0"/>
      <p:bldP spid="507" grpId="9" animBg="1" advAuto="0"/>
      <p:bldP spid="508" grpId="13" animBg="1" advAuto="0"/>
      <p:bldP spid="510" grpId="1" animBg="1" advAuto="0"/>
      <p:bldP spid="511" grpId="10" animBg="1" advAuto="0"/>
      <p:bldP spid="519" grpId="7" animBg="1" advAuto="0"/>
      <p:bldP spid="520" grpId="4" animBg="1" advAuto="0"/>
      <p:bldP spid="521" grpId="14" animBg="1" advAuto="0"/>
      <p:bldP spid="26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500"/>
          <p:cNvSpPr/>
          <p:nvPr/>
        </p:nvSpPr>
        <p:spPr>
          <a:xfrm>
            <a:off x="-3615" y="2592534"/>
            <a:ext cx="9144000" cy="1"/>
          </a:xfrm>
          <a:prstGeom prst="line">
            <a:avLst/>
          </a:prstGeom>
          <a:ln w="38100">
            <a:solidFill>
              <a:srgbClr val="1C657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3" name="Shape 523"/>
          <p:cNvSpPr/>
          <p:nvPr/>
        </p:nvSpPr>
        <p:spPr>
          <a:xfrm rot="10800000" flipH="1">
            <a:off x="-1" y="2611039"/>
            <a:ext cx="9144001" cy="2556665"/>
          </a:xfrm>
          <a:prstGeom prst="rect">
            <a:avLst/>
          </a:prstGeom>
          <a:solidFill>
            <a:srgbClr val="A21C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+mn-lt"/>
            </a:endParaRPr>
          </a:p>
        </p:txBody>
      </p:sp>
      <p:sp>
        <p:nvSpPr>
          <p:cNvPr id="524" name="Shape 524"/>
          <p:cNvSpPr/>
          <p:nvPr/>
        </p:nvSpPr>
        <p:spPr>
          <a:xfrm>
            <a:off x="342689" y="1283420"/>
            <a:ext cx="2316642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/>
            </a:pPr>
            <a:r>
              <a:rPr sz="1600" dirty="0">
                <a:latin typeface="+mn-lt"/>
              </a:rPr>
              <a:t>I Políticas públicas</a:t>
            </a:r>
          </a:p>
          <a:p>
            <a:pPr>
              <a:defRPr sz="900" b="1"/>
            </a:pPr>
            <a:endParaRPr sz="1100" dirty="0">
              <a:latin typeface="+mn-lt"/>
            </a:endParaRPr>
          </a:p>
          <a:p>
            <a:pPr algn="just">
              <a:defRPr sz="1000"/>
            </a:pPr>
            <a:r>
              <a:rPr sz="1100" dirty="0">
                <a:latin typeface="+mn-lt"/>
              </a:rPr>
              <a:t>Ciencia, tecnología e innovación como eje rector de las políticas públicas nacionales y estatales.</a:t>
            </a:r>
          </a:p>
        </p:txBody>
      </p:sp>
      <p:sp>
        <p:nvSpPr>
          <p:cNvPr id="525" name="Shape 525"/>
          <p:cNvSpPr/>
          <p:nvPr/>
        </p:nvSpPr>
        <p:spPr>
          <a:xfrm>
            <a:off x="6542086" y="1083006"/>
            <a:ext cx="2438401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/>
            </a:pPr>
            <a:r>
              <a:rPr sz="1600" dirty="0">
                <a:latin typeface="+mn-lt"/>
              </a:rPr>
              <a:t>II Inversión</a:t>
            </a:r>
          </a:p>
          <a:p>
            <a:pPr>
              <a:defRPr sz="900" b="1"/>
            </a:pPr>
            <a:endParaRPr dirty="0">
              <a:latin typeface="+mn-lt"/>
            </a:endParaRPr>
          </a:p>
          <a:p>
            <a:pPr algn="just">
              <a:defRPr sz="1000"/>
            </a:pPr>
            <a:r>
              <a:rPr sz="1100" dirty="0">
                <a:latin typeface="+mn-lt"/>
              </a:rPr>
              <a:t>Inversión pública y privada en </a:t>
            </a:r>
            <a:r>
              <a:rPr lang="es-ES" sz="1100" dirty="0">
                <a:latin typeface="+mn-lt"/>
              </a:rPr>
              <a:t>i</a:t>
            </a:r>
            <a:r>
              <a:rPr sz="1100" dirty="0" smtClean="0">
                <a:latin typeface="+mn-lt"/>
              </a:rPr>
              <a:t>nvestigación</a:t>
            </a:r>
            <a:r>
              <a:rPr sz="1100" dirty="0">
                <a:latin typeface="+mn-lt"/>
              </a:rPr>
              <a:t>, desarrollo e innovación que </a:t>
            </a:r>
            <a:r>
              <a:rPr sz="1100" dirty="0" smtClean="0">
                <a:latin typeface="+mn-lt"/>
              </a:rPr>
              <a:t>genere</a:t>
            </a:r>
            <a:r>
              <a:rPr lang="es-ES" sz="1100" dirty="0" smtClean="0">
                <a:latin typeface="+mn-lt"/>
              </a:rPr>
              <a:t>n</a:t>
            </a:r>
            <a:r>
              <a:rPr sz="1100" dirty="0" smtClean="0">
                <a:latin typeface="+mn-lt"/>
              </a:rPr>
              <a:t> </a:t>
            </a:r>
            <a:r>
              <a:rPr sz="1100" dirty="0">
                <a:latin typeface="+mn-lt"/>
              </a:rPr>
              <a:t>una economía basada en el conocimiento para el desarrollo sustentable y sostenible.</a:t>
            </a:r>
          </a:p>
        </p:txBody>
      </p:sp>
      <p:sp>
        <p:nvSpPr>
          <p:cNvPr id="526" name="Shape 526"/>
          <p:cNvSpPr/>
          <p:nvPr/>
        </p:nvSpPr>
        <p:spPr>
          <a:xfrm>
            <a:off x="434261" y="2926875"/>
            <a:ext cx="2150872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rPr sz="1600" dirty="0">
                <a:latin typeface="+mn-lt"/>
              </a:rPr>
              <a:t>IV Sociedad</a:t>
            </a:r>
          </a:p>
          <a:p>
            <a:pPr>
              <a:defRPr sz="900" b="1">
                <a:solidFill>
                  <a:srgbClr val="FFFFFF"/>
                </a:solidFill>
              </a:defRPr>
            </a:pPr>
            <a:endParaRPr dirty="0">
              <a:latin typeface="+mn-lt"/>
            </a:endParaRPr>
          </a:p>
          <a:p>
            <a:pPr algn="just">
              <a:defRPr sz="1000">
                <a:solidFill>
                  <a:srgbClr val="FFFFFF"/>
                </a:solidFill>
              </a:defRPr>
            </a:pPr>
            <a:r>
              <a:rPr sz="1100" dirty="0">
                <a:latin typeface="+mn-lt"/>
              </a:rPr>
              <a:t>Apropiación social de la ciencia y </a:t>
            </a:r>
            <a:r>
              <a:rPr lang="es-ES" sz="1100" dirty="0" smtClean="0">
                <a:latin typeface="+mn-lt"/>
              </a:rPr>
              <a:t>la </a:t>
            </a:r>
            <a:r>
              <a:rPr sz="1100" dirty="0" smtClean="0">
                <a:latin typeface="+mn-lt"/>
              </a:rPr>
              <a:t>cultura </a:t>
            </a:r>
            <a:r>
              <a:rPr sz="1100" dirty="0">
                <a:latin typeface="+mn-lt"/>
              </a:rPr>
              <a:t>científica como base de una sociedad del conocimiento.</a:t>
            </a:r>
          </a:p>
        </p:txBody>
      </p:sp>
      <p:sp>
        <p:nvSpPr>
          <p:cNvPr id="527" name="Shape 527"/>
          <p:cNvSpPr/>
          <p:nvPr/>
        </p:nvSpPr>
        <p:spPr>
          <a:xfrm>
            <a:off x="6602966" y="2938220"/>
            <a:ext cx="2316643" cy="1492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rPr sz="1600" dirty="0">
                <a:latin typeface="+mn-lt"/>
              </a:rPr>
              <a:t>III Educación</a:t>
            </a:r>
          </a:p>
          <a:p>
            <a:pPr>
              <a:defRPr sz="900" b="1">
                <a:solidFill>
                  <a:srgbClr val="FFFFFF"/>
                </a:solidFill>
              </a:defRPr>
            </a:pPr>
            <a:endParaRPr dirty="0">
              <a:latin typeface="+mn-lt"/>
            </a:endParaRPr>
          </a:p>
          <a:p>
            <a:pPr algn="just">
              <a:defRPr sz="1000">
                <a:solidFill>
                  <a:srgbClr val="FFFFFF"/>
                </a:solidFill>
              </a:defRPr>
            </a:pPr>
            <a:r>
              <a:rPr sz="1100" dirty="0">
                <a:latin typeface="+mn-lt"/>
              </a:rPr>
              <a:t>Educación para la </a:t>
            </a:r>
            <a:r>
              <a:rPr sz="1100" dirty="0" smtClean="0">
                <a:latin typeface="+mn-lt"/>
              </a:rPr>
              <a:t>vid</a:t>
            </a:r>
            <a:r>
              <a:rPr lang="es-ES" sz="1100" dirty="0" smtClean="0">
                <a:latin typeface="+mn-lt"/>
              </a:rPr>
              <a:t>a por medio</a:t>
            </a:r>
            <a:r>
              <a:rPr sz="1100" dirty="0" smtClean="0">
                <a:latin typeface="+mn-lt"/>
              </a:rPr>
              <a:t> </a:t>
            </a:r>
            <a:r>
              <a:rPr sz="1100" dirty="0">
                <a:latin typeface="+mn-lt"/>
              </a:rPr>
              <a:t>de un conocimiento abierto, incluyente y asequible, con una visión al servicio del desarrollo económico y social, a través de la </a:t>
            </a:r>
            <a:r>
              <a:rPr lang="es-ES" sz="1100" dirty="0" smtClean="0">
                <a:latin typeface="+mn-lt"/>
              </a:rPr>
              <a:t>c</a:t>
            </a:r>
            <a:r>
              <a:rPr sz="1100" dirty="0" smtClean="0">
                <a:latin typeface="+mn-lt"/>
              </a:rPr>
              <a:t>iencia,</a:t>
            </a:r>
            <a:r>
              <a:rPr lang="es-ES" sz="1100" dirty="0" smtClean="0">
                <a:latin typeface="+mn-lt"/>
              </a:rPr>
              <a:t> la </a:t>
            </a:r>
            <a:r>
              <a:rPr sz="1100" dirty="0" smtClean="0">
                <a:latin typeface="+mn-lt"/>
              </a:rPr>
              <a:t> tecnología</a:t>
            </a:r>
            <a:r>
              <a:rPr lang="es-ES" sz="1100" dirty="0" smtClean="0">
                <a:latin typeface="+mn-lt"/>
              </a:rPr>
              <a:t> y la</a:t>
            </a:r>
            <a:r>
              <a:rPr sz="1100" dirty="0" smtClean="0">
                <a:latin typeface="+mn-lt"/>
              </a:rPr>
              <a:t> </a:t>
            </a:r>
            <a:r>
              <a:rPr sz="1100" dirty="0">
                <a:latin typeface="+mn-lt"/>
              </a:rPr>
              <a:t>innovación.</a:t>
            </a:r>
          </a:p>
        </p:txBody>
      </p:sp>
      <p:grpSp>
        <p:nvGrpSpPr>
          <p:cNvPr id="530" name="Group 530"/>
          <p:cNvGrpSpPr/>
          <p:nvPr/>
        </p:nvGrpSpPr>
        <p:grpSpPr>
          <a:xfrm>
            <a:off x="4143533" y="2156213"/>
            <a:ext cx="823915" cy="823916"/>
            <a:chOff x="0" y="0"/>
            <a:chExt cx="823914" cy="823914"/>
          </a:xfrm>
        </p:grpSpPr>
        <p:sp>
          <p:nvSpPr>
            <p:cNvPr id="528" name="Shape 528"/>
            <p:cNvSpPr/>
            <p:nvPr/>
          </p:nvSpPr>
          <p:spPr>
            <a:xfrm>
              <a:off x="0" y="0"/>
              <a:ext cx="823915" cy="823915"/>
            </a:xfrm>
            <a:prstGeom prst="ellipse">
              <a:avLst/>
            </a:prstGeom>
            <a:solidFill>
              <a:srgbClr val="344351"/>
            </a:solidFill>
            <a:ln w="25400" cap="flat">
              <a:solidFill>
                <a:schemeClr val="bg2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+mn-lt"/>
              </a:endParaRPr>
            </a:p>
          </p:txBody>
        </p:sp>
        <p:pic>
          <p:nvPicPr>
            <p:cNvPr id="529" name="image4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4451" y="164451"/>
              <a:ext cx="495011" cy="4950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41" name="Group 541"/>
          <p:cNvGrpSpPr/>
          <p:nvPr/>
        </p:nvGrpSpPr>
        <p:grpSpPr>
          <a:xfrm>
            <a:off x="4677490" y="994792"/>
            <a:ext cx="1611315" cy="1393826"/>
            <a:chOff x="0" y="0"/>
            <a:chExt cx="1611313" cy="1393825"/>
          </a:xfrm>
        </p:grpSpPr>
        <p:sp>
          <p:nvSpPr>
            <p:cNvPr id="532" name="Shape 532"/>
            <p:cNvSpPr/>
            <p:nvPr/>
          </p:nvSpPr>
          <p:spPr>
            <a:xfrm>
              <a:off x="0" y="0"/>
              <a:ext cx="1611313" cy="1393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5" y="21600"/>
                  </a:moveTo>
                  <a:lnTo>
                    <a:pt x="0" y="10825"/>
                  </a:lnTo>
                  <a:lnTo>
                    <a:pt x="5405" y="0"/>
                  </a:lnTo>
                  <a:lnTo>
                    <a:pt x="16216" y="0"/>
                  </a:lnTo>
                  <a:lnTo>
                    <a:pt x="21600" y="10825"/>
                  </a:lnTo>
                  <a:lnTo>
                    <a:pt x="16216" y="21600"/>
                  </a:lnTo>
                  <a:lnTo>
                    <a:pt x="5405" y="21600"/>
                  </a:lnTo>
                  <a:close/>
                </a:path>
              </a:pathLst>
            </a:custGeom>
            <a:solidFill>
              <a:schemeClr val="accent2"/>
            </a:solidFill>
            <a:ln w="25400" cap="flat">
              <a:solidFill>
                <a:schemeClr val="bg2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+mn-lt"/>
              </a:endParaRPr>
            </a:p>
          </p:txBody>
        </p:sp>
        <p:grpSp>
          <p:nvGrpSpPr>
            <p:cNvPr id="540" name="Group 540"/>
            <p:cNvGrpSpPr/>
            <p:nvPr/>
          </p:nvGrpSpPr>
          <p:grpSpPr>
            <a:xfrm>
              <a:off x="472719" y="341818"/>
              <a:ext cx="743819" cy="681738"/>
              <a:chOff x="-1" y="0"/>
              <a:chExt cx="743818" cy="681736"/>
            </a:xfrm>
          </p:grpSpPr>
          <p:sp>
            <p:nvSpPr>
              <p:cNvPr id="533" name="Shape 533"/>
              <p:cNvSpPr/>
              <p:nvPr/>
            </p:nvSpPr>
            <p:spPr>
              <a:xfrm>
                <a:off x="179041" y="480786"/>
                <a:ext cx="68581" cy="200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096" extrusionOk="0">
                    <a:moveTo>
                      <a:pt x="3323" y="5034"/>
                    </a:moveTo>
                    <a:cubicBezTo>
                      <a:pt x="1662" y="6142"/>
                      <a:pt x="0" y="7250"/>
                      <a:pt x="0" y="8358"/>
                    </a:cubicBezTo>
                    <a:cubicBezTo>
                      <a:pt x="0" y="21096"/>
                      <a:pt x="0" y="21096"/>
                      <a:pt x="0" y="21096"/>
                    </a:cubicBezTo>
                    <a:cubicBezTo>
                      <a:pt x="21600" y="21096"/>
                      <a:pt x="21600" y="21096"/>
                      <a:pt x="21600" y="21096"/>
                    </a:cubicBezTo>
                    <a:cubicBezTo>
                      <a:pt x="21600" y="1158"/>
                      <a:pt x="21600" y="1158"/>
                      <a:pt x="21600" y="1158"/>
                    </a:cubicBezTo>
                    <a:cubicBezTo>
                      <a:pt x="21600" y="50"/>
                      <a:pt x="19938" y="-504"/>
                      <a:pt x="18277" y="604"/>
                    </a:cubicBezTo>
                    <a:lnTo>
                      <a:pt x="3323" y="503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bg2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+mn-lt"/>
                </a:endParaRPr>
              </a:p>
            </p:txBody>
          </p:sp>
          <p:sp>
            <p:nvSpPr>
              <p:cNvPr id="534" name="Shape 534"/>
              <p:cNvSpPr/>
              <p:nvPr/>
            </p:nvSpPr>
            <p:spPr>
              <a:xfrm>
                <a:off x="481576" y="368872"/>
                <a:ext cx="68581" cy="3128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76" extrusionOk="0">
                    <a:moveTo>
                      <a:pt x="3323" y="3476"/>
                    </a:moveTo>
                    <a:cubicBezTo>
                      <a:pt x="1662" y="3836"/>
                      <a:pt x="0" y="4556"/>
                      <a:pt x="0" y="5276"/>
                    </a:cubicBezTo>
                    <a:cubicBezTo>
                      <a:pt x="0" y="21476"/>
                      <a:pt x="0" y="21476"/>
                      <a:pt x="0" y="21476"/>
                    </a:cubicBezTo>
                    <a:cubicBezTo>
                      <a:pt x="21600" y="21476"/>
                      <a:pt x="21600" y="21476"/>
                      <a:pt x="21600" y="21476"/>
                    </a:cubicBezTo>
                    <a:cubicBezTo>
                      <a:pt x="21600" y="596"/>
                      <a:pt x="21600" y="596"/>
                      <a:pt x="21600" y="596"/>
                    </a:cubicBezTo>
                    <a:cubicBezTo>
                      <a:pt x="21600" y="-124"/>
                      <a:pt x="19938" y="-124"/>
                      <a:pt x="18277" y="236"/>
                    </a:cubicBezTo>
                    <a:lnTo>
                      <a:pt x="3323" y="347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bg2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+mn-lt"/>
                </a:endParaRPr>
              </a:p>
            </p:txBody>
          </p:sp>
          <p:sp>
            <p:nvSpPr>
              <p:cNvPr id="535" name="Shape 535"/>
              <p:cNvSpPr/>
              <p:nvPr/>
            </p:nvSpPr>
            <p:spPr>
              <a:xfrm>
                <a:off x="582420" y="271015"/>
                <a:ext cx="64545" cy="410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51" extrusionOk="0">
                    <a:moveTo>
                      <a:pt x="3323" y="2212"/>
                    </a:moveTo>
                    <a:cubicBezTo>
                      <a:pt x="1662" y="2759"/>
                      <a:pt x="0" y="3305"/>
                      <a:pt x="0" y="3852"/>
                    </a:cubicBezTo>
                    <a:cubicBezTo>
                      <a:pt x="0" y="21351"/>
                      <a:pt x="0" y="21351"/>
                      <a:pt x="0" y="21351"/>
                    </a:cubicBezTo>
                    <a:cubicBezTo>
                      <a:pt x="21600" y="21351"/>
                      <a:pt x="21600" y="21351"/>
                      <a:pt x="21600" y="21351"/>
                    </a:cubicBezTo>
                    <a:cubicBezTo>
                      <a:pt x="21600" y="571"/>
                      <a:pt x="21600" y="571"/>
                      <a:pt x="21600" y="571"/>
                    </a:cubicBezTo>
                    <a:cubicBezTo>
                      <a:pt x="21600" y="24"/>
                      <a:pt x="19938" y="-249"/>
                      <a:pt x="16615" y="298"/>
                    </a:cubicBezTo>
                    <a:lnTo>
                      <a:pt x="3323" y="221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bg2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+mn-lt"/>
                </a:endParaRPr>
              </a:p>
            </p:txBody>
          </p:sp>
          <p:sp>
            <p:nvSpPr>
              <p:cNvPr id="536" name="Shape 536"/>
              <p:cNvSpPr/>
              <p:nvPr/>
            </p:nvSpPr>
            <p:spPr>
              <a:xfrm>
                <a:off x="376698" y="470973"/>
                <a:ext cx="72613" cy="210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91" extrusionOk="0">
                    <a:moveTo>
                      <a:pt x="4629" y="4959"/>
                    </a:moveTo>
                    <a:cubicBezTo>
                      <a:pt x="4629" y="4959"/>
                      <a:pt x="3086" y="4959"/>
                      <a:pt x="3086" y="5486"/>
                    </a:cubicBezTo>
                    <a:cubicBezTo>
                      <a:pt x="1543" y="6013"/>
                      <a:pt x="0" y="7067"/>
                      <a:pt x="0" y="8120"/>
                    </a:cubicBezTo>
                    <a:cubicBezTo>
                      <a:pt x="0" y="21291"/>
                      <a:pt x="0" y="21291"/>
                      <a:pt x="0" y="21291"/>
                    </a:cubicBezTo>
                    <a:cubicBezTo>
                      <a:pt x="21600" y="21291"/>
                      <a:pt x="21600" y="21291"/>
                      <a:pt x="21600" y="21291"/>
                    </a:cubicBezTo>
                    <a:cubicBezTo>
                      <a:pt x="21600" y="745"/>
                      <a:pt x="21600" y="745"/>
                      <a:pt x="21600" y="745"/>
                    </a:cubicBezTo>
                    <a:cubicBezTo>
                      <a:pt x="21600" y="218"/>
                      <a:pt x="20057" y="-309"/>
                      <a:pt x="16971" y="218"/>
                    </a:cubicBezTo>
                    <a:lnTo>
                      <a:pt x="4629" y="495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bg2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+mn-lt"/>
                </a:endParaRPr>
              </a:p>
            </p:txBody>
          </p:sp>
          <p:sp>
            <p:nvSpPr>
              <p:cNvPr id="537" name="Shape 537"/>
              <p:cNvSpPr/>
              <p:nvPr/>
            </p:nvSpPr>
            <p:spPr>
              <a:xfrm>
                <a:off x="279887" y="477797"/>
                <a:ext cx="64545" cy="203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10" extrusionOk="0">
                    <a:moveTo>
                      <a:pt x="3323" y="364"/>
                    </a:moveTo>
                    <a:cubicBezTo>
                      <a:pt x="1662" y="-190"/>
                      <a:pt x="0" y="-190"/>
                      <a:pt x="0" y="918"/>
                    </a:cubicBezTo>
                    <a:cubicBezTo>
                      <a:pt x="0" y="21410"/>
                      <a:pt x="0" y="21410"/>
                      <a:pt x="0" y="21410"/>
                    </a:cubicBezTo>
                    <a:cubicBezTo>
                      <a:pt x="21600" y="21410"/>
                      <a:pt x="21600" y="21410"/>
                      <a:pt x="21600" y="21410"/>
                    </a:cubicBezTo>
                    <a:cubicBezTo>
                      <a:pt x="21600" y="8118"/>
                      <a:pt x="21600" y="8118"/>
                      <a:pt x="21600" y="8118"/>
                    </a:cubicBezTo>
                    <a:cubicBezTo>
                      <a:pt x="21600" y="7010"/>
                      <a:pt x="19938" y="5902"/>
                      <a:pt x="18277" y="5348"/>
                    </a:cubicBezTo>
                    <a:cubicBezTo>
                      <a:pt x="14954" y="4241"/>
                      <a:pt x="14954" y="4241"/>
                      <a:pt x="14954" y="4241"/>
                    </a:cubicBezTo>
                    <a:lnTo>
                      <a:pt x="3323" y="36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bg2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+mn-lt"/>
                </a:endParaRPr>
              </a:p>
            </p:txBody>
          </p:sp>
          <p:sp>
            <p:nvSpPr>
              <p:cNvPr id="538" name="Shape 538"/>
              <p:cNvSpPr/>
              <p:nvPr/>
            </p:nvSpPr>
            <p:spPr>
              <a:xfrm>
                <a:off x="70130" y="582686"/>
                <a:ext cx="72613" cy="99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10" extrusionOk="0">
                    <a:moveTo>
                      <a:pt x="9257" y="7568"/>
                    </a:moveTo>
                    <a:cubicBezTo>
                      <a:pt x="3086" y="12115"/>
                      <a:pt x="3086" y="12115"/>
                      <a:pt x="3086" y="12115"/>
                    </a:cubicBezTo>
                    <a:cubicBezTo>
                      <a:pt x="1543" y="14389"/>
                      <a:pt x="0" y="16663"/>
                      <a:pt x="0" y="17799"/>
                    </a:cubicBezTo>
                    <a:cubicBezTo>
                      <a:pt x="0" y="21210"/>
                      <a:pt x="0" y="21210"/>
                      <a:pt x="0" y="21210"/>
                    </a:cubicBezTo>
                    <a:cubicBezTo>
                      <a:pt x="21600" y="21210"/>
                      <a:pt x="21600" y="21210"/>
                      <a:pt x="21600" y="21210"/>
                    </a:cubicBezTo>
                    <a:cubicBezTo>
                      <a:pt x="21600" y="1884"/>
                      <a:pt x="21600" y="1884"/>
                      <a:pt x="21600" y="1884"/>
                    </a:cubicBezTo>
                    <a:cubicBezTo>
                      <a:pt x="21600" y="-390"/>
                      <a:pt x="20057" y="-390"/>
                      <a:pt x="18514" y="747"/>
                    </a:cubicBezTo>
                    <a:lnTo>
                      <a:pt x="9257" y="756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bg2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+mn-lt"/>
                </a:endParaRPr>
              </a:p>
            </p:txBody>
          </p:sp>
          <p:sp>
            <p:nvSpPr>
              <p:cNvPr id="539" name="Shape 539"/>
              <p:cNvSpPr/>
              <p:nvPr/>
            </p:nvSpPr>
            <p:spPr>
              <a:xfrm>
                <a:off x="-1" y="0"/>
                <a:ext cx="743818" cy="562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3" h="21348" extrusionOk="0">
                    <a:moveTo>
                      <a:pt x="21113" y="10497"/>
                    </a:moveTo>
                    <a:cubicBezTo>
                      <a:pt x="21263" y="10699"/>
                      <a:pt x="21413" y="10699"/>
                      <a:pt x="21413" y="10295"/>
                    </a:cubicBezTo>
                    <a:cubicBezTo>
                      <a:pt x="21413" y="1211"/>
                      <a:pt x="21413" y="1211"/>
                      <a:pt x="21413" y="1211"/>
                    </a:cubicBezTo>
                    <a:cubicBezTo>
                      <a:pt x="21413" y="404"/>
                      <a:pt x="20963" y="0"/>
                      <a:pt x="20363" y="0"/>
                    </a:cubicBezTo>
                    <a:cubicBezTo>
                      <a:pt x="13613" y="0"/>
                      <a:pt x="13613" y="0"/>
                      <a:pt x="13613" y="0"/>
                    </a:cubicBezTo>
                    <a:cubicBezTo>
                      <a:pt x="13463" y="0"/>
                      <a:pt x="13313" y="202"/>
                      <a:pt x="13463" y="404"/>
                    </a:cubicBezTo>
                    <a:cubicBezTo>
                      <a:pt x="15863" y="3634"/>
                      <a:pt x="15863" y="3634"/>
                      <a:pt x="15863" y="3634"/>
                    </a:cubicBezTo>
                    <a:cubicBezTo>
                      <a:pt x="14963" y="4845"/>
                      <a:pt x="14963" y="4845"/>
                      <a:pt x="14963" y="4845"/>
                    </a:cubicBezTo>
                    <a:cubicBezTo>
                      <a:pt x="10463" y="11103"/>
                      <a:pt x="10463" y="11103"/>
                      <a:pt x="10463" y="11103"/>
                    </a:cubicBezTo>
                    <a:cubicBezTo>
                      <a:pt x="8063" y="7873"/>
                      <a:pt x="8063" y="7873"/>
                      <a:pt x="8063" y="7873"/>
                    </a:cubicBezTo>
                    <a:cubicBezTo>
                      <a:pt x="7763" y="7469"/>
                      <a:pt x="7463" y="7469"/>
                      <a:pt x="7313" y="7873"/>
                    </a:cubicBezTo>
                    <a:cubicBezTo>
                      <a:pt x="563" y="16755"/>
                      <a:pt x="563" y="16755"/>
                      <a:pt x="563" y="16755"/>
                    </a:cubicBezTo>
                    <a:cubicBezTo>
                      <a:pt x="-187" y="17764"/>
                      <a:pt x="-187" y="19379"/>
                      <a:pt x="563" y="20389"/>
                    </a:cubicBezTo>
                    <a:cubicBezTo>
                      <a:pt x="713" y="20591"/>
                      <a:pt x="713" y="20591"/>
                      <a:pt x="713" y="20591"/>
                    </a:cubicBezTo>
                    <a:cubicBezTo>
                      <a:pt x="1463" y="21600"/>
                      <a:pt x="2663" y="21600"/>
                      <a:pt x="3413" y="20591"/>
                    </a:cubicBezTo>
                    <a:cubicBezTo>
                      <a:pt x="7613" y="14736"/>
                      <a:pt x="7613" y="14736"/>
                      <a:pt x="7613" y="14736"/>
                    </a:cubicBezTo>
                    <a:cubicBezTo>
                      <a:pt x="10013" y="17966"/>
                      <a:pt x="10013" y="17966"/>
                      <a:pt x="10013" y="17966"/>
                    </a:cubicBezTo>
                    <a:cubicBezTo>
                      <a:pt x="10313" y="18168"/>
                      <a:pt x="10613" y="18168"/>
                      <a:pt x="10763" y="17966"/>
                    </a:cubicBezTo>
                    <a:cubicBezTo>
                      <a:pt x="18713" y="7267"/>
                      <a:pt x="18713" y="7267"/>
                      <a:pt x="18713" y="7267"/>
                    </a:cubicBezTo>
                    <a:lnTo>
                      <a:pt x="21113" y="104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bg2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+mn-lt"/>
                </a:endParaRPr>
              </a:p>
            </p:txBody>
          </p:sp>
        </p:grpSp>
      </p:grpSp>
      <p:grpSp>
        <p:nvGrpSpPr>
          <p:cNvPr id="544" name="Group 544"/>
          <p:cNvGrpSpPr/>
          <p:nvPr/>
        </p:nvGrpSpPr>
        <p:grpSpPr>
          <a:xfrm>
            <a:off x="4713446" y="2797563"/>
            <a:ext cx="1611314" cy="1392241"/>
            <a:chOff x="0" y="0"/>
            <a:chExt cx="1611313" cy="1392239"/>
          </a:xfrm>
        </p:grpSpPr>
        <p:sp>
          <p:nvSpPr>
            <p:cNvPr id="542" name="Shape 542"/>
            <p:cNvSpPr/>
            <p:nvPr/>
          </p:nvSpPr>
          <p:spPr>
            <a:xfrm>
              <a:off x="0" y="0"/>
              <a:ext cx="1611313" cy="1392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5" y="21600"/>
                  </a:moveTo>
                  <a:lnTo>
                    <a:pt x="0" y="10788"/>
                  </a:lnTo>
                  <a:lnTo>
                    <a:pt x="5405" y="0"/>
                  </a:lnTo>
                  <a:lnTo>
                    <a:pt x="16216" y="0"/>
                  </a:lnTo>
                  <a:lnTo>
                    <a:pt x="21600" y="10788"/>
                  </a:lnTo>
                  <a:lnTo>
                    <a:pt x="16216" y="21600"/>
                  </a:lnTo>
                  <a:lnTo>
                    <a:pt x="5405" y="21600"/>
                  </a:lnTo>
                  <a:close/>
                </a:path>
              </a:pathLst>
            </a:custGeom>
            <a:solidFill>
              <a:schemeClr val="accent3"/>
            </a:solidFill>
            <a:ln w="25400" cap="flat">
              <a:solidFill>
                <a:schemeClr val="bg2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+mn-lt"/>
              </a:endParaRPr>
            </a:p>
          </p:txBody>
        </p:sp>
        <p:sp>
          <p:nvSpPr>
            <p:cNvPr id="543" name="Shape 543"/>
            <p:cNvSpPr/>
            <p:nvPr/>
          </p:nvSpPr>
          <p:spPr>
            <a:xfrm>
              <a:off x="506895" y="453777"/>
              <a:ext cx="746285" cy="480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52" y="5586"/>
                  </a:moveTo>
                  <a:cubicBezTo>
                    <a:pt x="10924" y="10800"/>
                    <a:pt x="10924" y="10800"/>
                    <a:pt x="10924" y="10800"/>
                  </a:cubicBezTo>
                  <a:cubicBezTo>
                    <a:pt x="10924" y="10800"/>
                    <a:pt x="10924" y="10800"/>
                    <a:pt x="10924" y="10800"/>
                  </a:cubicBezTo>
                  <a:cubicBezTo>
                    <a:pt x="10676" y="10800"/>
                    <a:pt x="10676" y="10800"/>
                    <a:pt x="10676" y="10800"/>
                  </a:cubicBezTo>
                  <a:cubicBezTo>
                    <a:pt x="4469" y="7821"/>
                    <a:pt x="4469" y="7821"/>
                    <a:pt x="4469" y="7821"/>
                  </a:cubicBezTo>
                  <a:cubicBezTo>
                    <a:pt x="3972" y="8566"/>
                    <a:pt x="3724" y="10055"/>
                    <a:pt x="3476" y="11917"/>
                  </a:cubicBezTo>
                  <a:cubicBezTo>
                    <a:pt x="3972" y="12290"/>
                    <a:pt x="4221" y="12662"/>
                    <a:pt x="4221" y="13407"/>
                  </a:cubicBezTo>
                  <a:cubicBezTo>
                    <a:pt x="4221" y="14152"/>
                    <a:pt x="3972" y="14524"/>
                    <a:pt x="3724" y="14897"/>
                  </a:cubicBezTo>
                  <a:cubicBezTo>
                    <a:pt x="4221" y="21228"/>
                    <a:pt x="4221" y="21228"/>
                    <a:pt x="4221" y="21228"/>
                  </a:cubicBezTo>
                  <a:cubicBezTo>
                    <a:pt x="4221" y="21228"/>
                    <a:pt x="4221" y="21228"/>
                    <a:pt x="3972" y="21600"/>
                  </a:cubicBezTo>
                  <a:cubicBezTo>
                    <a:pt x="3972" y="21600"/>
                    <a:pt x="3972" y="21600"/>
                    <a:pt x="3972" y="21600"/>
                  </a:cubicBezTo>
                  <a:cubicBezTo>
                    <a:pt x="1986" y="21600"/>
                    <a:pt x="1986" y="21600"/>
                    <a:pt x="1986" y="21600"/>
                  </a:cubicBezTo>
                  <a:cubicBezTo>
                    <a:pt x="1986" y="21600"/>
                    <a:pt x="1986" y="21600"/>
                    <a:pt x="1738" y="21600"/>
                  </a:cubicBezTo>
                  <a:cubicBezTo>
                    <a:pt x="1738" y="21228"/>
                    <a:pt x="1738" y="21228"/>
                    <a:pt x="1738" y="21228"/>
                  </a:cubicBezTo>
                  <a:cubicBezTo>
                    <a:pt x="2234" y="14897"/>
                    <a:pt x="2234" y="14897"/>
                    <a:pt x="2234" y="14897"/>
                  </a:cubicBezTo>
                  <a:cubicBezTo>
                    <a:pt x="1986" y="14524"/>
                    <a:pt x="1738" y="14152"/>
                    <a:pt x="1738" y="13407"/>
                  </a:cubicBezTo>
                  <a:cubicBezTo>
                    <a:pt x="1738" y="12662"/>
                    <a:pt x="1986" y="12290"/>
                    <a:pt x="2483" y="11917"/>
                  </a:cubicBezTo>
                  <a:cubicBezTo>
                    <a:pt x="2483" y="10055"/>
                    <a:pt x="2731" y="8566"/>
                    <a:pt x="3228" y="7076"/>
                  </a:cubicBezTo>
                  <a:cubicBezTo>
                    <a:pt x="248" y="5586"/>
                    <a:pt x="248" y="5586"/>
                    <a:pt x="248" y="5586"/>
                  </a:cubicBezTo>
                  <a:cubicBezTo>
                    <a:pt x="0" y="5586"/>
                    <a:pt x="0" y="5586"/>
                    <a:pt x="0" y="5214"/>
                  </a:cubicBezTo>
                  <a:cubicBezTo>
                    <a:pt x="0" y="5214"/>
                    <a:pt x="0" y="4841"/>
                    <a:pt x="248" y="4841"/>
                  </a:cubicBezTo>
                  <a:cubicBezTo>
                    <a:pt x="10676" y="0"/>
                    <a:pt x="10676" y="0"/>
                    <a:pt x="10676" y="0"/>
                  </a:cubicBezTo>
                  <a:cubicBezTo>
                    <a:pt x="10676" y="0"/>
                    <a:pt x="10676" y="0"/>
                    <a:pt x="10924" y="0"/>
                  </a:cubicBezTo>
                  <a:cubicBezTo>
                    <a:pt x="10924" y="0"/>
                    <a:pt x="10924" y="0"/>
                    <a:pt x="10924" y="0"/>
                  </a:cubicBezTo>
                  <a:cubicBezTo>
                    <a:pt x="21352" y="4841"/>
                    <a:pt x="21352" y="4841"/>
                    <a:pt x="21352" y="4841"/>
                  </a:cubicBezTo>
                  <a:cubicBezTo>
                    <a:pt x="21600" y="4841"/>
                    <a:pt x="21600" y="5214"/>
                    <a:pt x="21600" y="5214"/>
                  </a:cubicBezTo>
                  <a:cubicBezTo>
                    <a:pt x="21600" y="5586"/>
                    <a:pt x="21600" y="5586"/>
                    <a:pt x="21352" y="5586"/>
                  </a:cubicBezTo>
                  <a:close/>
                  <a:moveTo>
                    <a:pt x="16883" y="14524"/>
                  </a:moveTo>
                  <a:cubicBezTo>
                    <a:pt x="16883" y="16386"/>
                    <a:pt x="14152" y="17876"/>
                    <a:pt x="10924" y="17876"/>
                  </a:cubicBezTo>
                  <a:cubicBezTo>
                    <a:pt x="7448" y="17876"/>
                    <a:pt x="4717" y="16386"/>
                    <a:pt x="4717" y="14524"/>
                  </a:cubicBezTo>
                  <a:cubicBezTo>
                    <a:pt x="4966" y="10055"/>
                    <a:pt x="4966" y="10055"/>
                    <a:pt x="4966" y="10055"/>
                  </a:cubicBezTo>
                  <a:cubicBezTo>
                    <a:pt x="10428" y="12290"/>
                    <a:pt x="10428" y="12290"/>
                    <a:pt x="10428" y="12290"/>
                  </a:cubicBezTo>
                  <a:cubicBezTo>
                    <a:pt x="10428" y="12662"/>
                    <a:pt x="10676" y="12662"/>
                    <a:pt x="10924" y="12662"/>
                  </a:cubicBezTo>
                  <a:cubicBezTo>
                    <a:pt x="10924" y="12662"/>
                    <a:pt x="11172" y="12662"/>
                    <a:pt x="11172" y="12290"/>
                  </a:cubicBezTo>
                  <a:cubicBezTo>
                    <a:pt x="16634" y="10055"/>
                    <a:pt x="16634" y="10055"/>
                    <a:pt x="16634" y="10055"/>
                  </a:cubicBezTo>
                  <a:lnTo>
                    <a:pt x="16883" y="1452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+mn-lt"/>
              </a:endParaRPr>
            </a:p>
          </p:txBody>
        </p:sp>
      </p:grpSp>
      <p:grpSp>
        <p:nvGrpSpPr>
          <p:cNvPr id="547" name="Group 547"/>
          <p:cNvGrpSpPr/>
          <p:nvPr/>
        </p:nvGrpSpPr>
        <p:grpSpPr>
          <a:xfrm>
            <a:off x="2837021" y="2816613"/>
            <a:ext cx="1611314" cy="1392241"/>
            <a:chOff x="0" y="0"/>
            <a:chExt cx="1611313" cy="1392239"/>
          </a:xfrm>
        </p:grpSpPr>
        <p:sp>
          <p:nvSpPr>
            <p:cNvPr id="545" name="Shape 545"/>
            <p:cNvSpPr/>
            <p:nvPr/>
          </p:nvSpPr>
          <p:spPr>
            <a:xfrm flipH="1">
              <a:off x="0" y="0"/>
              <a:ext cx="1611313" cy="1392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5" y="21600"/>
                  </a:moveTo>
                  <a:lnTo>
                    <a:pt x="0" y="10788"/>
                  </a:lnTo>
                  <a:lnTo>
                    <a:pt x="5405" y="0"/>
                  </a:lnTo>
                  <a:lnTo>
                    <a:pt x="16216" y="0"/>
                  </a:lnTo>
                  <a:lnTo>
                    <a:pt x="21600" y="10788"/>
                  </a:lnTo>
                  <a:lnTo>
                    <a:pt x="16216" y="21600"/>
                  </a:lnTo>
                  <a:lnTo>
                    <a:pt x="5405" y="21600"/>
                  </a:lnTo>
                  <a:close/>
                </a:path>
              </a:pathLst>
            </a:custGeom>
            <a:solidFill>
              <a:schemeClr val="accent4"/>
            </a:solidFill>
            <a:ln w="25400" cap="flat">
              <a:solidFill>
                <a:schemeClr val="bg2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+mn-lt"/>
              </a:endParaRPr>
            </a:p>
          </p:txBody>
        </p:sp>
        <p:sp>
          <p:nvSpPr>
            <p:cNvPr id="546" name="Shape 546"/>
            <p:cNvSpPr/>
            <p:nvPr/>
          </p:nvSpPr>
          <p:spPr>
            <a:xfrm>
              <a:off x="462463" y="424452"/>
              <a:ext cx="693686" cy="519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7128"/>
                  </a:moveTo>
                  <a:cubicBezTo>
                    <a:pt x="18922" y="7128"/>
                    <a:pt x="18387" y="7776"/>
                    <a:pt x="18387" y="8640"/>
                  </a:cubicBezTo>
                  <a:cubicBezTo>
                    <a:pt x="18387" y="9288"/>
                    <a:pt x="18922" y="9936"/>
                    <a:pt x="19636" y="9936"/>
                  </a:cubicBezTo>
                  <a:cubicBezTo>
                    <a:pt x="20172" y="9936"/>
                    <a:pt x="20707" y="9288"/>
                    <a:pt x="20707" y="8640"/>
                  </a:cubicBezTo>
                  <a:cubicBezTo>
                    <a:pt x="20707" y="7776"/>
                    <a:pt x="20172" y="7128"/>
                    <a:pt x="19636" y="7128"/>
                  </a:cubicBezTo>
                  <a:moveTo>
                    <a:pt x="1964" y="7128"/>
                  </a:moveTo>
                  <a:cubicBezTo>
                    <a:pt x="1428" y="7128"/>
                    <a:pt x="714" y="7776"/>
                    <a:pt x="714" y="8640"/>
                  </a:cubicBezTo>
                  <a:cubicBezTo>
                    <a:pt x="714" y="9288"/>
                    <a:pt x="1428" y="9936"/>
                    <a:pt x="1964" y="9936"/>
                  </a:cubicBezTo>
                  <a:cubicBezTo>
                    <a:pt x="2678" y="9936"/>
                    <a:pt x="3213" y="9288"/>
                    <a:pt x="3213" y="8640"/>
                  </a:cubicBezTo>
                  <a:cubicBezTo>
                    <a:pt x="3213" y="7776"/>
                    <a:pt x="2678" y="7128"/>
                    <a:pt x="1964" y="7128"/>
                  </a:cubicBezTo>
                  <a:moveTo>
                    <a:pt x="15888" y="4320"/>
                  </a:moveTo>
                  <a:cubicBezTo>
                    <a:pt x="14995" y="4320"/>
                    <a:pt x="14102" y="5400"/>
                    <a:pt x="14102" y="6696"/>
                  </a:cubicBezTo>
                  <a:cubicBezTo>
                    <a:pt x="14102" y="7776"/>
                    <a:pt x="14995" y="8856"/>
                    <a:pt x="15888" y="8856"/>
                  </a:cubicBezTo>
                  <a:cubicBezTo>
                    <a:pt x="16959" y="8856"/>
                    <a:pt x="17673" y="7776"/>
                    <a:pt x="17673" y="6696"/>
                  </a:cubicBezTo>
                  <a:cubicBezTo>
                    <a:pt x="17673" y="5400"/>
                    <a:pt x="16959" y="4320"/>
                    <a:pt x="15888" y="4320"/>
                  </a:cubicBezTo>
                  <a:moveTo>
                    <a:pt x="21600" y="17712"/>
                  </a:moveTo>
                  <a:cubicBezTo>
                    <a:pt x="19458" y="17712"/>
                    <a:pt x="19458" y="17712"/>
                    <a:pt x="19458" y="17712"/>
                  </a:cubicBezTo>
                  <a:cubicBezTo>
                    <a:pt x="19458" y="13176"/>
                    <a:pt x="19458" y="13176"/>
                    <a:pt x="19458" y="13176"/>
                  </a:cubicBezTo>
                  <a:cubicBezTo>
                    <a:pt x="19458" y="12312"/>
                    <a:pt x="19279" y="11664"/>
                    <a:pt x="18922" y="11016"/>
                  </a:cubicBezTo>
                  <a:cubicBezTo>
                    <a:pt x="19101" y="11016"/>
                    <a:pt x="19279" y="10800"/>
                    <a:pt x="19636" y="10800"/>
                  </a:cubicBezTo>
                  <a:cubicBezTo>
                    <a:pt x="20707" y="10800"/>
                    <a:pt x="21600" y="11880"/>
                    <a:pt x="21600" y="13392"/>
                  </a:cubicBezTo>
                  <a:lnTo>
                    <a:pt x="21600" y="17712"/>
                  </a:lnTo>
                  <a:close/>
                  <a:moveTo>
                    <a:pt x="5712" y="4320"/>
                  </a:moveTo>
                  <a:cubicBezTo>
                    <a:pt x="4641" y="4320"/>
                    <a:pt x="3749" y="5400"/>
                    <a:pt x="3749" y="6696"/>
                  </a:cubicBezTo>
                  <a:cubicBezTo>
                    <a:pt x="3749" y="7776"/>
                    <a:pt x="4641" y="8856"/>
                    <a:pt x="5712" y="8856"/>
                  </a:cubicBezTo>
                  <a:cubicBezTo>
                    <a:pt x="6605" y="8856"/>
                    <a:pt x="7498" y="7776"/>
                    <a:pt x="7498" y="6696"/>
                  </a:cubicBezTo>
                  <a:cubicBezTo>
                    <a:pt x="7498" y="5400"/>
                    <a:pt x="6605" y="4320"/>
                    <a:pt x="5712" y="4320"/>
                  </a:cubicBezTo>
                  <a:moveTo>
                    <a:pt x="1964" y="10800"/>
                  </a:moveTo>
                  <a:cubicBezTo>
                    <a:pt x="2142" y="10800"/>
                    <a:pt x="2321" y="11016"/>
                    <a:pt x="2499" y="11016"/>
                  </a:cubicBezTo>
                  <a:cubicBezTo>
                    <a:pt x="2321" y="11664"/>
                    <a:pt x="2142" y="12312"/>
                    <a:pt x="2142" y="13176"/>
                  </a:cubicBezTo>
                  <a:cubicBezTo>
                    <a:pt x="2142" y="17712"/>
                    <a:pt x="2142" y="17712"/>
                    <a:pt x="2142" y="17712"/>
                  </a:cubicBezTo>
                  <a:cubicBezTo>
                    <a:pt x="0" y="17712"/>
                    <a:pt x="0" y="17712"/>
                    <a:pt x="0" y="17712"/>
                  </a:cubicBezTo>
                  <a:cubicBezTo>
                    <a:pt x="0" y="13392"/>
                    <a:pt x="0" y="13392"/>
                    <a:pt x="0" y="13392"/>
                  </a:cubicBezTo>
                  <a:cubicBezTo>
                    <a:pt x="0" y="11880"/>
                    <a:pt x="893" y="10800"/>
                    <a:pt x="1964" y="10800"/>
                  </a:cubicBezTo>
                  <a:moveTo>
                    <a:pt x="10711" y="0"/>
                  </a:moveTo>
                  <a:cubicBezTo>
                    <a:pt x="9283" y="0"/>
                    <a:pt x="8033" y="1512"/>
                    <a:pt x="8033" y="3240"/>
                  </a:cubicBezTo>
                  <a:cubicBezTo>
                    <a:pt x="8033" y="4968"/>
                    <a:pt x="9283" y="6480"/>
                    <a:pt x="10711" y="6480"/>
                  </a:cubicBezTo>
                  <a:cubicBezTo>
                    <a:pt x="12317" y="6480"/>
                    <a:pt x="13388" y="4968"/>
                    <a:pt x="13388" y="3240"/>
                  </a:cubicBezTo>
                  <a:cubicBezTo>
                    <a:pt x="13388" y="1512"/>
                    <a:pt x="12317" y="0"/>
                    <a:pt x="10711" y="0"/>
                  </a:cubicBezTo>
                  <a:moveTo>
                    <a:pt x="18744" y="19440"/>
                  </a:moveTo>
                  <a:cubicBezTo>
                    <a:pt x="15709" y="19440"/>
                    <a:pt x="15709" y="19440"/>
                    <a:pt x="15709" y="19440"/>
                  </a:cubicBezTo>
                  <a:cubicBezTo>
                    <a:pt x="15709" y="12528"/>
                    <a:pt x="15709" y="12528"/>
                    <a:pt x="15709" y="12528"/>
                  </a:cubicBezTo>
                  <a:cubicBezTo>
                    <a:pt x="15709" y="11448"/>
                    <a:pt x="15531" y="10584"/>
                    <a:pt x="15174" y="9720"/>
                  </a:cubicBezTo>
                  <a:cubicBezTo>
                    <a:pt x="15352" y="9720"/>
                    <a:pt x="15709" y="9720"/>
                    <a:pt x="15888" y="9720"/>
                  </a:cubicBezTo>
                  <a:cubicBezTo>
                    <a:pt x="17494" y="9720"/>
                    <a:pt x="18744" y="11232"/>
                    <a:pt x="18744" y="13176"/>
                  </a:cubicBezTo>
                  <a:lnTo>
                    <a:pt x="18744" y="19440"/>
                  </a:lnTo>
                  <a:close/>
                  <a:moveTo>
                    <a:pt x="5891" y="12528"/>
                  </a:moveTo>
                  <a:cubicBezTo>
                    <a:pt x="5891" y="19440"/>
                    <a:pt x="5891" y="19440"/>
                    <a:pt x="5891" y="19440"/>
                  </a:cubicBezTo>
                  <a:cubicBezTo>
                    <a:pt x="2678" y="19440"/>
                    <a:pt x="2678" y="19440"/>
                    <a:pt x="2678" y="19440"/>
                  </a:cubicBezTo>
                  <a:cubicBezTo>
                    <a:pt x="2678" y="13176"/>
                    <a:pt x="2678" y="13176"/>
                    <a:pt x="2678" y="13176"/>
                  </a:cubicBezTo>
                  <a:cubicBezTo>
                    <a:pt x="2678" y="11232"/>
                    <a:pt x="4106" y="9720"/>
                    <a:pt x="5712" y="9720"/>
                  </a:cubicBezTo>
                  <a:cubicBezTo>
                    <a:pt x="5891" y="9720"/>
                    <a:pt x="6248" y="9720"/>
                    <a:pt x="6426" y="9720"/>
                  </a:cubicBezTo>
                  <a:cubicBezTo>
                    <a:pt x="6069" y="10584"/>
                    <a:pt x="5891" y="11448"/>
                    <a:pt x="5891" y="12528"/>
                  </a:cubicBezTo>
                  <a:moveTo>
                    <a:pt x="6605" y="21600"/>
                  </a:moveTo>
                  <a:cubicBezTo>
                    <a:pt x="14995" y="21600"/>
                    <a:pt x="14995" y="21600"/>
                    <a:pt x="14995" y="21600"/>
                  </a:cubicBezTo>
                  <a:cubicBezTo>
                    <a:pt x="14995" y="12528"/>
                    <a:pt x="14995" y="12528"/>
                    <a:pt x="14995" y="12528"/>
                  </a:cubicBezTo>
                  <a:cubicBezTo>
                    <a:pt x="14995" y="9720"/>
                    <a:pt x="13031" y="7344"/>
                    <a:pt x="10711" y="7344"/>
                  </a:cubicBezTo>
                  <a:cubicBezTo>
                    <a:pt x="8390" y="7344"/>
                    <a:pt x="6605" y="9720"/>
                    <a:pt x="6605" y="12528"/>
                  </a:cubicBezTo>
                  <a:lnTo>
                    <a:pt x="6605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bg2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+mn-lt"/>
              </a:endParaRPr>
            </a:p>
          </p:txBody>
        </p:sp>
      </p:grpSp>
      <p:grpSp>
        <p:nvGrpSpPr>
          <p:cNvPr id="550" name="Group 550"/>
          <p:cNvGrpSpPr/>
          <p:nvPr/>
        </p:nvGrpSpPr>
        <p:grpSpPr>
          <a:xfrm>
            <a:off x="2802094" y="994161"/>
            <a:ext cx="1611316" cy="1393827"/>
            <a:chOff x="-1" y="-12701"/>
            <a:chExt cx="1611314" cy="1393826"/>
          </a:xfrm>
        </p:grpSpPr>
        <p:sp>
          <p:nvSpPr>
            <p:cNvPr id="548" name="Shape 548"/>
            <p:cNvSpPr/>
            <p:nvPr/>
          </p:nvSpPr>
          <p:spPr>
            <a:xfrm>
              <a:off x="-1" y="-12701"/>
              <a:ext cx="1611314" cy="1393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5" y="21600"/>
                  </a:moveTo>
                  <a:lnTo>
                    <a:pt x="0" y="10825"/>
                  </a:lnTo>
                  <a:lnTo>
                    <a:pt x="5405" y="0"/>
                  </a:lnTo>
                  <a:lnTo>
                    <a:pt x="16216" y="0"/>
                  </a:lnTo>
                  <a:lnTo>
                    <a:pt x="21600" y="10825"/>
                  </a:lnTo>
                  <a:lnTo>
                    <a:pt x="16216" y="21600"/>
                  </a:lnTo>
                  <a:lnTo>
                    <a:pt x="5405" y="21600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+mn-lt"/>
              </a:endParaRPr>
            </a:p>
          </p:txBody>
        </p:sp>
        <p:sp>
          <p:nvSpPr>
            <p:cNvPr id="549" name="Shape 549"/>
            <p:cNvSpPr/>
            <p:nvPr/>
          </p:nvSpPr>
          <p:spPr>
            <a:xfrm>
              <a:off x="564076" y="349328"/>
              <a:ext cx="538006" cy="60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97" y="5449"/>
                  </a:moveTo>
                  <a:lnTo>
                    <a:pt x="10897" y="0"/>
                  </a:lnTo>
                  <a:lnTo>
                    <a:pt x="1362" y="0"/>
                  </a:lnTo>
                  <a:lnTo>
                    <a:pt x="1362" y="20238"/>
                  </a:lnTo>
                  <a:lnTo>
                    <a:pt x="0" y="2023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5449"/>
                  </a:lnTo>
                  <a:lnTo>
                    <a:pt x="10897" y="5449"/>
                  </a:lnTo>
                  <a:close/>
                  <a:moveTo>
                    <a:pt x="8173" y="20238"/>
                  </a:moveTo>
                  <a:lnTo>
                    <a:pt x="4086" y="20238"/>
                  </a:lnTo>
                  <a:lnTo>
                    <a:pt x="4086" y="17514"/>
                  </a:lnTo>
                  <a:lnTo>
                    <a:pt x="8173" y="17514"/>
                  </a:lnTo>
                  <a:lnTo>
                    <a:pt x="8173" y="20238"/>
                  </a:lnTo>
                  <a:close/>
                  <a:moveTo>
                    <a:pt x="9535" y="14789"/>
                  </a:moveTo>
                  <a:lnTo>
                    <a:pt x="2724" y="14789"/>
                  </a:lnTo>
                  <a:lnTo>
                    <a:pt x="2724" y="13427"/>
                  </a:lnTo>
                  <a:lnTo>
                    <a:pt x="9535" y="13427"/>
                  </a:lnTo>
                  <a:lnTo>
                    <a:pt x="9535" y="14789"/>
                  </a:lnTo>
                  <a:close/>
                  <a:moveTo>
                    <a:pt x="9535" y="12065"/>
                  </a:moveTo>
                  <a:lnTo>
                    <a:pt x="2724" y="12065"/>
                  </a:lnTo>
                  <a:lnTo>
                    <a:pt x="2724" y="10703"/>
                  </a:lnTo>
                  <a:lnTo>
                    <a:pt x="9535" y="10703"/>
                  </a:lnTo>
                  <a:lnTo>
                    <a:pt x="9535" y="12065"/>
                  </a:lnTo>
                  <a:close/>
                  <a:moveTo>
                    <a:pt x="9535" y="9341"/>
                  </a:moveTo>
                  <a:lnTo>
                    <a:pt x="2724" y="9341"/>
                  </a:lnTo>
                  <a:lnTo>
                    <a:pt x="2724" y="8173"/>
                  </a:lnTo>
                  <a:lnTo>
                    <a:pt x="9535" y="8173"/>
                  </a:lnTo>
                  <a:lnTo>
                    <a:pt x="9535" y="9341"/>
                  </a:lnTo>
                  <a:close/>
                  <a:moveTo>
                    <a:pt x="9535" y="6811"/>
                  </a:moveTo>
                  <a:lnTo>
                    <a:pt x="2724" y="6811"/>
                  </a:lnTo>
                  <a:lnTo>
                    <a:pt x="2724" y="5449"/>
                  </a:lnTo>
                  <a:lnTo>
                    <a:pt x="9535" y="5449"/>
                  </a:lnTo>
                  <a:lnTo>
                    <a:pt x="9535" y="6811"/>
                  </a:lnTo>
                  <a:close/>
                  <a:moveTo>
                    <a:pt x="9535" y="4086"/>
                  </a:moveTo>
                  <a:lnTo>
                    <a:pt x="2724" y="4086"/>
                  </a:lnTo>
                  <a:lnTo>
                    <a:pt x="2724" y="2724"/>
                  </a:lnTo>
                  <a:lnTo>
                    <a:pt x="9535" y="2724"/>
                  </a:lnTo>
                  <a:lnTo>
                    <a:pt x="9535" y="4086"/>
                  </a:lnTo>
                  <a:close/>
                  <a:moveTo>
                    <a:pt x="16346" y="18876"/>
                  </a:moveTo>
                  <a:lnTo>
                    <a:pt x="13622" y="18876"/>
                  </a:lnTo>
                  <a:lnTo>
                    <a:pt x="13622" y="16151"/>
                  </a:lnTo>
                  <a:lnTo>
                    <a:pt x="16346" y="16151"/>
                  </a:lnTo>
                  <a:lnTo>
                    <a:pt x="16346" y="18876"/>
                  </a:lnTo>
                  <a:close/>
                  <a:moveTo>
                    <a:pt x="16346" y="14789"/>
                  </a:moveTo>
                  <a:lnTo>
                    <a:pt x="13622" y="14789"/>
                  </a:lnTo>
                  <a:lnTo>
                    <a:pt x="13622" y="12065"/>
                  </a:lnTo>
                  <a:lnTo>
                    <a:pt x="16346" y="12065"/>
                  </a:lnTo>
                  <a:lnTo>
                    <a:pt x="16346" y="14789"/>
                  </a:lnTo>
                  <a:close/>
                  <a:moveTo>
                    <a:pt x="16346" y="10703"/>
                  </a:moveTo>
                  <a:lnTo>
                    <a:pt x="13622" y="10703"/>
                  </a:lnTo>
                  <a:lnTo>
                    <a:pt x="13622" y="8173"/>
                  </a:lnTo>
                  <a:lnTo>
                    <a:pt x="16346" y="8173"/>
                  </a:lnTo>
                  <a:lnTo>
                    <a:pt x="16346" y="10703"/>
                  </a:lnTo>
                  <a:close/>
                  <a:moveTo>
                    <a:pt x="20238" y="18876"/>
                  </a:moveTo>
                  <a:lnTo>
                    <a:pt x="17708" y="18876"/>
                  </a:lnTo>
                  <a:lnTo>
                    <a:pt x="17708" y="16151"/>
                  </a:lnTo>
                  <a:lnTo>
                    <a:pt x="20238" y="16151"/>
                  </a:lnTo>
                  <a:lnTo>
                    <a:pt x="20238" y="18876"/>
                  </a:lnTo>
                  <a:close/>
                  <a:moveTo>
                    <a:pt x="20238" y="14789"/>
                  </a:moveTo>
                  <a:lnTo>
                    <a:pt x="17708" y="14789"/>
                  </a:lnTo>
                  <a:lnTo>
                    <a:pt x="17708" y="12065"/>
                  </a:lnTo>
                  <a:lnTo>
                    <a:pt x="20238" y="12065"/>
                  </a:lnTo>
                  <a:lnTo>
                    <a:pt x="20238" y="14789"/>
                  </a:lnTo>
                  <a:close/>
                  <a:moveTo>
                    <a:pt x="20238" y="10703"/>
                  </a:moveTo>
                  <a:lnTo>
                    <a:pt x="17708" y="10703"/>
                  </a:lnTo>
                  <a:lnTo>
                    <a:pt x="17708" y="8173"/>
                  </a:lnTo>
                  <a:lnTo>
                    <a:pt x="20238" y="8173"/>
                  </a:lnTo>
                  <a:lnTo>
                    <a:pt x="20238" y="1070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bg2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+mn-lt"/>
              </a:endParaRPr>
            </a:p>
          </p:txBody>
        </p:sp>
      </p:grpSp>
      <p:sp>
        <p:nvSpPr>
          <p:cNvPr id="32" name="Shape 448"/>
          <p:cNvSpPr/>
          <p:nvPr/>
        </p:nvSpPr>
        <p:spPr>
          <a:xfrm>
            <a:off x="1728577" y="247959"/>
            <a:ext cx="569351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rPr lang="es-ES" sz="2400" dirty="0" smtClean="0">
                <a:latin typeface="+mn-ea"/>
                <a:ea typeface="+mn-ea"/>
                <a:cs typeface="+mn-cs"/>
              </a:rPr>
              <a:t>Puntos de la Agenda Temática</a:t>
            </a:r>
            <a:endParaRPr sz="2400" dirty="0">
              <a:latin typeface="+mn-ea"/>
              <a:ea typeface="+mn-ea"/>
              <a:cs typeface="+mn-cs"/>
            </a:endParaRPr>
          </a:p>
        </p:txBody>
      </p:sp>
      <p:pic>
        <p:nvPicPr>
          <p:cNvPr id="33" name="image3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68001" y="4331221"/>
            <a:ext cx="2413795" cy="681737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CuadroTexto 33"/>
          <p:cNvSpPr txBox="1"/>
          <p:nvPr/>
        </p:nvSpPr>
        <p:spPr>
          <a:xfrm>
            <a:off x="8672053" y="4755847"/>
            <a:ext cx="47194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_tradnl" dirty="0">
                <a:solidFill>
                  <a:schemeClr val="bg1"/>
                </a:solidFill>
                <a:latin typeface="+mn-lt"/>
              </a:rPr>
              <a:t>7</a:t>
            </a:r>
            <a:endParaRPr kumimoji="0" lang="es-ES_tradnl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" grpId="2" animBg="1" advAuto="0"/>
      <p:bldP spid="525" grpId="3" animBg="1" advAuto="0"/>
      <p:bldP spid="526" grpId="5" animBg="1" advAuto="0"/>
      <p:bldP spid="527" grpId="4" animBg="1" advAuto="0"/>
      <p:bldP spid="32" grpId="0" animBg="1" advAuto="0"/>
      <p:bldP spid="33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500"/>
          <p:cNvSpPr/>
          <p:nvPr/>
        </p:nvSpPr>
        <p:spPr>
          <a:xfrm>
            <a:off x="-8796" y="3101891"/>
            <a:ext cx="9144000" cy="1"/>
          </a:xfrm>
          <a:prstGeom prst="line">
            <a:avLst/>
          </a:prstGeom>
          <a:ln w="38100">
            <a:solidFill>
              <a:srgbClr val="1C657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" name="Shape 500"/>
          <p:cNvSpPr/>
          <p:nvPr/>
        </p:nvSpPr>
        <p:spPr>
          <a:xfrm>
            <a:off x="-19872" y="3291932"/>
            <a:ext cx="9144000" cy="1"/>
          </a:xfrm>
          <a:prstGeom prst="line">
            <a:avLst/>
          </a:prstGeom>
          <a:ln w="38100">
            <a:solidFill>
              <a:srgbClr val="1C657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2" name="Shape 552"/>
          <p:cNvSpPr/>
          <p:nvPr/>
        </p:nvSpPr>
        <p:spPr>
          <a:xfrm rot="10800000" flipH="1">
            <a:off x="0" y="3113432"/>
            <a:ext cx="9144000" cy="2035175"/>
          </a:xfrm>
          <a:prstGeom prst="rect">
            <a:avLst/>
          </a:prstGeom>
          <a:solidFill>
            <a:srgbClr val="A21C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74" name="Group 574"/>
          <p:cNvGrpSpPr/>
          <p:nvPr/>
        </p:nvGrpSpPr>
        <p:grpSpPr>
          <a:xfrm>
            <a:off x="5843961" y="2991818"/>
            <a:ext cx="3256799" cy="1056693"/>
            <a:chOff x="1781" y="87227"/>
            <a:chExt cx="3256798" cy="1056692"/>
          </a:xfrm>
        </p:grpSpPr>
        <p:sp>
          <p:nvSpPr>
            <p:cNvPr id="572" name="Shape 572"/>
            <p:cNvSpPr/>
            <p:nvPr/>
          </p:nvSpPr>
          <p:spPr>
            <a:xfrm>
              <a:off x="430355" y="126900"/>
              <a:ext cx="2828224" cy="10170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rPr sz="1600" b="1" dirty="0">
                  <a:latin typeface="Calibri" charset="0"/>
                  <a:ea typeface="Calibri" charset="0"/>
                  <a:cs typeface="Calibri" charset="0"/>
                </a:rPr>
                <a:t>Visión </a:t>
              </a:r>
            </a:p>
            <a:p>
              <a:pPr>
                <a:defRPr sz="1200">
                  <a:solidFill>
                    <a:srgbClr val="FFFFFF"/>
                  </a:solidFill>
                </a:defRPr>
              </a:pPr>
              <a:r>
                <a:rPr dirty="0">
                  <a:latin typeface="Calibri" charset="0"/>
                  <a:ea typeface="Calibri" charset="0"/>
                  <a:cs typeface="Calibri" charset="0"/>
                </a:rPr>
                <a:t>Incidir en el desarrollo de la visión-país de </a:t>
              </a:r>
              <a:r>
                <a:rPr lang="es-ES" dirty="0" smtClean="0">
                  <a:latin typeface="Calibri" charset="0"/>
                  <a:ea typeface="Calibri" charset="0"/>
                  <a:cs typeface="Calibri" charset="0"/>
                </a:rPr>
                <a:t>c</a:t>
              </a:r>
              <a:r>
                <a:rPr dirty="0" smtClean="0">
                  <a:latin typeface="Calibri" charset="0"/>
                  <a:ea typeface="Calibri" charset="0"/>
                  <a:cs typeface="Calibri" charset="0"/>
                </a:rPr>
                <a:t>iencia </a:t>
              </a:r>
              <a:r>
                <a:rPr dirty="0">
                  <a:latin typeface="Calibri" charset="0"/>
                  <a:ea typeface="Calibri" charset="0"/>
                  <a:cs typeface="Calibri" charset="0"/>
                </a:rPr>
                <a:t>y tecnología a largo plazo. </a:t>
              </a:r>
            </a:p>
          </p:txBody>
        </p:sp>
        <p:sp>
          <p:nvSpPr>
            <p:cNvPr id="573" name="Shape 573"/>
            <p:cNvSpPr/>
            <p:nvPr/>
          </p:nvSpPr>
          <p:spPr>
            <a:xfrm>
              <a:off x="1781" y="87227"/>
              <a:ext cx="371339" cy="587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3200">
                  <a:solidFill>
                    <a:schemeClr val="accent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1pPr>
            </a:lstStyle>
            <a:p>
              <a:r>
                <a:rPr dirty="0">
                  <a:latin typeface="Calibri" charset="0"/>
                  <a:ea typeface="Calibri" charset="0"/>
                  <a:cs typeface="Calibri" charset="0"/>
                </a:rPr>
                <a:t>1</a:t>
              </a:r>
            </a:p>
          </p:txBody>
        </p:sp>
      </p:grpSp>
      <p:grpSp>
        <p:nvGrpSpPr>
          <p:cNvPr id="577" name="Group 577"/>
          <p:cNvGrpSpPr/>
          <p:nvPr/>
        </p:nvGrpSpPr>
        <p:grpSpPr>
          <a:xfrm>
            <a:off x="5394265" y="2333929"/>
            <a:ext cx="3940544" cy="763770"/>
            <a:chOff x="8775" y="144319"/>
            <a:chExt cx="3693618" cy="763769"/>
          </a:xfrm>
        </p:grpSpPr>
        <p:sp>
          <p:nvSpPr>
            <p:cNvPr id="575" name="Shape 575"/>
            <p:cNvSpPr/>
            <p:nvPr/>
          </p:nvSpPr>
          <p:spPr>
            <a:xfrm>
              <a:off x="406460" y="181647"/>
              <a:ext cx="3295933" cy="726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b="1"/>
              </a:pPr>
              <a:r>
                <a:rPr sz="1600" dirty="0">
                  <a:latin typeface="Calibri" charset="0"/>
                  <a:ea typeface="Calibri" charset="0"/>
                  <a:cs typeface="Calibri" charset="0"/>
                </a:rPr>
                <a:t>Trascedencia </a:t>
              </a:r>
            </a:p>
            <a:p>
              <a:pPr>
                <a:defRPr sz="1200"/>
              </a:pPr>
              <a:r>
                <a:rPr dirty="0">
                  <a:latin typeface="Calibri" charset="0"/>
                  <a:ea typeface="Calibri" charset="0"/>
                  <a:cs typeface="Calibri" charset="0"/>
                </a:rPr>
                <a:t>Elevar a primer rango la ciencia, tecnología e innovación a nivel federal.</a:t>
              </a:r>
            </a:p>
          </p:txBody>
        </p:sp>
        <p:sp>
          <p:nvSpPr>
            <p:cNvPr id="576" name="Shape 576"/>
            <p:cNvSpPr/>
            <p:nvPr/>
          </p:nvSpPr>
          <p:spPr>
            <a:xfrm>
              <a:off x="8775" y="144319"/>
              <a:ext cx="281877" cy="5847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200">
                  <a:solidFill>
                    <a:schemeClr val="accent2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1pPr>
            </a:lstStyle>
            <a:p>
              <a:r>
                <a:rPr>
                  <a:latin typeface="Calibri" charset="0"/>
                  <a:ea typeface="Calibri" charset="0"/>
                  <a:cs typeface="Calibri" charset="0"/>
                </a:rPr>
                <a:t>2</a:t>
              </a:r>
            </a:p>
          </p:txBody>
        </p:sp>
      </p:grpSp>
      <p:grpSp>
        <p:nvGrpSpPr>
          <p:cNvPr id="580" name="Group 580"/>
          <p:cNvGrpSpPr/>
          <p:nvPr/>
        </p:nvGrpSpPr>
        <p:grpSpPr>
          <a:xfrm>
            <a:off x="4242635" y="1698148"/>
            <a:ext cx="4522770" cy="726442"/>
            <a:chOff x="-97366" y="-99638"/>
            <a:chExt cx="4157066" cy="726441"/>
          </a:xfrm>
        </p:grpSpPr>
        <p:sp>
          <p:nvSpPr>
            <p:cNvPr id="578" name="Shape 578"/>
            <p:cNvSpPr/>
            <p:nvPr/>
          </p:nvSpPr>
          <p:spPr>
            <a:xfrm>
              <a:off x="196716" y="-99638"/>
              <a:ext cx="3862984" cy="726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b="1"/>
              </a:pPr>
              <a:r>
                <a:rPr sz="1600" dirty="0">
                  <a:latin typeface="Calibri" charset="0"/>
                  <a:ea typeface="Calibri" charset="0"/>
                  <a:cs typeface="Calibri" charset="0"/>
                </a:rPr>
                <a:t>Marco jurídico</a:t>
              </a:r>
            </a:p>
            <a:p>
              <a:pPr algn="just">
                <a:defRPr sz="1200"/>
              </a:pPr>
              <a:r>
                <a:rPr dirty="0">
                  <a:latin typeface="Calibri" charset="0"/>
                  <a:ea typeface="Calibri" charset="0"/>
                  <a:cs typeface="Calibri" charset="0"/>
                </a:rPr>
                <a:t>Optimizar el marco jurídico y normativo de las instituciones de ciencia y tecnología de los </a:t>
              </a:r>
              <a:r>
                <a:rPr lang="es-ES" dirty="0">
                  <a:latin typeface="Calibri" charset="0"/>
                  <a:ea typeface="Calibri" charset="0"/>
                  <a:cs typeface="Calibri" charset="0"/>
                </a:rPr>
                <a:t>E</a:t>
              </a:r>
              <a:r>
                <a:rPr dirty="0" smtClean="0">
                  <a:latin typeface="Calibri" charset="0"/>
                  <a:ea typeface="Calibri" charset="0"/>
                  <a:cs typeface="Calibri" charset="0"/>
                </a:rPr>
                <a:t>stados</a:t>
              </a:r>
              <a:r>
                <a:rPr dirty="0">
                  <a:latin typeface="Calibri" charset="0"/>
                  <a:ea typeface="Calibri" charset="0"/>
                  <a:cs typeface="Calibri" charset="0"/>
                </a:rPr>
                <a:t>.</a:t>
              </a:r>
            </a:p>
          </p:txBody>
        </p:sp>
        <p:sp>
          <p:nvSpPr>
            <p:cNvPr id="579" name="Shape 579"/>
            <p:cNvSpPr/>
            <p:nvPr/>
          </p:nvSpPr>
          <p:spPr>
            <a:xfrm>
              <a:off x="-97366" y="-74587"/>
              <a:ext cx="276405" cy="5847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200">
                  <a:solidFill>
                    <a:schemeClr val="accent3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1pPr>
            </a:lstStyle>
            <a:p>
              <a:r>
                <a:rPr>
                  <a:latin typeface="Calibri" charset="0"/>
                  <a:ea typeface="Calibri" charset="0"/>
                  <a:cs typeface="Calibri" charset="0"/>
                </a:rPr>
                <a:t>3</a:t>
              </a:r>
            </a:p>
          </p:txBody>
        </p:sp>
      </p:grpSp>
      <p:grpSp>
        <p:nvGrpSpPr>
          <p:cNvPr id="583" name="Group 583"/>
          <p:cNvGrpSpPr/>
          <p:nvPr/>
        </p:nvGrpSpPr>
        <p:grpSpPr>
          <a:xfrm>
            <a:off x="3423084" y="708403"/>
            <a:ext cx="5106010" cy="892550"/>
            <a:chOff x="61428" y="-64138"/>
            <a:chExt cx="4080896" cy="892549"/>
          </a:xfrm>
        </p:grpSpPr>
        <p:sp>
          <p:nvSpPr>
            <p:cNvPr id="581" name="Shape 581"/>
            <p:cNvSpPr/>
            <p:nvPr/>
          </p:nvSpPr>
          <p:spPr>
            <a:xfrm>
              <a:off x="395668" y="-64138"/>
              <a:ext cx="3746656" cy="892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just">
                <a:defRPr b="1"/>
              </a:pPr>
              <a:r>
                <a:rPr sz="1600" dirty="0">
                  <a:latin typeface="Calibri" charset="0"/>
                  <a:ea typeface="Calibri" charset="0"/>
                  <a:cs typeface="Calibri" charset="0"/>
                </a:rPr>
                <a:t>Instituciones estatales</a:t>
              </a:r>
            </a:p>
            <a:p>
              <a:pPr algn="just">
                <a:defRPr sz="1200"/>
              </a:pPr>
              <a:r>
                <a:rPr lang="es-ES" dirty="0" smtClean="0">
                  <a:latin typeface="Calibri" charset="0"/>
                  <a:ea typeface="Calibri" charset="0"/>
                  <a:cs typeface="Calibri" charset="0"/>
                </a:rPr>
                <a:t>Incidir en el establecimiento de una política publica para </a:t>
              </a:r>
              <a:r>
                <a:rPr lang="es-ES" dirty="0">
                  <a:latin typeface="Calibri" charset="0"/>
                  <a:ea typeface="Calibri" charset="0"/>
                  <a:cs typeface="Calibri" charset="0"/>
                </a:rPr>
                <a:t>f</a:t>
              </a:r>
              <a:r>
                <a:rPr dirty="0" smtClean="0">
                  <a:latin typeface="Calibri" charset="0"/>
                  <a:ea typeface="Calibri" charset="0"/>
                  <a:cs typeface="Calibri" charset="0"/>
                </a:rPr>
                <a:t>ortalec</a:t>
              </a:r>
              <a:r>
                <a:rPr lang="es-ES" dirty="0" err="1" smtClean="0">
                  <a:latin typeface="Calibri" charset="0"/>
                  <a:ea typeface="Calibri" charset="0"/>
                  <a:cs typeface="Calibri" charset="0"/>
                </a:rPr>
                <a:t>er</a:t>
              </a:r>
              <a:r>
                <a:rPr dirty="0" smtClean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dirty="0">
                  <a:latin typeface="Calibri" charset="0"/>
                  <a:ea typeface="Calibri" charset="0"/>
                  <a:cs typeface="Calibri" charset="0"/>
                </a:rPr>
                <a:t>las instituciones estatales de </a:t>
              </a:r>
              <a:r>
                <a:rPr lang="es-ES" dirty="0" smtClean="0">
                  <a:latin typeface="Calibri" charset="0"/>
                  <a:ea typeface="Calibri" charset="0"/>
                  <a:cs typeface="Calibri" charset="0"/>
                </a:rPr>
                <a:t>CTI, a través de la definición de partidas presupuestales  previamente definidas para cada Estado.</a:t>
              </a:r>
              <a:endParaRPr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82" name="Shape 582"/>
            <p:cNvSpPr/>
            <p:nvPr/>
          </p:nvSpPr>
          <p:spPr>
            <a:xfrm>
              <a:off x="61428" y="78978"/>
              <a:ext cx="240346" cy="5847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200">
                  <a:solidFill>
                    <a:schemeClr val="accent4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1pPr>
            </a:lstStyle>
            <a:p>
              <a:r>
                <a:rPr>
                  <a:latin typeface="Calibri" charset="0"/>
                  <a:ea typeface="Calibri" charset="0"/>
                  <a:cs typeface="Calibri" charset="0"/>
                </a:rPr>
                <a:t>4</a:t>
              </a:r>
            </a:p>
          </p:txBody>
        </p:sp>
      </p:grpSp>
      <p:sp>
        <p:nvSpPr>
          <p:cNvPr id="584" name="Shape 584"/>
          <p:cNvSpPr/>
          <p:nvPr/>
        </p:nvSpPr>
        <p:spPr>
          <a:xfrm>
            <a:off x="1290840" y="92497"/>
            <a:ext cx="656232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rPr sz="2400" dirty="0">
                <a:latin typeface="Calibri" charset="0"/>
                <a:ea typeface="Calibri" charset="0"/>
                <a:cs typeface="Calibri" charset="0"/>
              </a:rPr>
              <a:t>Temática I Políticas </a:t>
            </a:r>
            <a:r>
              <a:rPr lang="es-ES" sz="2400" dirty="0" smtClean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sz="2400" dirty="0" smtClean="0">
                <a:latin typeface="Calibri" charset="0"/>
                <a:ea typeface="Calibri" charset="0"/>
                <a:cs typeface="Calibri" charset="0"/>
              </a:rPr>
              <a:t>úblicas</a:t>
            </a:r>
            <a:endParaRPr sz="24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05285" y="2864936"/>
            <a:ext cx="5707452" cy="1965982"/>
            <a:chOff x="105285" y="2864936"/>
            <a:chExt cx="5707452" cy="1965982"/>
          </a:xfrm>
        </p:grpSpPr>
        <p:sp>
          <p:nvSpPr>
            <p:cNvPr id="553" name="Shape 553"/>
            <p:cNvSpPr/>
            <p:nvPr/>
          </p:nvSpPr>
          <p:spPr>
            <a:xfrm>
              <a:off x="2900658" y="3038404"/>
              <a:ext cx="2912079" cy="510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6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8960" y="21600"/>
                  </a:lnTo>
                  <a:lnTo>
                    <a:pt x="21600" y="10759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45719" rIns="45719"/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560" name="Group 560"/>
            <p:cNvGrpSpPr/>
            <p:nvPr/>
          </p:nvGrpSpPr>
          <p:grpSpPr>
            <a:xfrm>
              <a:off x="105285" y="2864936"/>
              <a:ext cx="3378709" cy="1965982"/>
              <a:chOff x="0" y="0"/>
              <a:chExt cx="3006725" cy="1619249"/>
            </a:xfrm>
          </p:grpSpPr>
          <p:sp>
            <p:nvSpPr>
              <p:cNvPr id="557" name="Shape 557"/>
              <p:cNvSpPr/>
              <p:nvPr/>
            </p:nvSpPr>
            <p:spPr>
              <a:xfrm>
                <a:off x="1498600" y="196850"/>
                <a:ext cx="1508125" cy="142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728"/>
                    </a:moveTo>
                    <a:lnTo>
                      <a:pt x="16484" y="0"/>
                    </a:lnTo>
                    <a:lnTo>
                      <a:pt x="21600" y="5713"/>
                    </a:lnTo>
                    <a:lnTo>
                      <a:pt x="0" y="21600"/>
                    </a:lnTo>
                    <a:lnTo>
                      <a:pt x="0" y="10728"/>
                    </a:lnTo>
                    <a:close/>
                  </a:path>
                </a:pathLst>
              </a:custGeom>
              <a:solidFill>
                <a:srgbClr val="007D7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558" name="Shape 558"/>
              <p:cNvSpPr/>
              <p:nvPr/>
            </p:nvSpPr>
            <p:spPr>
              <a:xfrm>
                <a:off x="357188" y="0"/>
                <a:ext cx="2292351" cy="903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707"/>
                    </a:moveTo>
                    <a:lnTo>
                      <a:pt x="3784" y="0"/>
                    </a:lnTo>
                    <a:lnTo>
                      <a:pt x="10755" y="10174"/>
                    </a:lnTo>
                    <a:lnTo>
                      <a:pt x="18279" y="645"/>
                    </a:lnTo>
                    <a:lnTo>
                      <a:pt x="21600" y="4707"/>
                    </a:lnTo>
                    <a:lnTo>
                      <a:pt x="10755" y="21600"/>
                    </a:lnTo>
                    <a:lnTo>
                      <a:pt x="0" y="4707"/>
                    </a:lnTo>
                    <a:close/>
                  </a:path>
                </a:pathLst>
              </a:custGeom>
              <a:solidFill>
                <a:srgbClr val="0053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559" name="Shape 559"/>
              <p:cNvSpPr/>
              <p:nvPr/>
            </p:nvSpPr>
            <p:spPr>
              <a:xfrm>
                <a:off x="-1" y="196850"/>
                <a:ext cx="1498601" cy="142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5762"/>
                    </a:moveTo>
                    <a:lnTo>
                      <a:pt x="5148" y="0"/>
                    </a:lnTo>
                    <a:lnTo>
                      <a:pt x="21600" y="10728"/>
                    </a:lnTo>
                    <a:lnTo>
                      <a:pt x="21600" y="21600"/>
                    </a:lnTo>
                    <a:lnTo>
                      <a:pt x="0" y="5762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590" name="Group 590"/>
            <p:cNvGrpSpPr/>
            <p:nvPr/>
          </p:nvGrpSpPr>
          <p:grpSpPr>
            <a:xfrm>
              <a:off x="4733027" y="3140857"/>
              <a:ext cx="446252" cy="283969"/>
              <a:chOff x="0" y="0"/>
              <a:chExt cx="397120" cy="233886"/>
            </a:xfrm>
          </p:grpSpPr>
          <p:sp>
            <p:nvSpPr>
              <p:cNvPr id="588" name="Shape 588"/>
              <p:cNvSpPr/>
              <p:nvPr/>
            </p:nvSpPr>
            <p:spPr>
              <a:xfrm>
                <a:off x="146178" y="63344"/>
                <a:ext cx="104763" cy="104763"/>
              </a:xfrm>
              <a:prstGeom prst="ellipse">
                <a:avLst/>
              </a:prstGeom>
              <a:solidFill>
                <a:srgbClr val="0053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589" name="Shape 589"/>
              <p:cNvSpPr/>
              <p:nvPr/>
            </p:nvSpPr>
            <p:spPr>
              <a:xfrm>
                <a:off x="0" y="-1"/>
                <a:ext cx="397121" cy="23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66" y="0"/>
                    </a:moveTo>
                    <a:cubicBezTo>
                      <a:pt x="4903" y="0"/>
                      <a:pt x="0" y="10800"/>
                      <a:pt x="0" y="10800"/>
                    </a:cubicBezTo>
                    <a:cubicBezTo>
                      <a:pt x="0" y="10800"/>
                      <a:pt x="4903" y="21600"/>
                      <a:pt x="10866" y="21600"/>
                    </a:cubicBezTo>
                    <a:cubicBezTo>
                      <a:pt x="16829" y="21600"/>
                      <a:pt x="21600" y="10800"/>
                      <a:pt x="21600" y="10800"/>
                    </a:cubicBezTo>
                    <a:cubicBezTo>
                      <a:pt x="21600" y="10800"/>
                      <a:pt x="16829" y="0"/>
                      <a:pt x="10866" y="0"/>
                    </a:cubicBezTo>
                    <a:close/>
                    <a:moveTo>
                      <a:pt x="1325" y="10800"/>
                    </a:moveTo>
                    <a:cubicBezTo>
                      <a:pt x="2385" y="8775"/>
                      <a:pt x="4903" y="4275"/>
                      <a:pt x="8216" y="2475"/>
                    </a:cubicBezTo>
                    <a:cubicBezTo>
                      <a:pt x="6361" y="4050"/>
                      <a:pt x="5168" y="7200"/>
                      <a:pt x="5168" y="10800"/>
                    </a:cubicBezTo>
                    <a:cubicBezTo>
                      <a:pt x="5168" y="14400"/>
                      <a:pt x="6361" y="17550"/>
                      <a:pt x="8216" y="19125"/>
                    </a:cubicBezTo>
                    <a:cubicBezTo>
                      <a:pt x="4903" y="17325"/>
                      <a:pt x="2385" y="12825"/>
                      <a:pt x="1325" y="10800"/>
                    </a:cubicBezTo>
                    <a:close/>
                    <a:moveTo>
                      <a:pt x="6228" y="10800"/>
                    </a:moveTo>
                    <a:cubicBezTo>
                      <a:pt x="6228" y="6525"/>
                      <a:pt x="8348" y="2925"/>
                      <a:pt x="10866" y="2925"/>
                    </a:cubicBezTo>
                    <a:cubicBezTo>
                      <a:pt x="13384" y="2925"/>
                      <a:pt x="15372" y="6525"/>
                      <a:pt x="15372" y="10800"/>
                    </a:cubicBezTo>
                    <a:cubicBezTo>
                      <a:pt x="15372" y="15075"/>
                      <a:pt x="13384" y="18450"/>
                      <a:pt x="10866" y="18450"/>
                    </a:cubicBezTo>
                    <a:cubicBezTo>
                      <a:pt x="8348" y="18450"/>
                      <a:pt x="6228" y="15075"/>
                      <a:pt x="6228" y="10800"/>
                    </a:cubicBezTo>
                    <a:close/>
                    <a:moveTo>
                      <a:pt x="13384" y="19125"/>
                    </a:moveTo>
                    <a:cubicBezTo>
                      <a:pt x="15239" y="17550"/>
                      <a:pt x="16432" y="14400"/>
                      <a:pt x="16432" y="10800"/>
                    </a:cubicBezTo>
                    <a:cubicBezTo>
                      <a:pt x="16432" y="7200"/>
                      <a:pt x="15239" y="4050"/>
                      <a:pt x="13517" y="2475"/>
                    </a:cubicBezTo>
                    <a:cubicBezTo>
                      <a:pt x="16697" y="4275"/>
                      <a:pt x="19215" y="8775"/>
                      <a:pt x="20275" y="10800"/>
                    </a:cubicBezTo>
                    <a:cubicBezTo>
                      <a:pt x="19215" y="12825"/>
                      <a:pt x="16697" y="17325"/>
                      <a:pt x="13384" y="19125"/>
                    </a:cubicBezTo>
                    <a:close/>
                  </a:path>
                </a:pathLst>
              </a:custGeom>
              <a:solidFill>
                <a:srgbClr val="0053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</p:grpSp>
      <p:grpSp>
        <p:nvGrpSpPr>
          <p:cNvPr id="3" name="Grupo 2"/>
          <p:cNvGrpSpPr/>
          <p:nvPr/>
        </p:nvGrpSpPr>
        <p:grpSpPr>
          <a:xfrm>
            <a:off x="497743" y="2375367"/>
            <a:ext cx="4444509" cy="1434011"/>
            <a:chOff x="497743" y="2375367"/>
            <a:chExt cx="4444509" cy="1434011"/>
          </a:xfrm>
        </p:grpSpPr>
        <p:sp>
          <p:nvSpPr>
            <p:cNvPr id="554" name="Shape 554"/>
            <p:cNvSpPr/>
            <p:nvPr/>
          </p:nvSpPr>
          <p:spPr>
            <a:xfrm>
              <a:off x="2431491" y="2406206"/>
              <a:ext cx="2510761" cy="54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66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8966" y="21600"/>
                  </a:lnTo>
                  <a:lnTo>
                    <a:pt x="21600" y="10838"/>
                  </a:lnTo>
                  <a:lnTo>
                    <a:pt x="18966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45719" rIns="45719"/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564" name="Group 564"/>
            <p:cNvGrpSpPr/>
            <p:nvPr/>
          </p:nvGrpSpPr>
          <p:grpSpPr>
            <a:xfrm>
              <a:off x="497743" y="2375367"/>
              <a:ext cx="2593792" cy="1434011"/>
              <a:chOff x="0" y="0"/>
              <a:chExt cx="2308225" cy="1181099"/>
            </a:xfrm>
          </p:grpSpPr>
          <p:sp>
            <p:nvSpPr>
              <p:cNvPr id="561" name="Shape 561"/>
              <p:cNvSpPr/>
              <p:nvPr/>
            </p:nvSpPr>
            <p:spPr>
              <a:xfrm>
                <a:off x="368300" y="0"/>
                <a:ext cx="1566863" cy="503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79"/>
                    </a:moveTo>
                    <a:lnTo>
                      <a:pt x="2232" y="477"/>
                    </a:lnTo>
                    <a:lnTo>
                      <a:pt x="10767" y="12129"/>
                    </a:lnTo>
                    <a:lnTo>
                      <a:pt x="19061" y="0"/>
                    </a:lnTo>
                    <a:lnTo>
                      <a:pt x="21600" y="3679"/>
                    </a:lnTo>
                    <a:lnTo>
                      <a:pt x="10767" y="21600"/>
                    </a:lnTo>
                    <a:lnTo>
                      <a:pt x="0" y="3679"/>
                    </a:lnTo>
                    <a:close/>
                  </a:path>
                </a:pathLst>
              </a:custGeom>
              <a:solidFill>
                <a:srgbClr val="4762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562" name="Shape 562"/>
              <p:cNvSpPr/>
              <p:nvPr/>
            </p:nvSpPr>
            <p:spPr>
              <a:xfrm>
                <a:off x="-1" y="85725"/>
                <a:ext cx="1149351" cy="1095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7795"/>
                    </a:moveTo>
                    <a:lnTo>
                      <a:pt x="21600" y="21600"/>
                    </a:lnTo>
                    <a:lnTo>
                      <a:pt x="21600" y="8233"/>
                    </a:lnTo>
                    <a:lnTo>
                      <a:pt x="6922" y="0"/>
                    </a:lnTo>
                    <a:lnTo>
                      <a:pt x="0" y="7795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563" name="Shape 563"/>
              <p:cNvSpPr/>
              <p:nvPr/>
            </p:nvSpPr>
            <p:spPr>
              <a:xfrm>
                <a:off x="1149350" y="85725"/>
                <a:ext cx="1158875" cy="1095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8233"/>
                    </a:lnTo>
                    <a:lnTo>
                      <a:pt x="14647" y="0"/>
                    </a:lnTo>
                    <a:lnTo>
                      <a:pt x="21600" y="7795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B92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587" name="Shape 587"/>
            <p:cNvSpPr/>
            <p:nvPr/>
          </p:nvSpPr>
          <p:spPr>
            <a:xfrm>
              <a:off x="3832869" y="2473009"/>
              <a:ext cx="374092" cy="375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388"/>
                  </a:moveTo>
                  <a:cubicBezTo>
                    <a:pt x="21600" y="6075"/>
                    <a:pt x="21600" y="6075"/>
                    <a:pt x="21600" y="6075"/>
                  </a:cubicBezTo>
                  <a:cubicBezTo>
                    <a:pt x="20035" y="6075"/>
                    <a:pt x="20035" y="6075"/>
                    <a:pt x="20035" y="6075"/>
                  </a:cubicBezTo>
                  <a:cubicBezTo>
                    <a:pt x="20035" y="6412"/>
                    <a:pt x="19722" y="6750"/>
                    <a:pt x="19096" y="6750"/>
                  </a:cubicBezTo>
                  <a:cubicBezTo>
                    <a:pt x="2191" y="6750"/>
                    <a:pt x="2191" y="6750"/>
                    <a:pt x="2191" y="6750"/>
                  </a:cubicBezTo>
                  <a:cubicBezTo>
                    <a:pt x="1878" y="6750"/>
                    <a:pt x="1565" y="6412"/>
                    <a:pt x="1565" y="6075"/>
                  </a:cubicBezTo>
                  <a:cubicBezTo>
                    <a:pt x="0" y="6075"/>
                    <a:pt x="0" y="6075"/>
                    <a:pt x="0" y="6075"/>
                  </a:cubicBezTo>
                  <a:cubicBezTo>
                    <a:pt x="0" y="4388"/>
                    <a:pt x="0" y="4388"/>
                    <a:pt x="0" y="4388"/>
                  </a:cubicBezTo>
                  <a:cubicBezTo>
                    <a:pt x="10643" y="0"/>
                    <a:pt x="10643" y="0"/>
                    <a:pt x="10643" y="0"/>
                  </a:cubicBezTo>
                  <a:lnTo>
                    <a:pt x="21600" y="4388"/>
                  </a:lnTo>
                  <a:close/>
                  <a:moveTo>
                    <a:pt x="21600" y="19913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19913"/>
                    <a:pt x="0" y="19913"/>
                    <a:pt x="0" y="19913"/>
                  </a:cubicBezTo>
                  <a:cubicBezTo>
                    <a:pt x="0" y="19575"/>
                    <a:pt x="313" y="19238"/>
                    <a:pt x="939" y="19238"/>
                  </a:cubicBezTo>
                  <a:cubicBezTo>
                    <a:pt x="20661" y="19238"/>
                    <a:pt x="20661" y="19238"/>
                    <a:pt x="20661" y="19238"/>
                  </a:cubicBezTo>
                  <a:cubicBezTo>
                    <a:pt x="20974" y="19238"/>
                    <a:pt x="21600" y="19575"/>
                    <a:pt x="21600" y="19913"/>
                  </a:cubicBezTo>
                  <a:close/>
                  <a:moveTo>
                    <a:pt x="5635" y="7425"/>
                  </a:moveTo>
                  <a:cubicBezTo>
                    <a:pt x="5635" y="16875"/>
                    <a:pt x="5635" y="16875"/>
                    <a:pt x="5635" y="16875"/>
                  </a:cubicBezTo>
                  <a:cubicBezTo>
                    <a:pt x="7200" y="16875"/>
                    <a:pt x="7200" y="16875"/>
                    <a:pt x="7200" y="16875"/>
                  </a:cubicBezTo>
                  <a:cubicBezTo>
                    <a:pt x="7200" y="7425"/>
                    <a:pt x="7200" y="7425"/>
                    <a:pt x="7200" y="7425"/>
                  </a:cubicBezTo>
                  <a:cubicBezTo>
                    <a:pt x="10017" y="7425"/>
                    <a:pt x="10017" y="7425"/>
                    <a:pt x="10017" y="7425"/>
                  </a:cubicBezTo>
                  <a:cubicBezTo>
                    <a:pt x="10017" y="16875"/>
                    <a:pt x="10017" y="16875"/>
                    <a:pt x="10017" y="16875"/>
                  </a:cubicBezTo>
                  <a:cubicBezTo>
                    <a:pt x="11583" y="16875"/>
                    <a:pt x="11583" y="16875"/>
                    <a:pt x="11583" y="16875"/>
                  </a:cubicBezTo>
                  <a:cubicBezTo>
                    <a:pt x="11583" y="7425"/>
                    <a:pt x="11583" y="7425"/>
                    <a:pt x="11583" y="7425"/>
                  </a:cubicBezTo>
                  <a:cubicBezTo>
                    <a:pt x="14400" y="7425"/>
                    <a:pt x="14400" y="7425"/>
                    <a:pt x="14400" y="7425"/>
                  </a:cubicBezTo>
                  <a:cubicBezTo>
                    <a:pt x="14400" y="16875"/>
                    <a:pt x="14400" y="16875"/>
                    <a:pt x="14400" y="16875"/>
                  </a:cubicBezTo>
                  <a:cubicBezTo>
                    <a:pt x="15652" y="16875"/>
                    <a:pt x="15652" y="16875"/>
                    <a:pt x="15652" y="16875"/>
                  </a:cubicBezTo>
                  <a:cubicBezTo>
                    <a:pt x="15652" y="7425"/>
                    <a:pt x="15652" y="7425"/>
                    <a:pt x="15652" y="7425"/>
                  </a:cubicBezTo>
                  <a:cubicBezTo>
                    <a:pt x="18470" y="7425"/>
                    <a:pt x="18470" y="7425"/>
                    <a:pt x="18470" y="7425"/>
                  </a:cubicBezTo>
                  <a:cubicBezTo>
                    <a:pt x="18470" y="16875"/>
                    <a:pt x="18470" y="16875"/>
                    <a:pt x="18470" y="16875"/>
                  </a:cubicBezTo>
                  <a:cubicBezTo>
                    <a:pt x="19096" y="16875"/>
                    <a:pt x="19096" y="16875"/>
                    <a:pt x="19096" y="16875"/>
                  </a:cubicBezTo>
                  <a:cubicBezTo>
                    <a:pt x="19722" y="16875"/>
                    <a:pt x="20035" y="17213"/>
                    <a:pt x="20035" y="17550"/>
                  </a:cubicBezTo>
                  <a:cubicBezTo>
                    <a:pt x="20035" y="18225"/>
                    <a:pt x="20035" y="18225"/>
                    <a:pt x="20035" y="18225"/>
                  </a:cubicBezTo>
                  <a:cubicBezTo>
                    <a:pt x="1565" y="18225"/>
                    <a:pt x="1565" y="18225"/>
                    <a:pt x="1565" y="18225"/>
                  </a:cubicBezTo>
                  <a:cubicBezTo>
                    <a:pt x="1565" y="17550"/>
                    <a:pt x="1565" y="17550"/>
                    <a:pt x="1565" y="17550"/>
                  </a:cubicBezTo>
                  <a:cubicBezTo>
                    <a:pt x="1565" y="17213"/>
                    <a:pt x="1878" y="16875"/>
                    <a:pt x="2191" y="16875"/>
                  </a:cubicBezTo>
                  <a:cubicBezTo>
                    <a:pt x="2817" y="16875"/>
                    <a:pt x="2817" y="16875"/>
                    <a:pt x="2817" y="16875"/>
                  </a:cubicBezTo>
                  <a:cubicBezTo>
                    <a:pt x="2817" y="7425"/>
                    <a:pt x="2817" y="7425"/>
                    <a:pt x="2817" y="7425"/>
                  </a:cubicBezTo>
                  <a:lnTo>
                    <a:pt x="5635" y="7425"/>
                  </a:lnTo>
                  <a:close/>
                </a:path>
              </a:pathLst>
            </a:custGeom>
            <a:solidFill>
              <a:srgbClr val="476210"/>
            </a:solidFill>
            <a:ln w="12700">
              <a:miter lim="400000"/>
            </a:ln>
          </p:spPr>
          <p:txBody>
            <a:bodyPr lIns="45719" rIns="45719"/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908040" y="1748952"/>
            <a:ext cx="3334595" cy="1087074"/>
            <a:chOff x="908040" y="1748952"/>
            <a:chExt cx="3334595" cy="1087074"/>
          </a:xfrm>
        </p:grpSpPr>
        <p:sp>
          <p:nvSpPr>
            <p:cNvPr id="555" name="Shape 555"/>
            <p:cNvSpPr/>
            <p:nvPr/>
          </p:nvSpPr>
          <p:spPr>
            <a:xfrm>
              <a:off x="1998003" y="1772082"/>
              <a:ext cx="2244632" cy="553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45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8945" y="21600"/>
                  </a:lnTo>
                  <a:lnTo>
                    <a:pt x="21600" y="10838"/>
                  </a:lnTo>
                  <a:lnTo>
                    <a:pt x="18945" y="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45719" rIns="45719"/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568" name="Group 568"/>
            <p:cNvGrpSpPr/>
            <p:nvPr/>
          </p:nvGrpSpPr>
          <p:grpSpPr>
            <a:xfrm>
              <a:off x="908040" y="1748952"/>
              <a:ext cx="1773198" cy="1087074"/>
              <a:chOff x="0" y="0"/>
              <a:chExt cx="1577974" cy="895350"/>
            </a:xfrm>
          </p:grpSpPr>
          <p:sp>
            <p:nvSpPr>
              <p:cNvPr id="565" name="Shape 565"/>
              <p:cNvSpPr/>
              <p:nvPr/>
            </p:nvSpPr>
            <p:spPr>
              <a:xfrm>
                <a:off x="0" y="68263"/>
                <a:ext cx="788988" cy="827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987"/>
                    </a:moveTo>
                    <a:lnTo>
                      <a:pt x="21470" y="21600"/>
                    </a:lnTo>
                    <a:lnTo>
                      <a:pt x="21600" y="4809"/>
                    </a:lnTo>
                    <a:lnTo>
                      <a:pt x="10561" y="0"/>
                    </a:lnTo>
                    <a:lnTo>
                      <a:pt x="0" y="10987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566" name="Shape 566"/>
              <p:cNvSpPr/>
              <p:nvPr/>
            </p:nvSpPr>
            <p:spPr>
              <a:xfrm>
                <a:off x="784225" y="68263"/>
                <a:ext cx="793750" cy="827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" y="4809"/>
                    </a:moveTo>
                    <a:lnTo>
                      <a:pt x="11059" y="0"/>
                    </a:lnTo>
                    <a:lnTo>
                      <a:pt x="21600" y="10779"/>
                    </a:lnTo>
                    <a:lnTo>
                      <a:pt x="0" y="21600"/>
                    </a:lnTo>
                    <a:lnTo>
                      <a:pt x="130" y="4809"/>
                    </a:lnTo>
                    <a:close/>
                  </a:path>
                </a:pathLst>
              </a:custGeom>
              <a:solidFill>
                <a:srgbClr val="BF77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567" name="Shape 567"/>
              <p:cNvSpPr/>
              <p:nvPr/>
            </p:nvSpPr>
            <p:spPr>
              <a:xfrm>
                <a:off x="385763" y="0"/>
                <a:ext cx="804863" cy="252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5842"/>
                    </a:moveTo>
                    <a:lnTo>
                      <a:pt x="4473" y="0"/>
                    </a:lnTo>
                    <a:lnTo>
                      <a:pt x="10821" y="5842"/>
                    </a:lnTo>
                    <a:lnTo>
                      <a:pt x="16786" y="0"/>
                    </a:lnTo>
                    <a:lnTo>
                      <a:pt x="21600" y="5842"/>
                    </a:lnTo>
                    <a:lnTo>
                      <a:pt x="10821" y="21600"/>
                    </a:lnTo>
                    <a:lnTo>
                      <a:pt x="0" y="5842"/>
                    </a:lnTo>
                    <a:close/>
                  </a:path>
                </a:pathLst>
              </a:custGeom>
              <a:solidFill>
                <a:srgbClr val="805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591" name="Shape 591"/>
            <p:cNvSpPr/>
            <p:nvPr/>
          </p:nvSpPr>
          <p:spPr>
            <a:xfrm>
              <a:off x="3227285" y="1832710"/>
              <a:ext cx="351469" cy="37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73" y="17673"/>
                  </a:moveTo>
                  <a:cubicBezTo>
                    <a:pt x="21600" y="18000"/>
                    <a:pt x="21600" y="18327"/>
                    <a:pt x="21600" y="18655"/>
                  </a:cubicBezTo>
                  <a:cubicBezTo>
                    <a:pt x="21600" y="19309"/>
                    <a:pt x="21600" y="19636"/>
                    <a:pt x="21273" y="19964"/>
                  </a:cubicBezTo>
                  <a:cubicBezTo>
                    <a:pt x="19964" y="21273"/>
                    <a:pt x="19964" y="21273"/>
                    <a:pt x="19964" y="21273"/>
                  </a:cubicBezTo>
                  <a:cubicBezTo>
                    <a:pt x="19636" y="21600"/>
                    <a:pt x="19309" y="21600"/>
                    <a:pt x="18655" y="21600"/>
                  </a:cubicBezTo>
                  <a:cubicBezTo>
                    <a:pt x="18327" y="21600"/>
                    <a:pt x="18000" y="21600"/>
                    <a:pt x="17673" y="21273"/>
                  </a:cubicBezTo>
                  <a:cubicBezTo>
                    <a:pt x="13091" y="16691"/>
                    <a:pt x="13091" y="16691"/>
                    <a:pt x="13091" y="16691"/>
                  </a:cubicBezTo>
                  <a:cubicBezTo>
                    <a:pt x="12764" y="16364"/>
                    <a:pt x="12764" y="16036"/>
                    <a:pt x="12764" y="15382"/>
                  </a:cubicBezTo>
                  <a:cubicBezTo>
                    <a:pt x="12764" y="15055"/>
                    <a:pt x="12764" y="14727"/>
                    <a:pt x="13091" y="14400"/>
                  </a:cubicBezTo>
                  <a:cubicBezTo>
                    <a:pt x="10145" y="11127"/>
                    <a:pt x="10145" y="11127"/>
                    <a:pt x="10145" y="11127"/>
                  </a:cubicBezTo>
                  <a:cubicBezTo>
                    <a:pt x="8509" y="12764"/>
                    <a:pt x="8509" y="12764"/>
                    <a:pt x="8509" y="12764"/>
                  </a:cubicBezTo>
                  <a:cubicBezTo>
                    <a:pt x="8182" y="12764"/>
                    <a:pt x="8182" y="12764"/>
                    <a:pt x="7855" y="12764"/>
                  </a:cubicBezTo>
                  <a:cubicBezTo>
                    <a:pt x="7855" y="12764"/>
                    <a:pt x="7855" y="12764"/>
                    <a:pt x="7527" y="12764"/>
                  </a:cubicBezTo>
                  <a:cubicBezTo>
                    <a:pt x="7527" y="12764"/>
                    <a:pt x="7527" y="12764"/>
                    <a:pt x="7855" y="12764"/>
                  </a:cubicBezTo>
                  <a:cubicBezTo>
                    <a:pt x="7855" y="13091"/>
                    <a:pt x="7855" y="13091"/>
                    <a:pt x="7855" y="13091"/>
                  </a:cubicBezTo>
                  <a:cubicBezTo>
                    <a:pt x="7855" y="13091"/>
                    <a:pt x="7855" y="13091"/>
                    <a:pt x="7855" y="13091"/>
                  </a:cubicBezTo>
                  <a:cubicBezTo>
                    <a:pt x="8182" y="13091"/>
                    <a:pt x="8182" y="13418"/>
                    <a:pt x="8182" y="13418"/>
                  </a:cubicBezTo>
                  <a:cubicBezTo>
                    <a:pt x="8182" y="13418"/>
                    <a:pt x="8182" y="13418"/>
                    <a:pt x="8182" y="13418"/>
                  </a:cubicBezTo>
                  <a:cubicBezTo>
                    <a:pt x="8182" y="13745"/>
                    <a:pt x="8182" y="13745"/>
                    <a:pt x="8182" y="13745"/>
                  </a:cubicBezTo>
                  <a:cubicBezTo>
                    <a:pt x="8182" y="13745"/>
                    <a:pt x="8182" y="13745"/>
                    <a:pt x="8182" y="14073"/>
                  </a:cubicBezTo>
                  <a:cubicBezTo>
                    <a:pt x="8182" y="14400"/>
                    <a:pt x="8182" y="14400"/>
                    <a:pt x="7855" y="14727"/>
                  </a:cubicBezTo>
                  <a:cubicBezTo>
                    <a:pt x="7855" y="14727"/>
                    <a:pt x="7855" y="14727"/>
                    <a:pt x="7855" y="15055"/>
                  </a:cubicBezTo>
                  <a:cubicBezTo>
                    <a:pt x="7527" y="15055"/>
                    <a:pt x="7527" y="15055"/>
                    <a:pt x="7527" y="15382"/>
                  </a:cubicBezTo>
                  <a:cubicBezTo>
                    <a:pt x="7527" y="15382"/>
                    <a:pt x="7527" y="15382"/>
                    <a:pt x="7200" y="15382"/>
                  </a:cubicBezTo>
                  <a:cubicBezTo>
                    <a:pt x="7200" y="15709"/>
                    <a:pt x="7200" y="15709"/>
                    <a:pt x="6873" y="15709"/>
                  </a:cubicBezTo>
                  <a:cubicBezTo>
                    <a:pt x="6873" y="15709"/>
                    <a:pt x="6873" y="15709"/>
                    <a:pt x="6873" y="15709"/>
                  </a:cubicBezTo>
                  <a:cubicBezTo>
                    <a:pt x="6545" y="15709"/>
                    <a:pt x="6545" y="15709"/>
                    <a:pt x="6545" y="15709"/>
                  </a:cubicBezTo>
                  <a:cubicBezTo>
                    <a:pt x="6218" y="15709"/>
                    <a:pt x="5891" y="15709"/>
                    <a:pt x="5564" y="15382"/>
                  </a:cubicBezTo>
                  <a:cubicBezTo>
                    <a:pt x="655" y="10473"/>
                    <a:pt x="655" y="10473"/>
                    <a:pt x="655" y="10473"/>
                  </a:cubicBezTo>
                  <a:cubicBezTo>
                    <a:pt x="327" y="10145"/>
                    <a:pt x="0" y="9818"/>
                    <a:pt x="0" y="9491"/>
                  </a:cubicBezTo>
                  <a:cubicBezTo>
                    <a:pt x="0" y="9491"/>
                    <a:pt x="327" y="9491"/>
                    <a:pt x="327" y="9164"/>
                  </a:cubicBezTo>
                  <a:cubicBezTo>
                    <a:pt x="327" y="9164"/>
                    <a:pt x="327" y="9164"/>
                    <a:pt x="327" y="8836"/>
                  </a:cubicBezTo>
                  <a:cubicBezTo>
                    <a:pt x="327" y="8836"/>
                    <a:pt x="327" y="8836"/>
                    <a:pt x="655" y="8836"/>
                  </a:cubicBezTo>
                  <a:cubicBezTo>
                    <a:pt x="655" y="8509"/>
                    <a:pt x="655" y="8509"/>
                    <a:pt x="655" y="8509"/>
                  </a:cubicBezTo>
                  <a:cubicBezTo>
                    <a:pt x="655" y="8509"/>
                    <a:pt x="982" y="8182"/>
                    <a:pt x="982" y="8182"/>
                  </a:cubicBezTo>
                  <a:cubicBezTo>
                    <a:pt x="982" y="8182"/>
                    <a:pt x="1309" y="8182"/>
                    <a:pt x="1309" y="8182"/>
                  </a:cubicBezTo>
                  <a:cubicBezTo>
                    <a:pt x="1309" y="7855"/>
                    <a:pt x="1636" y="7527"/>
                    <a:pt x="1964" y="7527"/>
                  </a:cubicBezTo>
                  <a:cubicBezTo>
                    <a:pt x="1964" y="7527"/>
                    <a:pt x="2291" y="7527"/>
                    <a:pt x="2291" y="7855"/>
                  </a:cubicBezTo>
                  <a:cubicBezTo>
                    <a:pt x="2291" y="7855"/>
                    <a:pt x="2291" y="7855"/>
                    <a:pt x="2618" y="7855"/>
                  </a:cubicBezTo>
                  <a:cubicBezTo>
                    <a:pt x="2618" y="7855"/>
                    <a:pt x="2618" y="7855"/>
                    <a:pt x="2618" y="7855"/>
                  </a:cubicBezTo>
                  <a:cubicBezTo>
                    <a:pt x="2618" y="7855"/>
                    <a:pt x="2618" y="7855"/>
                    <a:pt x="2945" y="7855"/>
                  </a:cubicBezTo>
                  <a:cubicBezTo>
                    <a:pt x="2945" y="8182"/>
                    <a:pt x="2945" y="8182"/>
                    <a:pt x="2945" y="8182"/>
                  </a:cubicBezTo>
                  <a:cubicBezTo>
                    <a:pt x="2945" y="8182"/>
                    <a:pt x="2945" y="8182"/>
                    <a:pt x="2945" y="8182"/>
                  </a:cubicBezTo>
                  <a:cubicBezTo>
                    <a:pt x="3273" y="8182"/>
                    <a:pt x="3273" y="8509"/>
                    <a:pt x="3273" y="8509"/>
                  </a:cubicBezTo>
                  <a:cubicBezTo>
                    <a:pt x="3273" y="8182"/>
                    <a:pt x="2945" y="8182"/>
                    <a:pt x="2945" y="7855"/>
                  </a:cubicBezTo>
                  <a:cubicBezTo>
                    <a:pt x="2945" y="7855"/>
                    <a:pt x="3273" y="7527"/>
                    <a:pt x="3273" y="7527"/>
                  </a:cubicBezTo>
                  <a:cubicBezTo>
                    <a:pt x="7527" y="3273"/>
                    <a:pt x="7527" y="3273"/>
                    <a:pt x="7527" y="3273"/>
                  </a:cubicBezTo>
                  <a:cubicBezTo>
                    <a:pt x="7855" y="3273"/>
                    <a:pt x="7855" y="2945"/>
                    <a:pt x="7855" y="2945"/>
                  </a:cubicBezTo>
                  <a:cubicBezTo>
                    <a:pt x="8182" y="2945"/>
                    <a:pt x="8182" y="3273"/>
                    <a:pt x="8509" y="3273"/>
                  </a:cubicBezTo>
                  <a:cubicBezTo>
                    <a:pt x="8509" y="3273"/>
                    <a:pt x="8509" y="3273"/>
                    <a:pt x="8182" y="2945"/>
                  </a:cubicBezTo>
                  <a:cubicBezTo>
                    <a:pt x="8182" y="2945"/>
                    <a:pt x="8182" y="2945"/>
                    <a:pt x="8182" y="2945"/>
                  </a:cubicBezTo>
                  <a:cubicBezTo>
                    <a:pt x="8182" y="2945"/>
                    <a:pt x="8182" y="2945"/>
                    <a:pt x="7855" y="2618"/>
                  </a:cubicBezTo>
                  <a:cubicBezTo>
                    <a:pt x="7855" y="2618"/>
                    <a:pt x="7855" y="2618"/>
                    <a:pt x="7855" y="2618"/>
                  </a:cubicBezTo>
                  <a:cubicBezTo>
                    <a:pt x="7855" y="2618"/>
                    <a:pt x="7855" y="2618"/>
                    <a:pt x="7855" y="2291"/>
                  </a:cubicBezTo>
                  <a:cubicBezTo>
                    <a:pt x="7855" y="2291"/>
                    <a:pt x="7855" y="2291"/>
                    <a:pt x="7855" y="2291"/>
                  </a:cubicBezTo>
                  <a:cubicBezTo>
                    <a:pt x="7855" y="2291"/>
                    <a:pt x="7855" y="1964"/>
                    <a:pt x="7855" y="1964"/>
                  </a:cubicBezTo>
                  <a:cubicBezTo>
                    <a:pt x="7855" y="1636"/>
                    <a:pt x="7855" y="1309"/>
                    <a:pt x="8182" y="1309"/>
                  </a:cubicBezTo>
                  <a:cubicBezTo>
                    <a:pt x="8182" y="1309"/>
                    <a:pt x="8182" y="982"/>
                    <a:pt x="8182" y="982"/>
                  </a:cubicBezTo>
                  <a:cubicBezTo>
                    <a:pt x="8509" y="982"/>
                    <a:pt x="8509" y="655"/>
                    <a:pt x="8509" y="655"/>
                  </a:cubicBezTo>
                  <a:cubicBezTo>
                    <a:pt x="8509" y="655"/>
                    <a:pt x="8509" y="655"/>
                    <a:pt x="8836" y="327"/>
                  </a:cubicBezTo>
                  <a:cubicBezTo>
                    <a:pt x="8836" y="327"/>
                    <a:pt x="8836" y="327"/>
                    <a:pt x="8836" y="327"/>
                  </a:cubicBezTo>
                  <a:cubicBezTo>
                    <a:pt x="9164" y="327"/>
                    <a:pt x="9164" y="327"/>
                    <a:pt x="9164" y="327"/>
                  </a:cubicBezTo>
                  <a:cubicBezTo>
                    <a:pt x="9491" y="0"/>
                    <a:pt x="9491" y="0"/>
                    <a:pt x="9491" y="0"/>
                  </a:cubicBezTo>
                  <a:cubicBezTo>
                    <a:pt x="9818" y="0"/>
                    <a:pt x="10145" y="327"/>
                    <a:pt x="10473" y="327"/>
                  </a:cubicBezTo>
                  <a:cubicBezTo>
                    <a:pt x="15382" y="5564"/>
                    <a:pt x="15382" y="5564"/>
                    <a:pt x="15382" y="5564"/>
                  </a:cubicBezTo>
                  <a:cubicBezTo>
                    <a:pt x="15709" y="5891"/>
                    <a:pt x="15709" y="6218"/>
                    <a:pt x="15709" y="6545"/>
                  </a:cubicBezTo>
                  <a:cubicBezTo>
                    <a:pt x="15709" y="6545"/>
                    <a:pt x="15709" y="6545"/>
                    <a:pt x="15709" y="6873"/>
                  </a:cubicBezTo>
                  <a:cubicBezTo>
                    <a:pt x="15709" y="6873"/>
                    <a:pt x="15709" y="6873"/>
                    <a:pt x="15709" y="6873"/>
                  </a:cubicBezTo>
                  <a:cubicBezTo>
                    <a:pt x="15709" y="7200"/>
                    <a:pt x="15709" y="7200"/>
                    <a:pt x="15382" y="7200"/>
                  </a:cubicBezTo>
                  <a:cubicBezTo>
                    <a:pt x="15382" y="7527"/>
                    <a:pt x="15382" y="7527"/>
                    <a:pt x="15382" y="7527"/>
                  </a:cubicBezTo>
                  <a:cubicBezTo>
                    <a:pt x="15382" y="7527"/>
                    <a:pt x="15055" y="7527"/>
                    <a:pt x="15055" y="7855"/>
                  </a:cubicBezTo>
                  <a:cubicBezTo>
                    <a:pt x="15055" y="7855"/>
                    <a:pt x="14727" y="7855"/>
                    <a:pt x="14727" y="7855"/>
                  </a:cubicBezTo>
                  <a:cubicBezTo>
                    <a:pt x="14400" y="8182"/>
                    <a:pt x="14400" y="8182"/>
                    <a:pt x="14073" y="8182"/>
                  </a:cubicBezTo>
                  <a:cubicBezTo>
                    <a:pt x="13745" y="8182"/>
                    <a:pt x="13745" y="8182"/>
                    <a:pt x="13745" y="8182"/>
                  </a:cubicBezTo>
                  <a:cubicBezTo>
                    <a:pt x="13745" y="8182"/>
                    <a:pt x="13745" y="8182"/>
                    <a:pt x="13418" y="8182"/>
                  </a:cubicBezTo>
                  <a:cubicBezTo>
                    <a:pt x="13418" y="8182"/>
                    <a:pt x="13418" y="8182"/>
                    <a:pt x="13418" y="8182"/>
                  </a:cubicBezTo>
                  <a:cubicBezTo>
                    <a:pt x="13418" y="8182"/>
                    <a:pt x="13418" y="8182"/>
                    <a:pt x="13091" y="7855"/>
                  </a:cubicBezTo>
                  <a:cubicBezTo>
                    <a:pt x="13091" y="7855"/>
                    <a:pt x="13091" y="7855"/>
                    <a:pt x="13091" y="7855"/>
                  </a:cubicBezTo>
                  <a:cubicBezTo>
                    <a:pt x="13091" y="7855"/>
                    <a:pt x="13091" y="7855"/>
                    <a:pt x="12764" y="7855"/>
                  </a:cubicBezTo>
                  <a:cubicBezTo>
                    <a:pt x="12764" y="7527"/>
                    <a:pt x="12764" y="7527"/>
                    <a:pt x="12764" y="7527"/>
                  </a:cubicBezTo>
                  <a:cubicBezTo>
                    <a:pt x="12764" y="7527"/>
                    <a:pt x="12764" y="7855"/>
                    <a:pt x="12764" y="7855"/>
                  </a:cubicBezTo>
                  <a:cubicBezTo>
                    <a:pt x="12764" y="8182"/>
                    <a:pt x="12764" y="8182"/>
                    <a:pt x="12764" y="8509"/>
                  </a:cubicBezTo>
                  <a:cubicBezTo>
                    <a:pt x="11127" y="9818"/>
                    <a:pt x="11127" y="9818"/>
                    <a:pt x="11127" y="9818"/>
                  </a:cubicBezTo>
                  <a:cubicBezTo>
                    <a:pt x="14400" y="13091"/>
                    <a:pt x="14400" y="13091"/>
                    <a:pt x="14400" y="13091"/>
                  </a:cubicBezTo>
                  <a:cubicBezTo>
                    <a:pt x="14727" y="12764"/>
                    <a:pt x="15055" y="12764"/>
                    <a:pt x="15709" y="12764"/>
                  </a:cubicBezTo>
                  <a:cubicBezTo>
                    <a:pt x="16036" y="12764"/>
                    <a:pt x="16364" y="12764"/>
                    <a:pt x="16691" y="13091"/>
                  </a:cubicBezTo>
                  <a:cubicBezTo>
                    <a:pt x="21273" y="17673"/>
                    <a:pt x="21273" y="17673"/>
                    <a:pt x="21273" y="17673"/>
                  </a:cubicBezTo>
                  <a:close/>
                </a:path>
              </a:pathLst>
            </a:custGeom>
            <a:solidFill>
              <a:srgbClr val="805000"/>
            </a:solidFill>
            <a:ln w="12700">
              <a:miter lim="400000"/>
            </a:ln>
          </p:spPr>
          <p:txBody>
            <a:bodyPr lIns="45719" rIns="45719"/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1342419" y="1164940"/>
            <a:ext cx="2043945" cy="740135"/>
            <a:chOff x="1342419" y="1164940"/>
            <a:chExt cx="2043945" cy="740135"/>
          </a:xfrm>
        </p:grpSpPr>
        <p:sp>
          <p:nvSpPr>
            <p:cNvPr id="556" name="Shape 556"/>
            <p:cNvSpPr/>
            <p:nvPr/>
          </p:nvSpPr>
          <p:spPr>
            <a:xfrm>
              <a:off x="1794639" y="1164940"/>
              <a:ext cx="1591725" cy="524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8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8908" y="21600"/>
                  </a:lnTo>
                  <a:lnTo>
                    <a:pt x="21600" y="10721"/>
                  </a:lnTo>
                  <a:lnTo>
                    <a:pt x="18908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45719" rIns="45719"/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571" name="Group 571"/>
            <p:cNvGrpSpPr/>
            <p:nvPr/>
          </p:nvGrpSpPr>
          <p:grpSpPr>
            <a:xfrm>
              <a:off x="1342419" y="1164940"/>
              <a:ext cx="904439" cy="740135"/>
              <a:chOff x="0" y="0"/>
              <a:chExt cx="804862" cy="609600"/>
            </a:xfrm>
          </p:grpSpPr>
          <p:sp>
            <p:nvSpPr>
              <p:cNvPr id="569" name="Shape 569"/>
              <p:cNvSpPr/>
              <p:nvPr/>
            </p:nvSpPr>
            <p:spPr>
              <a:xfrm>
                <a:off x="-1" y="0"/>
                <a:ext cx="403226" cy="609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5469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15469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570" name="Shape 570"/>
              <p:cNvSpPr/>
              <p:nvPr/>
            </p:nvSpPr>
            <p:spPr>
              <a:xfrm>
                <a:off x="403224" y="0"/>
                <a:ext cx="401639" cy="609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15469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1A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592" name="Shape 592"/>
            <p:cNvSpPr/>
            <p:nvPr/>
          </p:nvSpPr>
          <p:spPr>
            <a:xfrm>
              <a:off x="2504499" y="1235198"/>
              <a:ext cx="311665" cy="336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97" y="5449"/>
                  </a:moveTo>
                  <a:lnTo>
                    <a:pt x="10897" y="0"/>
                  </a:lnTo>
                  <a:lnTo>
                    <a:pt x="1362" y="0"/>
                  </a:lnTo>
                  <a:lnTo>
                    <a:pt x="1362" y="20238"/>
                  </a:lnTo>
                  <a:lnTo>
                    <a:pt x="0" y="2023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5449"/>
                  </a:lnTo>
                  <a:lnTo>
                    <a:pt x="10897" y="5449"/>
                  </a:lnTo>
                  <a:close/>
                  <a:moveTo>
                    <a:pt x="8173" y="20238"/>
                  </a:moveTo>
                  <a:lnTo>
                    <a:pt x="4086" y="20238"/>
                  </a:lnTo>
                  <a:lnTo>
                    <a:pt x="4086" y="17514"/>
                  </a:lnTo>
                  <a:lnTo>
                    <a:pt x="8173" y="17514"/>
                  </a:lnTo>
                  <a:lnTo>
                    <a:pt x="8173" y="20238"/>
                  </a:lnTo>
                  <a:close/>
                  <a:moveTo>
                    <a:pt x="9535" y="14789"/>
                  </a:moveTo>
                  <a:lnTo>
                    <a:pt x="2724" y="14789"/>
                  </a:lnTo>
                  <a:lnTo>
                    <a:pt x="2724" y="13427"/>
                  </a:lnTo>
                  <a:lnTo>
                    <a:pt x="9535" y="13427"/>
                  </a:lnTo>
                  <a:lnTo>
                    <a:pt x="9535" y="14789"/>
                  </a:lnTo>
                  <a:close/>
                  <a:moveTo>
                    <a:pt x="9535" y="12065"/>
                  </a:moveTo>
                  <a:lnTo>
                    <a:pt x="2724" y="12065"/>
                  </a:lnTo>
                  <a:lnTo>
                    <a:pt x="2724" y="10703"/>
                  </a:lnTo>
                  <a:lnTo>
                    <a:pt x="9535" y="10703"/>
                  </a:lnTo>
                  <a:lnTo>
                    <a:pt x="9535" y="12065"/>
                  </a:lnTo>
                  <a:close/>
                  <a:moveTo>
                    <a:pt x="9535" y="9341"/>
                  </a:moveTo>
                  <a:lnTo>
                    <a:pt x="2724" y="9341"/>
                  </a:lnTo>
                  <a:lnTo>
                    <a:pt x="2724" y="8173"/>
                  </a:lnTo>
                  <a:lnTo>
                    <a:pt x="9535" y="8173"/>
                  </a:lnTo>
                  <a:lnTo>
                    <a:pt x="9535" y="9341"/>
                  </a:lnTo>
                  <a:close/>
                  <a:moveTo>
                    <a:pt x="9535" y="6811"/>
                  </a:moveTo>
                  <a:lnTo>
                    <a:pt x="2724" y="6811"/>
                  </a:lnTo>
                  <a:lnTo>
                    <a:pt x="2724" y="5449"/>
                  </a:lnTo>
                  <a:lnTo>
                    <a:pt x="9535" y="5449"/>
                  </a:lnTo>
                  <a:lnTo>
                    <a:pt x="9535" y="6811"/>
                  </a:lnTo>
                  <a:close/>
                  <a:moveTo>
                    <a:pt x="9535" y="4086"/>
                  </a:moveTo>
                  <a:lnTo>
                    <a:pt x="2724" y="4086"/>
                  </a:lnTo>
                  <a:lnTo>
                    <a:pt x="2724" y="2724"/>
                  </a:lnTo>
                  <a:lnTo>
                    <a:pt x="9535" y="2724"/>
                  </a:lnTo>
                  <a:lnTo>
                    <a:pt x="9535" y="4086"/>
                  </a:lnTo>
                  <a:close/>
                  <a:moveTo>
                    <a:pt x="16346" y="18876"/>
                  </a:moveTo>
                  <a:lnTo>
                    <a:pt x="13622" y="18876"/>
                  </a:lnTo>
                  <a:lnTo>
                    <a:pt x="13622" y="16151"/>
                  </a:lnTo>
                  <a:lnTo>
                    <a:pt x="16346" y="16151"/>
                  </a:lnTo>
                  <a:lnTo>
                    <a:pt x="16346" y="18876"/>
                  </a:lnTo>
                  <a:close/>
                  <a:moveTo>
                    <a:pt x="16346" y="14789"/>
                  </a:moveTo>
                  <a:lnTo>
                    <a:pt x="13622" y="14789"/>
                  </a:lnTo>
                  <a:lnTo>
                    <a:pt x="13622" y="12065"/>
                  </a:lnTo>
                  <a:lnTo>
                    <a:pt x="16346" y="12065"/>
                  </a:lnTo>
                  <a:lnTo>
                    <a:pt x="16346" y="14789"/>
                  </a:lnTo>
                  <a:close/>
                  <a:moveTo>
                    <a:pt x="16346" y="10703"/>
                  </a:moveTo>
                  <a:lnTo>
                    <a:pt x="13622" y="10703"/>
                  </a:lnTo>
                  <a:lnTo>
                    <a:pt x="13622" y="8173"/>
                  </a:lnTo>
                  <a:lnTo>
                    <a:pt x="16346" y="8173"/>
                  </a:lnTo>
                  <a:lnTo>
                    <a:pt x="16346" y="10703"/>
                  </a:lnTo>
                  <a:close/>
                  <a:moveTo>
                    <a:pt x="20238" y="18876"/>
                  </a:moveTo>
                  <a:lnTo>
                    <a:pt x="17708" y="18876"/>
                  </a:lnTo>
                  <a:lnTo>
                    <a:pt x="17708" y="16151"/>
                  </a:lnTo>
                  <a:lnTo>
                    <a:pt x="20238" y="16151"/>
                  </a:lnTo>
                  <a:lnTo>
                    <a:pt x="20238" y="18876"/>
                  </a:lnTo>
                  <a:close/>
                  <a:moveTo>
                    <a:pt x="20238" y="14789"/>
                  </a:moveTo>
                  <a:lnTo>
                    <a:pt x="17708" y="14789"/>
                  </a:lnTo>
                  <a:lnTo>
                    <a:pt x="17708" y="12065"/>
                  </a:lnTo>
                  <a:lnTo>
                    <a:pt x="20238" y="12065"/>
                  </a:lnTo>
                  <a:lnTo>
                    <a:pt x="20238" y="14789"/>
                  </a:lnTo>
                  <a:close/>
                  <a:moveTo>
                    <a:pt x="20238" y="10703"/>
                  </a:moveTo>
                  <a:lnTo>
                    <a:pt x="17708" y="10703"/>
                  </a:lnTo>
                  <a:lnTo>
                    <a:pt x="17708" y="8173"/>
                  </a:lnTo>
                  <a:lnTo>
                    <a:pt x="20238" y="8173"/>
                  </a:lnTo>
                  <a:lnTo>
                    <a:pt x="20238" y="10703"/>
                  </a:lnTo>
                  <a:close/>
                </a:path>
              </a:pathLst>
            </a:custGeom>
            <a:solidFill>
              <a:srgbClr val="771100"/>
            </a:solidFill>
            <a:ln w="12700">
              <a:miter lim="400000"/>
            </a:ln>
          </p:spPr>
          <p:txBody>
            <a:bodyPr lIns="45719" rIns="45719"/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47" name="Shape 585"/>
          <p:cNvSpPr/>
          <p:nvPr/>
        </p:nvSpPr>
        <p:spPr>
          <a:xfrm>
            <a:off x="635572" y="382868"/>
            <a:ext cx="785403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r>
              <a:rPr dirty="0">
                <a:latin typeface="Calibri" charset="0"/>
                <a:ea typeface="Calibri" charset="0"/>
                <a:cs typeface="Calibri" charset="0"/>
              </a:rPr>
              <a:t>Ciencia, tecnología e innovación como </a:t>
            </a:r>
            <a:r>
              <a:rPr dirty="0" smtClean="0">
                <a:latin typeface="Calibri" charset="0"/>
                <a:ea typeface="Calibri" charset="0"/>
                <a:cs typeface="Calibri" charset="0"/>
              </a:rPr>
              <a:t>eje</a:t>
            </a:r>
            <a:r>
              <a:rPr lang="es-ES" dirty="0" smtClean="0">
                <a:latin typeface="Calibri" charset="0"/>
                <a:ea typeface="Calibri" charset="0"/>
                <a:cs typeface="Calibri" charset="0"/>
              </a:rPr>
              <a:t>s</a:t>
            </a:r>
            <a:r>
              <a:rPr dirty="0" smtClean="0">
                <a:latin typeface="Calibri" charset="0"/>
                <a:ea typeface="Calibri" charset="0"/>
                <a:cs typeface="Calibri" charset="0"/>
              </a:rPr>
              <a:t> rector</a:t>
            </a:r>
            <a:r>
              <a:rPr lang="es-ES" dirty="0" smtClean="0">
                <a:latin typeface="Calibri" charset="0"/>
                <a:ea typeface="Calibri" charset="0"/>
                <a:cs typeface="Calibri" charset="0"/>
              </a:rPr>
              <a:t>es</a:t>
            </a:r>
            <a:r>
              <a:rPr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dirty="0">
                <a:latin typeface="Calibri" charset="0"/>
                <a:ea typeface="Calibri" charset="0"/>
                <a:cs typeface="Calibri" charset="0"/>
              </a:rPr>
              <a:t>de las políticas públicas nacionales y estatales. 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8672053" y="4755847"/>
            <a:ext cx="47194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_tradnl" dirty="0">
                <a:solidFill>
                  <a:schemeClr val="bg1"/>
                </a:solidFill>
                <a:latin typeface="+mn-lt"/>
              </a:rPr>
              <a:t>8</a:t>
            </a:r>
            <a:endParaRPr kumimoji="0" lang="es-ES_tradnl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46" name="image3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83323" y="4237216"/>
            <a:ext cx="2413795" cy="681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" grpId="6" animBg="1" advAuto="0"/>
      <p:bldP spid="577" grpId="10" animBg="1" advAuto="0"/>
      <p:bldP spid="580" grpId="14" animBg="1" advAuto="0"/>
      <p:bldP spid="583" grpId="18" animBg="1" advAuto="0"/>
      <p:bldP spid="584" grpId="1" animBg="1" advAuto="0"/>
      <p:bldP spid="47" grpId="0" animBg="1" advAuto="0"/>
      <p:bldP spid="46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00"/>
          <p:cNvSpPr/>
          <p:nvPr/>
        </p:nvSpPr>
        <p:spPr>
          <a:xfrm>
            <a:off x="-8796" y="3413784"/>
            <a:ext cx="9144000" cy="1"/>
          </a:xfrm>
          <a:prstGeom prst="line">
            <a:avLst/>
          </a:prstGeom>
          <a:ln w="38100">
            <a:solidFill>
              <a:srgbClr val="1C657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" name="Shape 500"/>
          <p:cNvSpPr/>
          <p:nvPr/>
        </p:nvSpPr>
        <p:spPr>
          <a:xfrm>
            <a:off x="-3615" y="3443480"/>
            <a:ext cx="9144000" cy="1"/>
          </a:xfrm>
          <a:prstGeom prst="line">
            <a:avLst/>
          </a:prstGeom>
          <a:ln w="38100">
            <a:solidFill>
              <a:srgbClr val="1C657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4" name="Shape 594"/>
          <p:cNvSpPr/>
          <p:nvPr/>
        </p:nvSpPr>
        <p:spPr>
          <a:xfrm rot="10800000" flipH="1">
            <a:off x="-1" y="3449179"/>
            <a:ext cx="9144001" cy="1691641"/>
          </a:xfrm>
          <a:prstGeom prst="rect">
            <a:avLst/>
          </a:prstGeom>
          <a:solidFill>
            <a:srgbClr val="A21C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600" name="Group 600"/>
          <p:cNvGrpSpPr/>
          <p:nvPr/>
        </p:nvGrpSpPr>
        <p:grpSpPr>
          <a:xfrm>
            <a:off x="3287931" y="2660323"/>
            <a:ext cx="2588077" cy="2045027"/>
            <a:chOff x="0" y="0"/>
            <a:chExt cx="2588076" cy="2045026"/>
          </a:xfrm>
        </p:grpSpPr>
        <p:sp>
          <p:nvSpPr>
            <p:cNvPr id="595" name="Shape 595"/>
            <p:cNvSpPr/>
            <p:nvPr/>
          </p:nvSpPr>
          <p:spPr>
            <a:xfrm>
              <a:off x="1105883" y="0"/>
              <a:ext cx="376310" cy="61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395" extrusionOk="0">
                  <a:moveTo>
                    <a:pt x="13476" y="7015"/>
                  </a:moveTo>
                  <a:cubicBezTo>
                    <a:pt x="15167" y="8071"/>
                    <a:pt x="15167" y="8071"/>
                    <a:pt x="15167" y="8071"/>
                  </a:cubicBezTo>
                  <a:cubicBezTo>
                    <a:pt x="16481" y="8893"/>
                    <a:pt x="18641" y="8893"/>
                    <a:pt x="19956" y="8071"/>
                  </a:cubicBezTo>
                  <a:cubicBezTo>
                    <a:pt x="21271" y="7249"/>
                    <a:pt x="21271" y="5899"/>
                    <a:pt x="19956" y="5078"/>
                  </a:cubicBezTo>
                  <a:cubicBezTo>
                    <a:pt x="12725" y="617"/>
                    <a:pt x="12725" y="617"/>
                    <a:pt x="12725" y="617"/>
                  </a:cubicBezTo>
                  <a:cubicBezTo>
                    <a:pt x="11410" y="-205"/>
                    <a:pt x="9344" y="-205"/>
                    <a:pt x="8029" y="617"/>
                  </a:cubicBezTo>
                  <a:cubicBezTo>
                    <a:pt x="986" y="4960"/>
                    <a:pt x="986" y="4960"/>
                    <a:pt x="986" y="4960"/>
                  </a:cubicBezTo>
                  <a:cubicBezTo>
                    <a:pt x="-329" y="5782"/>
                    <a:pt x="-329" y="7132"/>
                    <a:pt x="986" y="7954"/>
                  </a:cubicBezTo>
                  <a:cubicBezTo>
                    <a:pt x="2301" y="8775"/>
                    <a:pt x="4461" y="8775"/>
                    <a:pt x="5775" y="7954"/>
                  </a:cubicBezTo>
                  <a:cubicBezTo>
                    <a:pt x="7466" y="6897"/>
                    <a:pt x="7466" y="6897"/>
                    <a:pt x="7466" y="6897"/>
                  </a:cubicBezTo>
                  <a:cubicBezTo>
                    <a:pt x="7466" y="21395"/>
                    <a:pt x="7466" y="21395"/>
                    <a:pt x="7466" y="21395"/>
                  </a:cubicBezTo>
                  <a:cubicBezTo>
                    <a:pt x="13476" y="21395"/>
                    <a:pt x="13476" y="21395"/>
                    <a:pt x="13476" y="21395"/>
                  </a:cubicBezTo>
                  <a:lnTo>
                    <a:pt x="13476" y="7015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96" name="Shape 596"/>
            <p:cNvSpPr/>
            <p:nvPr/>
          </p:nvSpPr>
          <p:spPr>
            <a:xfrm>
              <a:off x="1731339" y="360950"/>
              <a:ext cx="493128" cy="501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46" y="0"/>
                  </a:moveTo>
                  <a:cubicBezTo>
                    <a:pt x="11205" y="0"/>
                    <a:pt x="11205" y="0"/>
                    <a:pt x="11205" y="0"/>
                  </a:cubicBezTo>
                  <a:cubicBezTo>
                    <a:pt x="9805" y="0"/>
                    <a:pt x="8552" y="1164"/>
                    <a:pt x="8552" y="2618"/>
                  </a:cubicBezTo>
                  <a:cubicBezTo>
                    <a:pt x="8552" y="4073"/>
                    <a:pt x="9805" y="5236"/>
                    <a:pt x="11205" y="5236"/>
                  </a:cubicBezTo>
                  <a:cubicBezTo>
                    <a:pt x="13122" y="5236"/>
                    <a:pt x="13122" y="5236"/>
                    <a:pt x="13122" y="5236"/>
                  </a:cubicBezTo>
                  <a:cubicBezTo>
                    <a:pt x="0" y="18182"/>
                    <a:pt x="0" y="18182"/>
                    <a:pt x="0" y="18182"/>
                  </a:cubicBezTo>
                  <a:cubicBezTo>
                    <a:pt x="3170" y="21600"/>
                    <a:pt x="3170" y="21600"/>
                    <a:pt x="3170" y="21600"/>
                  </a:cubicBezTo>
                  <a:cubicBezTo>
                    <a:pt x="16292" y="8655"/>
                    <a:pt x="16292" y="8655"/>
                    <a:pt x="16292" y="8655"/>
                  </a:cubicBezTo>
                  <a:cubicBezTo>
                    <a:pt x="16292" y="10473"/>
                    <a:pt x="16292" y="10473"/>
                    <a:pt x="16292" y="10473"/>
                  </a:cubicBezTo>
                  <a:cubicBezTo>
                    <a:pt x="16292" y="11927"/>
                    <a:pt x="17545" y="13091"/>
                    <a:pt x="18946" y="13091"/>
                  </a:cubicBezTo>
                  <a:cubicBezTo>
                    <a:pt x="20420" y="13091"/>
                    <a:pt x="21600" y="11927"/>
                    <a:pt x="21600" y="10473"/>
                  </a:cubicBezTo>
                  <a:cubicBezTo>
                    <a:pt x="21600" y="2618"/>
                    <a:pt x="21600" y="2618"/>
                    <a:pt x="21600" y="2618"/>
                  </a:cubicBezTo>
                  <a:cubicBezTo>
                    <a:pt x="21600" y="1164"/>
                    <a:pt x="20420" y="0"/>
                    <a:pt x="18946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97" name="Shape 597"/>
            <p:cNvSpPr/>
            <p:nvPr/>
          </p:nvSpPr>
          <p:spPr>
            <a:xfrm>
              <a:off x="359624" y="363609"/>
              <a:ext cx="497114" cy="495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13" y="5216"/>
                  </a:moveTo>
                  <a:cubicBezTo>
                    <a:pt x="10544" y="5216"/>
                    <a:pt x="10544" y="5216"/>
                    <a:pt x="10544" y="5216"/>
                  </a:cubicBezTo>
                  <a:cubicBezTo>
                    <a:pt x="12008" y="5216"/>
                    <a:pt x="13180" y="4041"/>
                    <a:pt x="13180" y="2571"/>
                  </a:cubicBezTo>
                  <a:cubicBezTo>
                    <a:pt x="13180" y="1176"/>
                    <a:pt x="12008" y="0"/>
                    <a:pt x="10544" y="0"/>
                  </a:cubicBezTo>
                  <a:cubicBezTo>
                    <a:pt x="2636" y="0"/>
                    <a:pt x="2636" y="0"/>
                    <a:pt x="2636" y="0"/>
                  </a:cubicBezTo>
                  <a:cubicBezTo>
                    <a:pt x="1172" y="0"/>
                    <a:pt x="0" y="1176"/>
                    <a:pt x="0" y="2571"/>
                  </a:cubicBezTo>
                  <a:cubicBezTo>
                    <a:pt x="0" y="10286"/>
                    <a:pt x="0" y="10286"/>
                    <a:pt x="0" y="10286"/>
                  </a:cubicBezTo>
                  <a:cubicBezTo>
                    <a:pt x="0" y="11755"/>
                    <a:pt x="1172" y="12931"/>
                    <a:pt x="2636" y="12931"/>
                  </a:cubicBezTo>
                  <a:cubicBezTo>
                    <a:pt x="4100" y="12931"/>
                    <a:pt x="5272" y="11755"/>
                    <a:pt x="5272" y="10286"/>
                  </a:cubicBezTo>
                  <a:cubicBezTo>
                    <a:pt x="5272" y="8449"/>
                    <a:pt x="5272" y="8449"/>
                    <a:pt x="5272" y="8449"/>
                  </a:cubicBezTo>
                  <a:cubicBezTo>
                    <a:pt x="18378" y="21600"/>
                    <a:pt x="18378" y="21600"/>
                    <a:pt x="18378" y="21600"/>
                  </a:cubicBezTo>
                  <a:cubicBezTo>
                    <a:pt x="21600" y="18220"/>
                    <a:pt x="21600" y="18220"/>
                    <a:pt x="21600" y="18220"/>
                  </a:cubicBezTo>
                  <a:lnTo>
                    <a:pt x="8713" y="5216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98" name="Shape 598"/>
            <p:cNvSpPr/>
            <p:nvPr/>
          </p:nvSpPr>
          <p:spPr>
            <a:xfrm>
              <a:off x="0" y="1107217"/>
              <a:ext cx="2588077" cy="374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0940" extrusionOk="0">
                  <a:moveTo>
                    <a:pt x="21355" y="7970"/>
                  </a:moveTo>
                  <a:cubicBezTo>
                    <a:pt x="20304" y="991"/>
                    <a:pt x="20304" y="991"/>
                    <a:pt x="20304" y="991"/>
                  </a:cubicBezTo>
                  <a:cubicBezTo>
                    <a:pt x="20108" y="-330"/>
                    <a:pt x="19800" y="-330"/>
                    <a:pt x="19604" y="991"/>
                  </a:cubicBezTo>
                  <a:cubicBezTo>
                    <a:pt x="19408" y="2311"/>
                    <a:pt x="19408" y="4480"/>
                    <a:pt x="19604" y="5801"/>
                  </a:cubicBezTo>
                  <a:cubicBezTo>
                    <a:pt x="19842" y="7499"/>
                    <a:pt x="19842" y="7499"/>
                    <a:pt x="19842" y="7499"/>
                  </a:cubicBezTo>
                  <a:cubicBezTo>
                    <a:pt x="1688" y="7499"/>
                    <a:pt x="1688" y="7499"/>
                    <a:pt x="1688" y="7499"/>
                  </a:cubicBezTo>
                  <a:cubicBezTo>
                    <a:pt x="1926" y="5801"/>
                    <a:pt x="1926" y="5801"/>
                    <a:pt x="1926" y="5801"/>
                  </a:cubicBezTo>
                  <a:cubicBezTo>
                    <a:pt x="2122" y="4480"/>
                    <a:pt x="2122" y="2311"/>
                    <a:pt x="1926" y="991"/>
                  </a:cubicBezTo>
                  <a:cubicBezTo>
                    <a:pt x="1730" y="-330"/>
                    <a:pt x="1422" y="-330"/>
                    <a:pt x="1226" y="991"/>
                  </a:cubicBezTo>
                  <a:cubicBezTo>
                    <a:pt x="147" y="8159"/>
                    <a:pt x="147" y="8159"/>
                    <a:pt x="147" y="8159"/>
                  </a:cubicBezTo>
                  <a:cubicBezTo>
                    <a:pt x="-49" y="9480"/>
                    <a:pt x="-49" y="11649"/>
                    <a:pt x="147" y="12970"/>
                  </a:cubicBezTo>
                  <a:cubicBezTo>
                    <a:pt x="1198" y="19949"/>
                    <a:pt x="1198" y="19949"/>
                    <a:pt x="1198" y="19949"/>
                  </a:cubicBezTo>
                  <a:cubicBezTo>
                    <a:pt x="1394" y="21270"/>
                    <a:pt x="1702" y="21270"/>
                    <a:pt x="1898" y="19949"/>
                  </a:cubicBezTo>
                  <a:cubicBezTo>
                    <a:pt x="2094" y="18629"/>
                    <a:pt x="2094" y="16554"/>
                    <a:pt x="1898" y="15233"/>
                  </a:cubicBezTo>
                  <a:cubicBezTo>
                    <a:pt x="1660" y="13536"/>
                    <a:pt x="1660" y="13536"/>
                    <a:pt x="1660" y="13536"/>
                  </a:cubicBezTo>
                  <a:cubicBezTo>
                    <a:pt x="19814" y="13536"/>
                    <a:pt x="19814" y="13536"/>
                    <a:pt x="19814" y="13536"/>
                  </a:cubicBezTo>
                  <a:cubicBezTo>
                    <a:pt x="19576" y="15233"/>
                    <a:pt x="19576" y="15233"/>
                    <a:pt x="19576" y="15233"/>
                  </a:cubicBezTo>
                  <a:cubicBezTo>
                    <a:pt x="19380" y="16554"/>
                    <a:pt x="19380" y="18629"/>
                    <a:pt x="19576" y="19949"/>
                  </a:cubicBezTo>
                  <a:cubicBezTo>
                    <a:pt x="19772" y="21270"/>
                    <a:pt x="20080" y="21270"/>
                    <a:pt x="20276" y="19949"/>
                  </a:cubicBezTo>
                  <a:cubicBezTo>
                    <a:pt x="21355" y="12781"/>
                    <a:pt x="21355" y="12781"/>
                    <a:pt x="21355" y="12781"/>
                  </a:cubicBezTo>
                  <a:cubicBezTo>
                    <a:pt x="21551" y="11460"/>
                    <a:pt x="21551" y="9291"/>
                    <a:pt x="21355" y="7970"/>
                  </a:cubicBezTo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99" name="Shape 599"/>
            <p:cNvSpPr/>
            <p:nvPr/>
          </p:nvSpPr>
          <p:spPr>
            <a:xfrm>
              <a:off x="519125" y="515136"/>
              <a:ext cx="1528559" cy="1529891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>
              <a:outerShdw blurRad="38100" dir="135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601" name="Shape 601"/>
          <p:cNvSpPr/>
          <p:nvPr/>
        </p:nvSpPr>
        <p:spPr>
          <a:xfrm>
            <a:off x="3969217" y="3337619"/>
            <a:ext cx="1204241" cy="1205571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/>
          <a:lstStyle/>
          <a:p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02" name="Shape 602"/>
          <p:cNvSpPr/>
          <p:nvPr/>
        </p:nvSpPr>
        <p:spPr>
          <a:xfrm>
            <a:off x="5429987" y="2190535"/>
            <a:ext cx="975621" cy="975621"/>
          </a:xfrm>
          <a:prstGeom prst="ellipse">
            <a:avLst/>
          </a:prstGeom>
          <a:solidFill>
            <a:srgbClr val="F2F2F2"/>
          </a:solidFill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03" name="Shape 603"/>
          <p:cNvSpPr/>
          <p:nvPr/>
        </p:nvSpPr>
        <p:spPr>
          <a:xfrm>
            <a:off x="5533663" y="2292882"/>
            <a:ext cx="768269" cy="769599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04" name="Shape 604"/>
          <p:cNvSpPr/>
          <p:nvPr/>
        </p:nvSpPr>
        <p:spPr>
          <a:xfrm>
            <a:off x="4078209" y="1596389"/>
            <a:ext cx="974293" cy="975621"/>
          </a:xfrm>
          <a:prstGeom prst="ellipse">
            <a:avLst/>
          </a:prstGeom>
          <a:solidFill>
            <a:srgbClr val="F2F2F2"/>
          </a:solidFill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05" name="Shape 605"/>
          <p:cNvSpPr/>
          <p:nvPr/>
        </p:nvSpPr>
        <p:spPr>
          <a:xfrm>
            <a:off x="4180556" y="1698737"/>
            <a:ext cx="769599" cy="76959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06" name="Shape 606"/>
          <p:cNvSpPr/>
          <p:nvPr/>
        </p:nvSpPr>
        <p:spPr>
          <a:xfrm>
            <a:off x="2741718" y="2192407"/>
            <a:ext cx="975621" cy="975621"/>
          </a:xfrm>
          <a:prstGeom prst="ellipse">
            <a:avLst/>
          </a:prstGeom>
          <a:solidFill>
            <a:srgbClr val="F2F2F2"/>
          </a:solidFill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07" name="Shape 607"/>
          <p:cNvSpPr/>
          <p:nvPr/>
        </p:nvSpPr>
        <p:spPr>
          <a:xfrm>
            <a:off x="2844729" y="2292882"/>
            <a:ext cx="769599" cy="76959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08" name="Shape 608"/>
          <p:cNvSpPr/>
          <p:nvPr/>
        </p:nvSpPr>
        <p:spPr>
          <a:xfrm>
            <a:off x="2235963" y="3498887"/>
            <a:ext cx="974293" cy="975621"/>
          </a:xfrm>
          <a:prstGeom prst="ellipse">
            <a:avLst/>
          </a:prstGeom>
          <a:solidFill>
            <a:srgbClr val="F2F2F2"/>
          </a:solidFill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09" name="Shape 609"/>
          <p:cNvSpPr/>
          <p:nvPr/>
        </p:nvSpPr>
        <p:spPr>
          <a:xfrm>
            <a:off x="2338310" y="3601234"/>
            <a:ext cx="769599" cy="76959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10" name="Shape 610"/>
          <p:cNvSpPr/>
          <p:nvPr/>
        </p:nvSpPr>
        <p:spPr>
          <a:xfrm>
            <a:off x="5932418" y="3498887"/>
            <a:ext cx="975621" cy="975621"/>
          </a:xfrm>
          <a:prstGeom prst="ellipse">
            <a:avLst/>
          </a:prstGeom>
          <a:solidFill>
            <a:srgbClr val="F2F2F2"/>
          </a:solidFill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11" name="Shape 611"/>
          <p:cNvSpPr/>
          <p:nvPr/>
        </p:nvSpPr>
        <p:spPr>
          <a:xfrm>
            <a:off x="6036093" y="3601234"/>
            <a:ext cx="769600" cy="76959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12" name="Shape 612"/>
          <p:cNvSpPr/>
          <p:nvPr/>
        </p:nvSpPr>
        <p:spPr>
          <a:xfrm>
            <a:off x="68878" y="3399813"/>
            <a:ext cx="1997585" cy="118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b="1">
                <a:solidFill>
                  <a:srgbClr val="FFFFFF"/>
                </a:solidFill>
              </a:defRPr>
            </a:pPr>
            <a:r>
              <a:rPr sz="1600" dirty="0">
                <a:latin typeface="Calibri" charset="0"/>
                <a:ea typeface="Calibri" charset="0"/>
                <a:cs typeface="Calibri" charset="0"/>
              </a:rPr>
              <a:t>1 Vocaciones</a:t>
            </a:r>
          </a:p>
          <a:p>
            <a:pPr algn="just">
              <a:defRPr sz="1000">
                <a:solidFill>
                  <a:srgbClr val="FFFFFF"/>
                </a:solidFill>
              </a:defRPr>
            </a:pPr>
            <a:endParaRPr sz="1100" b="1" dirty="0">
              <a:latin typeface="Calibri" charset="0"/>
              <a:ea typeface="Calibri" charset="0"/>
              <a:cs typeface="Calibri" charset="0"/>
            </a:endParaRPr>
          </a:p>
          <a:p>
            <a:pPr algn="just">
              <a:defRPr sz="1000">
                <a:solidFill>
                  <a:srgbClr val="FFFFFF"/>
                </a:solidFill>
              </a:defRPr>
            </a:pPr>
            <a:r>
              <a:rPr sz="1100" dirty="0">
                <a:latin typeface="Calibri" charset="0"/>
                <a:ea typeface="Calibri" charset="0"/>
                <a:cs typeface="Calibri" charset="0"/>
              </a:rPr>
              <a:t>Destinar la inversión nacional de </a:t>
            </a:r>
            <a:r>
              <a:rPr lang="es-ES" sz="1100" dirty="0" smtClean="0">
                <a:latin typeface="Calibri" charset="0"/>
                <a:ea typeface="Calibri" charset="0"/>
                <a:cs typeface="Calibri" charset="0"/>
              </a:rPr>
              <a:t>c</a:t>
            </a:r>
            <a:r>
              <a:rPr sz="1100" dirty="0" smtClean="0">
                <a:latin typeface="Calibri" charset="0"/>
                <a:ea typeface="Calibri" charset="0"/>
                <a:cs typeface="Calibri" charset="0"/>
              </a:rPr>
              <a:t>iencia</a:t>
            </a:r>
            <a:r>
              <a:rPr sz="1100" dirty="0">
                <a:latin typeface="Calibri" charset="0"/>
                <a:ea typeface="Calibri" charset="0"/>
                <a:cs typeface="Calibri" charset="0"/>
              </a:rPr>
              <a:t>, tecnología e innovación tomando como base la vocación económica de los Estados.</a:t>
            </a:r>
          </a:p>
        </p:txBody>
      </p:sp>
      <p:sp>
        <p:nvSpPr>
          <p:cNvPr id="613" name="Shape 613"/>
          <p:cNvSpPr/>
          <p:nvPr/>
        </p:nvSpPr>
        <p:spPr>
          <a:xfrm>
            <a:off x="6938275" y="3476700"/>
            <a:ext cx="2200641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rPr sz="1600" dirty="0">
                <a:latin typeface="Calibri" charset="0"/>
                <a:ea typeface="Calibri" charset="0"/>
                <a:cs typeface="Calibri" charset="0"/>
              </a:rPr>
              <a:t>5 Emprendimiento</a:t>
            </a:r>
          </a:p>
          <a:p>
            <a:pPr algn="just">
              <a:defRPr sz="1200">
                <a:solidFill>
                  <a:srgbClr val="FFFFFF"/>
                </a:solidFill>
              </a:defRPr>
            </a:pPr>
            <a:endParaRPr b="1" dirty="0">
              <a:latin typeface="Calibri" charset="0"/>
              <a:ea typeface="Calibri" charset="0"/>
              <a:cs typeface="Calibri" charset="0"/>
            </a:endParaRPr>
          </a:p>
          <a:p>
            <a:pPr algn="just">
              <a:defRPr sz="1000">
                <a:solidFill>
                  <a:srgbClr val="FFFFFF"/>
                </a:solidFill>
              </a:defRPr>
            </a:pPr>
            <a:r>
              <a:rPr sz="1100" dirty="0">
                <a:latin typeface="Calibri" charset="0"/>
                <a:ea typeface="Calibri" charset="0"/>
                <a:cs typeface="Calibri" charset="0"/>
              </a:rPr>
              <a:t>Generar ecosistemas de innovación y emprendimiento de alto impacto. </a:t>
            </a:r>
          </a:p>
        </p:txBody>
      </p:sp>
      <p:sp>
        <p:nvSpPr>
          <p:cNvPr id="614" name="Shape 614"/>
          <p:cNvSpPr/>
          <p:nvPr/>
        </p:nvSpPr>
        <p:spPr>
          <a:xfrm>
            <a:off x="184756" y="1808651"/>
            <a:ext cx="2390229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/>
            </a:pPr>
            <a:r>
              <a:rPr sz="1600" dirty="0">
                <a:latin typeface="Calibri" charset="0"/>
                <a:ea typeface="Calibri" charset="0"/>
                <a:cs typeface="Calibri" charset="0"/>
              </a:rPr>
              <a:t>2 Presupuesto</a:t>
            </a:r>
          </a:p>
          <a:p>
            <a:pPr algn="just">
              <a:defRPr sz="900"/>
            </a:pPr>
            <a:endParaRPr dirty="0">
              <a:latin typeface="Calibri" charset="0"/>
              <a:ea typeface="Calibri" charset="0"/>
              <a:cs typeface="Calibri" charset="0"/>
            </a:endParaRPr>
          </a:p>
          <a:p>
            <a:pPr algn="just">
              <a:defRPr sz="1000"/>
            </a:pPr>
            <a:r>
              <a:rPr sz="1100" dirty="0">
                <a:latin typeface="Calibri" charset="0"/>
                <a:ea typeface="Calibri" charset="0"/>
                <a:cs typeface="Calibri" charset="0"/>
              </a:rPr>
              <a:t>Incidir en la ampliación del presupuesto nacional en materia de </a:t>
            </a:r>
            <a:r>
              <a:rPr lang="es-ES" sz="1100" dirty="0" smtClean="0">
                <a:latin typeface="Calibri" charset="0"/>
                <a:ea typeface="Calibri" charset="0"/>
                <a:cs typeface="Calibri" charset="0"/>
              </a:rPr>
              <a:t>c</a:t>
            </a:r>
            <a:r>
              <a:rPr sz="1100" dirty="0" smtClean="0">
                <a:latin typeface="Calibri" charset="0"/>
                <a:ea typeface="Calibri" charset="0"/>
                <a:cs typeface="Calibri" charset="0"/>
              </a:rPr>
              <a:t>iencia</a:t>
            </a:r>
            <a:r>
              <a:rPr sz="1100" dirty="0">
                <a:latin typeface="Calibri" charset="0"/>
                <a:ea typeface="Calibri" charset="0"/>
                <a:cs typeface="Calibri" charset="0"/>
              </a:rPr>
              <a:t>, tecnología e innovación.</a:t>
            </a:r>
          </a:p>
        </p:txBody>
      </p:sp>
      <p:sp>
        <p:nvSpPr>
          <p:cNvPr id="615" name="Shape 615"/>
          <p:cNvSpPr/>
          <p:nvPr/>
        </p:nvSpPr>
        <p:spPr>
          <a:xfrm>
            <a:off x="3318285" y="594496"/>
            <a:ext cx="275642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r>
              <a:rPr sz="1600" dirty="0">
                <a:latin typeface="Calibri" charset="0"/>
                <a:ea typeface="Calibri" charset="0"/>
                <a:cs typeface="Calibri" charset="0"/>
              </a:rPr>
              <a:t>3 Inversión privada</a:t>
            </a:r>
          </a:p>
        </p:txBody>
      </p:sp>
      <p:sp>
        <p:nvSpPr>
          <p:cNvPr id="616" name="Shape 616"/>
          <p:cNvSpPr/>
          <p:nvPr/>
        </p:nvSpPr>
        <p:spPr>
          <a:xfrm>
            <a:off x="6509281" y="1808651"/>
            <a:ext cx="2362693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rPr sz="1600" dirty="0">
                <a:latin typeface="Calibri" charset="0"/>
                <a:ea typeface="Calibri" charset="0"/>
                <a:cs typeface="Calibri" charset="0"/>
              </a:rPr>
              <a:t>4 Transparencia</a:t>
            </a:r>
          </a:p>
          <a:p>
            <a:pPr>
              <a:defRPr sz="900" b="1"/>
            </a:pPr>
            <a:endParaRPr dirty="0">
              <a:latin typeface="Calibri" charset="0"/>
              <a:ea typeface="Calibri" charset="0"/>
              <a:cs typeface="Calibri" charset="0"/>
            </a:endParaRPr>
          </a:p>
          <a:p>
            <a:pPr algn="just">
              <a:defRPr sz="1000"/>
            </a:pPr>
            <a:r>
              <a:rPr sz="1100" dirty="0">
                <a:latin typeface="Calibri" charset="0"/>
                <a:ea typeface="Calibri" charset="0"/>
                <a:cs typeface="Calibri" charset="0"/>
              </a:rPr>
              <a:t>Generar mecanismos eficientes y transparentes para la inversión nacional de </a:t>
            </a:r>
            <a:r>
              <a:rPr lang="es-ES" sz="1100" dirty="0" smtClean="0">
                <a:latin typeface="Calibri" charset="0"/>
                <a:ea typeface="Calibri" charset="0"/>
                <a:cs typeface="Calibri" charset="0"/>
              </a:rPr>
              <a:t>c</a:t>
            </a:r>
            <a:r>
              <a:rPr sz="1100" dirty="0" smtClean="0">
                <a:latin typeface="Calibri" charset="0"/>
                <a:ea typeface="Calibri" charset="0"/>
                <a:cs typeface="Calibri" charset="0"/>
              </a:rPr>
              <a:t>iencia</a:t>
            </a:r>
            <a:r>
              <a:rPr sz="1100" dirty="0">
                <a:latin typeface="Calibri" charset="0"/>
                <a:ea typeface="Calibri" charset="0"/>
                <a:cs typeface="Calibri" charset="0"/>
              </a:rPr>
              <a:t>, tecnología e innovación.</a:t>
            </a:r>
          </a:p>
        </p:txBody>
      </p:sp>
      <p:sp>
        <p:nvSpPr>
          <p:cNvPr id="617" name="Shape 617"/>
          <p:cNvSpPr/>
          <p:nvPr/>
        </p:nvSpPr>
        <p:spPr>
          <a:xfrm>
            <a:off x="5736649" y="2498338"/>
            <a:ext cx="367292" cy="3689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74" h="20749" extrusionOk="0">
                <a:moveTo>
                  <a:pt x="20486" y="17808"/>
                </a:moveTo>
                <a:cubicBezTo>
                  <a:pt x="15489" y="12676"/>
                  <a:pt x="15489" y="12676"/>
                  <a:pt x="15489" y="12676"/>
                </a:cubicBezTo>
                <a:cubicBezTo>
                  <a:pt x="15182" y="12293"/>
                  <a:pt x="14721" y="12140"/>
                  <a:pt x="14490" y="12370"/>
                </a:cubicBezTo>
                <a:cubicBezTo>
                  <a:pt x="14336" y="12523"/>
                  <a:pt x="13875" y="12370"/>
                  <a:pt x="13491" y="12063"/>
                </a:cubicBezTo>
                <a:cubicBezTo>
                  <a:pt x="13414" y="11987"/>
                  <a:pt x="13414" y="11987"/>
                  <a:pt x="13414" y="11987"/>
                </a:cubicBezTo>
                <a:cubicBezTo>
                  <a:pt x="15643" y="9000"/>
                  <a:pt x="15412" y="4863"/>
                  <a:pt x="12799" y="2183"/>
                </a:cubicBezTo>
                <a:cubicBezTo>
                  <a:pt x="9878" y="-728"/>
                  <a:pt x="5112" y="-728"/>
                  <a:pt x="2191" y="2183"/>
                </a:cubicBezTo>
                <a:cubicBezTo>
                  <a:pt x="-730" y="5093"/>
                  <a:pt x="-730" y="9842"/>
                  <a:pt x="2191" y="12753"/>
                </a:cubicBezTo>
                <a:cubicBezTo>
                  <a:pt x="4881" y="15434"/>
                  <a:pt x="9186" y="15663"/>
                  <a:pt x="12184" y="13289"/>
                </a:cubicBezTo>
                <a:cubicBezTo>
                  <a:pt x="12184" y="13289"/>
                  <a:pt x="12184" y="13289"/>
                  <a:pt x="12184" y="13289"/>
                </a:cubicBezTo>
                <a:cubicBezTo>
                  <a:pt x="12568" y="13672"/>
                  <a:pt x="12645" y="14132"/>
                  <a:pt x="12491" y="14361"/>
                </a:cubicBezTo>
                <a:cubicBezTo>
                  <a:pt x="12261" y="14515"/>
                  <a:pt x="12414" y="14974"/>
                  <a:pt x="12799" y="15357"/>
                </a:cubicBezTo>
                <a:cubicBezTo>
                  <a:pt x="17718" y="20489"/>
                  <a:pt x="17718" y="20489"/>
                  <a:pt x="17718" y="20489"/>
                </a:cubicBezTo>
                <a:cubicBezTo>
                  <a:pt x="18103" y="20795"/>
                  <a:pt x="18718" y="20872"/>
                  <a:pt x="19102" y="20489"/>
                </a:cubicBezTo>
                <a:cubicBezTo>
                  <a:pt x="20486" y="19110"/>
                  <a:pt x="20486" y="19110"/>
                  <a:pt x="20486" y="19110"/>
                </a:cubicBezTo>
                <a:cubicBezTo>
                  <a:pt x="20870" y="18804"/>
                  <a:pt x="20870" y="18191"/>
                  <a:pt x="20486" y="17808"/>
                </a:cubicBezTo>
                <a:moveTo>
                  <a:pt x="11108" y="11068"/>
                </a:moveTo>
                <a:cubicBezTo>
                  <a:pt x="9109" y="13136"/>
                  <a:pt x="5804" y="13136"/>
                  <a:pt x="3805" y="11068"/>
                </a:cubicBezTo>
                <a:cubicBezTo>
                  <a:pt x="1807" y="9076"/>
                  <a:pt x="1807" y="5859"/>
                  <a:pt x="3805" y="3791"/>
                </a:cubicBezTo>
                <a:cubicBezTo>
                  <a:pt x="5804" y="1800"/>
                  <a:pt x="9109" y="1800"/>
                  <a:pt x="11108" y="3791"/>
                </a:cubicBezTo>
                <a:cubicBezTo>
                  <a:pt x="13106" y="5859"/>
                  <a:pt x="13106" y="9076"/>
                  <a:pt x="11108" y="11068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18" name="Shape 618"/>
          <p:cNvSpPr/>
          <p:nvPr/>
        </p:nvSpPr>
        <p:spPr>
          <a:xfrm>
            <a:off x="149910" y="65509"/>
            <a:ext cx="324319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rPr sz="2400" dirty="0">
                <a:latin typeface="Calibri" charset="0"/>
                <a:ea typeface="Calibri" charset="0"/>
                <a:cs typeface="Calibri" charset="0"/>
              </a:rPr>
              <a:t>Temática II Inversión</a:t>
            </a:r>
          </a:p>
        </p:txBody>
      </p:sp>
      <p:sp>
        <p:nvSpPr>
          <p:cNvPr id="619" name="Shape 619"/>
          <p:cNvSpPr/>
          <p:nvPr/>
        </p:nvSpPr>
        <p:spPr>
          <a:xfrm>
            <a:off x="133284" y="465126"/>
            <a:ext cx="2942596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just">
              <a:defRPr sz="1400"/>
            </a:lvl1pPr>
          </a:lstStyle>
          <a:p>
            <a:r>
              <a:rPr sz="1200" dirty="0">
                <a:latin typeface="Calibri" charset="0"/>
                <a:ea typeface="Calibri" charset="0"/>
                <a:cs typeface="Calibri" charset="0"/>
              </a:rPr>
              <a:t>Inversión pública y privada para la investigación, desarrollo e </a:t>
            </a:r>
            <a:r>
              <a:rPr sz="1200" dirty="0" smtClean="0">
                <a:latin typeface="Calibri" charset="0"/>
                <a:ea typeface="Calibri" charset="0"/>
                <a:cs typeface="Calibri" charset="0"/>
              </a:rPr>
              <a:t>innovación</a:t>
            </a:r>
            <a:r>
              <a:rPr lang="es-ES" sz="1200" dirty="0" smtClean="0">
                <a:latin typeface="Calibri" charset="0"/>
                <a:ea typeface="Calibri" charset="0"/>
                <a:cs typeface="Calibri" charset="0"/>
              </a:rPr>
              <a:t> que genere una economía basada en el conocimiento para el desarrollo sustentable y sostenible.</a:t>
            </a:r>
            <a:endParaRPr sz="12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20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69872" y="374128"/>
            <a:ext cx="2413795" cy="681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621" name="image4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6183" y="3577637"/>
            <a:ext cx="705214" cy="705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26" name="Group 626"/>
          <p:cNvGrpSpPr/>
          <p:nvPr/>
        </p:nvGrpSpPr>
        <p:grpSpPr>
          <a:xfrm>
            <a:off x="6178901" y="3755633"/>
            <a:ext cx="486419" cy="421201"/>
            <a:chOff x="0" y="0"/>
            <a:chExt cx="486418" cy="421200"/>
          </a:xfrm>
        </p:grpSpPr>
        <p:sp>
          <p:nvSpPr>
            <p:cNvPr id="622" name="Shape 622"/>
            <p:cNvSpPr/>
            <p:nvPr/>
          </p:nvSpPr>
          <p:spPr>
            <a:xfrm>
              <a:off x="185044" y="0"/>
              <a:ext cx="112563" cy="11619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23" name="Shape 623"/>
            <p:cNvSpPr/>
            <p:nvPr/>
          </p:nvSpPr>
          <p:spPr>
            <a:xfrm>
              <a:off x="12421" y="137979"/>
              <a:ext cx="461438" cy="283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extrusionOk="0">
                  <a:moveTo>
                    <a:pt x="19656" y="5891"/>
                  </a:moveTo>
                  <a:cubicBezTo>
                    <a:pt x="17278" y="4909"/>
                    <a:pt x="17278" y="4909"/>
                    <a:pt x="17278" y="4909"/>
                  </a:cubicBezTo>
                  <a:cubicBezTo>
                    <a:pt x="16485" y="4582"/>
                    <a:pt x="15692" y="5236"/>
                    <a:pt x="15296" y="6545"/>
                  </a:cubicBezTo>
                  <a:cubicBezTo>
                    <a:pt x="14701" y="6218"/>
                    <a:pt x="14305" y="5891"/>
                    <a:pt x="13909" y="5564"/>
                  </a:cubicBezTo>
                  <a:cubicBezTo>
                    <a:pt x="13909" y="3273"/>
                    <a:pt x="13909" y="3273"/>
                    <a:pt x="13909" y="3273"/>
                  </a:cubicBezTo>
                  <a:cubicBezTo>
                    <a:pt x="13909" y="1309"/>
                    <a:pt x="12918" y="0"/>
                    <a:pt x="11927" y="0"/>
                  </a:cubicBezTo>
                  <a:cubicBezTo>
                    <a:pt x="9351" y="0"/>
                    <a:pt x="9351" y="0"/>
                    <a:pt x="9351" y="0"/>
                  </a:cubicBezTo>
                  <a:cubicBezTo>
                    <a:pt x="8360" y="0"/>
                    <a:pt x="7369" y="1309"/>
                    <a:pt x="7369" y="3273"/>
                  </a:cubicBezTo>
                  <a:cubicBezTo>
                    <a:pt x="7369" y="5564"/>
                    <a:pt x="7369" y="5564"/>
                    <a:pt x="7369" y="5564"/>
                  </a:cubicBezTo>
                  <a:cubicBezTo>
                    <a:pt x="6973" y="5891"/>
                    <a:pt x="6577" y="6218"/>
                    <a:pt x="5982" y="6545"/>
                  </a:cubicBezTo>
                  <a:cubicBezTo>
                    <a:pt x="5586" y="5236"/>
                    <a:pt x="4793" y="4582"/>
                    <a:pt x="4000" y="4909"/>
                  </a:cubicBezTo>
                  <a:cubicBezTo>
                    <a:pt x="1622" y="5891"/>
                    <a:pt x="1622" y="5891"/>
                    <a:pt x="1622" y="5891"/>
                  </a:cubicBezTo>
                  <a:cubicBezTo>
                    <a:pt x="433" y="6218"/>
                    <a:pt x="-161" y="7855"/>
                    <a:pt x="37" y="9818"/>
                  </a:cubicBezTo>
                  <a:cubicBezTo>
                    <a:pt x="632" y="14400"/>
                    <a:pt x="632" y="14400"/>
                    <a:pt x="632" y="14400"/>
                  </a:cubicBezTo>
                  <a:cubicBezTo>
                    <a:pt x="830" y="16364"/>
                    <a:pt x="1821" y="17345"/>
                    <a:pt x="3010" y="17018"/>
                  </a:cubicBezTo>
                  <a:cubicBezTo>
                    <a:pt x="3802" y="16691"/>
                    <a:pt x="3802" y="16691"/>
                    <a:pt x="3802" y="16691"/>
                  </a:cubicBezTo>
                  <a:cubicBezTo>
                    <a:pt x="4199" y="17673"/>
                    <a:pt x="4595" y="18655"/>
                    <a:pt x="5388" y="19309"/>
                  </a:cubicBezTo>
                  <a:cubicBezTo>
                    <a:pt x="6775" y="20945"/>
                    <a:pt x="8558" y="21600"/>
                    <a:pt x="10540" y="21600"/>
                  </a:cubicBezTo>
                  <a:cubicBezTo>
                    <a:pt x="13711" y="21600"/>
                    <a:pt x="16287" y="19636"/>
                    <a:pt x="17476" y="16691"/>
                  </a:cubicBezTo>
                  <a:cubicBezTo>
                    <a:pt x="18268" y="17018"/>
                    <a:pt x="18268" y="17018"/>
                    <a:pt x="18268" y="17018"/>
                  </a:cubicBezTo>
                  <a:cubicBezTo>
                    <a:pt x="19259" y="17345"/>
                    <a:pt x="20448" y="16364"/>
                    <a:pt x="20646" y="14400"/>
                  </a:cubicBezTo>
                  <a:cubicBezTo>
                    <a:pt x="21241" y="9818"/>
                    <a:pt x="21241" y="9818"/>
                    <a:pt x="21241" y="9818"/>
                  </a:cubicBezTo>
                  <a:cubicBezTo>
                    <a:pt x="21439" y="7855"/>
                    <a:pt x="20845" y="6218"/>
                    <a:pt x="19656" y="5891"/>
                  </a:cubicBezTo>
                  <a:moveTo>
                    <a:pt x="10540" y="19964"/>
                  </a:moveTo>
                  <a:cubicBezTo>
                    <a:pt x="8756" y="19964"/>
                    <a:pt x="7171" y="19309"/>
                    <a:pt x="5982" y="18000"/>
                  </a:cubicBezTo>
                  <a:cubicBezTo>
                    <a:pt x="5388" y="17345"/>
                    <a:pt x="5189" y="17018"/>
                    <a:pt x="4793" y="16364"/>
                  </a:cubicBezTo>
                  <a:cubicBezTo>
                    <a:pt x="5388" y="16364"/>
                    <a:pt x="5388" y="16364"/>
                    <a:pt x="5388" y="16364"/>
                  </a:cubicBezTo>
                  <a:cubicBezTo>
                    <a:pt x="6378" y="15709"/>
                    <a:pt x="7171" y="14073"/>
                    <a:pt x="6973" y="12436"/>
                  </a:cubicBezTo>
                  <a:cubicBezTo>
                    <a:pt x="6378" y="7855"/>
                    <a:pt x="6378" y="7855"/>
                    <a:pt x="6378" y="7855"/>
                  </a:cubicBezTo>
                  <a:cubicBezTo>
                    <a:pt x="6775" y="7855"/>
                    <a:pt x="6973" y="7527"/>
                    <a:pt x="7369" y="7200"/>
                  </a:cubicBezTo>
                  <a:cubicBezTo>
                    <a:pt x="7369" y="8182"/>
                    <a:pt x="7369" y="8182"/>
                    <a:pt x="7369" y="8182"/>
                  </a:cubicBezTo>
                  <a:cubicBezTo>
                    <a:pt x="7369" y="9818"/>
                    <a:pt x="8360" y="11455"/>
                    <a:pt x="9351" y="11455"/>
                  </a:cubicBezTo>
                  <a:cubicBezTo>
                    <a:pt x="11927" y="11455"/>
                    <a:pt x="11927" y="11455"/>
                    <a:pt x="11927" y="11455"/>
                  </a:cubicBezTo>
                  <a:cubicBezTo>
                    <a:pt x="12918" y="11455"/>
                    <a:pt x="13909" y="9818"/>
                    <a:pt x="13909" y="8182"/>
                  </a:cubicBezTo>
                  <a:cubicBezTo>
                    <a:pt x="13909" y="7200"/>
                    <a:pt x="13909" y="7200"/>
                    <a:pt x="13909" y="7200"/>
                  </a:cubicBezTo>
                  <a:cubicBezTo>
                    <a:pt x="14305" y="7527"/>
                    <a:pt x="14503" y="7527"/>
                    <a:pt x="14900" y="7855"/>
                  </a:cubicBezTo>
                  <a:cubicBezTo>
                    <a:pt x="14305" y="12436"/>
                    <a:pt x="14305" y="12436"/>
                    <a:pt x="14305" y="12436"/>
                  </a:cubicBezTo>
                  <a:cubicBezTo>
                    <a:pt x="14107" y="14073"/>
                    <a:pt x="14701" y="15709"/>
                    <a:pt x="15890" y="16364"/>
                  </a:cubicBezTo>
                  <a:cubicBezTo>
                    <a:pt x="16485" y="16364"/>
                    <a:pt x="16485" y="16364"/>
                    <a:pt x="16485" y="16364"/>
                  </a:cubicBezTo>
                  <a:cubicBezTo>
                    <a:pt x="15296" y="18655"/>
                    <a:pt x="13116" y="19964"/>
                    <a:pt x="10540" y="19964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24" name="Shape 624"/>
            <p:cNvSpPr/>
            <p:nvPr/>
          </p:nvSpPr>
          <p:spPr>
            <a:xfrm>
              <a:off x="370226" y="78067"/>
              <a:ext cx="116193" cy="11074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25" name="Shape 625"/>
            <p:cNvSpPr/>
            <p:nvPr/>
          </p:nvSpPr>
          <p:spPr>
            <a:xfrm>
              <a:off x="0" y="76304"/>
              <a:ext cx="114783" cy="114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1" h="20292" extrusionOk="0">
                  <a:moveTo>
                    <a:pt x="12012" y="20175"/>
                  </a:moveTo>
                  <a:cubicBezTo>
                    <a:pt x="17226" y="18632"/>
                    <a:pt x="20950" y="13232"/>
                    <a:pt x="19460" y="7832"/>
                  </a:cubicBezTo>
                  <a:cubicBezTo>
                    <a:pt x="18716" y="2432"/>
                    <a:pt x="13502" y="-654"/>
                    <a:pt x="8288" y="117"/>
                  </a:cubicBezTo>
                  <a:cubicBezTo>
                    <a:pt x="3074" y="1660"/>
                    <a:pt x="-650" y="6289"/>
                    <a:pt x="95" y="12460"/>
                  </a:cubicBezTo>
                  <a:cubicBezTo>
                    <a:pt x="1584" y="17860"/>
                    <a:pt x="6798" y="20946"/>
                    <a:pt x="12012" y="20175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634" name="Group 634"/>
          <p:cNvGrpSpPr/>
          <p:nvPr/>
        </p:nvGrpSpPr>
        <p:grpSpPr>
          <a:xfrm>
            <a:off x="2999090" y="2467745"/>
            <a:ext cx="459546" cy="421201"/>
            <a:chOff x="0" y="0"/>
            <a:chExt cx="459544" cy="421200"/>
          </a:xfrm>
        </p:grpSpPr>
        <p:sp>
          <p:nvSpPr>
            <p:cNvPr id="627" name="Shape 627"/>
            <p:cNvSpPr/>
            <p:nvPr/>
          </p:nvSpPr>
          <p:spPr>
            <a:xfrm>
              <a:off x="110622" y="297057"/>
              <a:ext cx="42371" cy="124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6" extrusionOk="0">
                  <a:moveTo>
                    <a:pt x="3323" y="5034"/>
                  </a:moveTo>
                  <a:cubicBezTo>
                    <a:pt x="1662" y="6142"/>
                    <a:pt x="0" y="7250"/>
                    <a:pt x="0" y="8358"/>
                  </a:cubicBezTo>
                  <a:cubicBezTo>
                    <a:pt x="0" y="21096"/>
                    <a:pt x="0" y="21096"/>
                    <a:pt x="0" y="21096"/>
                  </a:cubicBezTo>
                  <a:cubicBezTo>
                    <a:pt x="21600" y="21096"/>
                    <a:pt x="21600" y="21096"/>
                    <a:pt x="21600" y="21096"/>
                  </a:cubicBezTo>
                  <a:cubicBezTo>
                    <a:pt x="21600" y="1158"/>
                    <a:pt x="21600" y="1158"/>
                    <a:pt x="21600" y="1158"/>
                  </a:cubicBezTo>
                  <a:cubicBezTo>
                    <a:pt x="21600" y="50"/>
                    <a:pt x="19938" y="-504"/>
                    <a:pt x="18277" y="604"/>
                  </a:cubicBezTo>
                  <a:lnTo>
                    <a:pt x="3323" y="503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28" name="Shape 628"/>
            <p:cNvSpPr/>
            <p:nvPr/>
          </p:nvSpPr>
          <p:spPr>
            <a:xfrm>
              <a:off x="297545" y="227910"/>
              <a:ext cx="42371" cy="193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extrusionOk="0">
                  <a:moveTo>
                    <a:pt x="3323" y="3476"/>
                  </a:moveTo>
                  <a:cubicBezTo>
                    <a:pt x="1662" y="3836"/>
                    <a:pt x="0" y="4556"/>
                    <a:pt x="0" y="5276"/>
                  </a:cubicBezTo>
                  <a:cubicBezTo>
                    <a:pt x="0" y="21476"/>
                    <a:pt x="0" y="21476"/>
                    <a:pt x="0" y="21476"/>
                  </a:cubicBezTo>
                  <a:cubicBezTo>
                    <a:pt x="21600" y="21476"/>
                    <a:pt x="21600" y="21476"/>
                    <a:pt x="21600" y="21476"/>
                  </a:cubicBezTo>
                  <a:cubicBezTo>
                    <a:pt x="21600" y="596"/>
                    <a:pt x="21600" y="596"/>
                    <a:pt x="21600" y="596"/>
                  </a:cubicBezTo>
                  <a:cubicBezTo>
                    <a:pt x="21600" y="-124"/>
                    <a:pt x="19938" y="-124"/>
                    <a:pt x="18277" y="236"/>
                  </a:cubicBezTo>
                  <a:lnTo>
                    <a:pt x="3323" y="347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29" name="Shape 629"/>
            <p:cNvSpPr/>
            <p:nvPr/>
          </p:nvSpPr>
          <p:spPr>
            <a:xfrm>
              <a:off x="359852" y="167448"/>
              <a:ext cx="39878" cy="25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1" extrusionOk="0">
                  <a:moveTo>
                    <a:pt x="3323" y="2212"/>
                  </a:moveTo>
                  <a:cubicBezTo>
                    <a:pt x="1662" y="2759"/>
                    <a:pt x="0" y="3305"/>
                    <a:pt x="0" y="3852"/>
                  </a:cubicBezTo>
                  <a:cubicBezTo>
                    <a:pt x="0" y="21351"/>
                    <a:pt x="0" y="21351"/>
                    <a:pt x="0" y="21351"/>
                  </a:cubicBezTo>
                  <a:cubicBezTo>
                    <a:pt x="21600" y="21351"/>
                    <a:pt x="21600" y="21351"/>
                    <a:pt x="21600" y="21351"/>
                  </a:cubicBezTo>
                  <a:cubicBezTo>
                    <a:pt x="21600" y="571"/>
                    <a:pt x="21600" y="571"/>
                    <a:pt x="21600" y="571"/>
                  </a:cubicBezTo>
                  <a:cubicBezTo>
                    <a:pt x="21600" y="24"/>
                    <a:pt x="19938" y="-249"/>
                    <a:pt x="16615" y="298"/>
                  </a:cubicBezTo>
                  <a:lnTo>
                    <a:pt x="3323" y="2212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30" name="Shape 630"/>
            <p:cNvSpPr/>
            <p:nvPr/>
          </p:nvSpPr>
          <p:spPr>
            <a:xfrm>
              <a:off x="232745" y="290994"/>
              <a:ext cx="44863" cy="130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extrusionOk="0">
                  <a:moveTo>
                    <a:pt x="4629" y="4959"/>
                  </a:moveTo>
                  <a:cubicBezTo>
                    <a:pt x="4629" y="4959"/>
                    <a:pt x="3086" y="4959"/>
                    <a:pt x="3086" y="5486"/>
                  </a:cubicBezTo>
                  <a:cubicBezTo>
                    <a:pt x="1543" y="6013"/>
                    <a:pt x="0" y="7067"/>
                    <a:pt x="0" y="8120"/>
                  </a:cubicBezTo>
                  <a:cubicBezTo>
                    <a:pt x="0" y="21291"/>
                    <a:pt x="0" y="21291"/>
                    <a:pt x="0" y="21291"/>
                  </a:cubicBezTo>
                  <a:cubicBezTo>
                    <a:pt x="21600" y="21291"/>
                    <a:pt x="21600" y="21291"/>
                    <a:pt x="21600" y="21291"/>
                  </a:cubicBezTo>
                  <a:cubicBezTo>
                    <a:pt x="21600" y="745"/>
                    <a:pt x="21600" y="745"/>
                    <a:pt x="21600" y="745"/>
                  </a:cubicBezTo>
                  <a:cubicBezTo>
                    <a:pt x="21600" y="218"/>
                    <a:pt x="20057" y="-309"/>
                    <a:pt x="16971" y="218"/>
                  </a:cubicBezTo>
                  <a:lnTo>
                    <a:pt x="4629" y="495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31" name="Shape 631"/>
            <p:cNvSpPr/>
            <p:nvPr/>
          </p:nvSpPr>
          <p:spPr>
            <a:xfrm>
              <a:off x="172930" y="295210"/>
              <a:ext cx="39878" cy="125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323" y="364"/>
                  </a:moveTo>
                  <a:cubicBezTo>
                    <a:pt x="1662" y="-190"/>
                    <a:pt x="0" y="-190"/>
                    <a:pt x="0" y="918"/>
                  </a:cubicBezTo>
                  <a:cubicBezTo>
                    <a:pt x="0" y="21410"/>
                    <a:pt x="0" y="21410"/>
                    <a:pt x="0" y="21410"/>
                  </a:cubicBezTo>
                  <a:cubicBezTo>
                    <a:pt x="21600" y="21410"/>
                    <a:pt x="21600" y="21410"/>
                    <a:pt x="21600" y="21410"/>
                  </a:cubicBezTo>
                  <a:cubicBezTo>
                    <a:pt x="21600" y="8118"/>
                    <a:pt x="21600" y="8118"/>
                    <a:pt x="21600" y="8118"/>
                  </a:cubicBezTo>
                  <a:cubicBezTo>
                    <a:pt x="21600" y="7010"/>
                    <a:pt x="19938" y="5902"/>
                    <a:pt x="18277" y="5348"/>
                  </a:cubicBezTo>
                  <a:cubicBezTo>
                    <a:pt x="14954" y="4241"/>
                    <a:pt x="14954" y="4241"/>
                    <a:pt x="14954" y="4241"/>
                  </a:cubicBezTo>
                  <a:lnTo>
                    <a:pt x="3323" y="36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32" name="Shape 632"/>
            <p:cNvSpPr/>
            <p:nvPr/>
          </p:nvSpPr>
          <p:spPr>
            <a:xfrm>
              <a:off x="43330" y="360016"/>
              <a:ext cx="44863" cy="61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0" extrusionOk="0">
                  <a:moveTo>
                    <a:pt x="9257" y="7568"/>
                  </a:moveTo>
                  <a:cubicBezTo>
                    <a:pt x="3086" y="12115"/>
                    <a:pt x="3086" y="12115"/>
                    <a:pt x="3086" y="12115"/>
                  </a:cubicBezTo>
                  <a:cubicBezTo>
                    <a:pt x="1543" y="14389"/>
                    <a:pt x="0" y="16663"/>
                    <a:pt x="0" y="17799"/>
                  </a:cubicBezTo>
                  <a:cubicBezTo>
                    <a:pt x="0" y="21210"/>
                    <a:pt x="0" y="21210"/>
                    <a:pt x="0" y="21210"/>
                  </a:cubicBezTo>
                  <a:cubicBezTo>
                    <a:pt x="21600" y="21210"/>
                    <a:pt x="21600" y="21210"/>
                    <a:pt x="21600" y="21210"/>
                  </a:cubicBezTo>
                  <a:cubicBezTo>
                    <a:pt x="21600" y="1884"/>
                    <a:pt x="21600" y="1884"/>
                    <a:pt x="21600" y="1884"/>
                  </a:cubicBezTo>
                  <a:cubicBezTo>
                    <a:pt x="21600" y="-390"/>
                    <a:pt x="20057" y="-390"/>
                    <a:pt x="18514" y="747"/>
                  </a:cubicBezTo>
                  <a:lnTo>
                    <a:pt x="9257" y="756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33" name="Shape 633"/>
            <p:cNvSpPr/>
            <p:nvPr/>
          </p:nvSpPr>
          <p:spPr>
            <a:xfrm>
              <a:off x="-1" y="0"/>
              <a:ext cx="459546" cy="347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348" extrusionOk="0">
                  <a:moveTo>
                    <a:pt x="21113" y="10497"/>
                  </a:moveTo>
                  <a:cubicBezTo>
                    <a:pt x="21263" y="10699"/>
                    <a:pt x="21413" y="10699"/>
                    <a:pt x="21413" y="10295"/>
                  </a:cubicBezTo>
                  <a:cubicBezTo>
                    <a:pt x="21413" y="1211"/>
                    <a:pt x="21413" y="1211"/>
                    <a:pt x="21413" y="1211"/>
                  </a:cubicBezTo>
                  <a:cubicBezTo>
                    <a:pt x="21413" y="404"/>
                    <a:pt x="20963" y="0"/>
                    <a:pt x="20363" y="0"/>
                  </a:cubicBezTo>
                  <a:cubicBezTo>
                    <a:pt x="13613" y="0"/>
                    <a:pt x="13613" y="0"/>
                    <a:pt x="13613" y="0"/>
                  </a:cubicBezTo>
                  <a:cubicBezTo>
                    <a:pt x="13463" y="0"/>
                    <a:pt x="13313" y="202"/>
                    <a:pt x="13463" y="404"/>
                  </a:cubicBezTo>
                  <a:cubicBezTo>
                    <a:pt x="15863" y="3634"/>
                    <a:pt x="15863" y="3634"/>
                    <a:pt x="15863" y="3634"/>
                  </a:cubicBezTo>
                  <a:cubicBezTo>
                    <a:pt x="14963" y="4845"/>
                    <a:pt x="14963" y="4845"/>
                    <a:pt x="14963" y="4845"/>
                  </a:cubicBezTo>
                  <a:cubicBezTo>
                    <a:pt x="10463" y="11103"/>
                    <a:pt x="10463" y="11103"/>
                    <a:pt x="10463" y="11103"/>
                  </a:cubicBezTo>
                  <a:cubicBezTo>
                    <a:pt x="8063" y="7873"/>
                    <a:pt x="8063" y="7873"/>
                    <a:pt x="8063" y="7873"/>
                  </a:cubicBezTo>
                  <a:cubicBezTo>
                    <a:pt x="7763" y="7469"/>
                    <a:pt x="7463" y="7469"/>
                    <a:pt x="7313" y="7873"/>
                  </a:cubicBezTo>
                  <a:cubicBezTo>
                    <a:pt x="563" y="16755"/>
                    <a:pt x="563" y="16755"/>
                    <a:pt x="563" y="16755"/>
                  </a:cubicBezTo>
                  <a:cubicBezTo>
                    <a:pt x="-187" y="17764"/>
                    <a:pt x="-187" y="19379"/>
                    <a:pt x="563" y="20389"/>
                  </a:cubicBezTo>
                  <a:cubicBezTo>
                    <a:pt x="713" y="20591"/>
                    <a:pt x="713" y="20591"/>
                    <a:pt x="713" y="20591"/>
                  </a:cubicBezTo>
                  <a:cubicBezTo>
                    <a:pt x="1463" y="21600"/>
                    <a:pt x="2663" y="21600"/>
                    <a:pt x="3413" y="20591"/>
                  </a:cubicBezTo>
                  <a:cubicBezTo>
                    <a:pt x="7613" y="14736"/>
                    <a:pt x="7613" y="14736"/>
                    <a:pt x="7613" y="14736"/>
                  </a:cubicBezTo>
                  <a:cubicBezTo>
                    <a:pt x="10013" y="17966"/>
                    <a:pt x="10013" y="17966"/>
                    <a:pt x="10013" y="17966"/>
                  </a:cubicBezTo>
                  <a:cubicBezTo>
                    <a:pt x="10313" y="18168"/>
                    <a:pt x="10613" y="18168"/>
                    <a:pt x="10763" y="17966"/>
                  </a:cubicBezTo>
                  <a:cubicBezTo>
                    <a:pt x="18713" y="7267"/>
                    <a:pt x="18713" y="7267"/>
                    <a:pt x="18713" y="7267"/>
                  </a:cubicBezTo>
                  <a:lnTo>
                    <a:pt x="21113" y="1049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635" name="Shape 635"/>
          <p:cNvSpPr/>
          <p:nvPr/>
        </p:nvSpPr>
        <p:spPr>
          <a:xfrm>
            <a:off x="2514033" y="3775433"/>
            <a:ext cx="417456" cy="420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58" y="11795"/>
                </a:moveTo>
                <a:cubicBezTo>
                  <a:pt x="19551" y="11795"/>
                  <a:pt x="19551" y="11795"/>
                  <a:pt x="19551" y="11795"/>
                </a:cubicBezTo>
                <a:cubicBezTo>
                  <a:pt x="19048" y="15809"/>
                  <a:pt x="15993" y="19078"/>
                  <a:pt x="11932" y="19326"/>
                </a:cubicBezTo>
                <a:cubicBezTo>
                  <a:pt x="11932" y="20605"/>
                  <a:pt x="11932" y="20605"/>
                  <a:pt x="11932" y="20605"/>
                </a:cubicBezTo>
                <a:cubicBezTo>
                  <a:pt x="11932" y="21103"/>
                  <a:pt x="11429" y="21600"/>
                  <a:pt x="10926" y="21600"/>
                </a:cubicBezTo>
                <a:cubicBezTo>
                  <a:pt x="10171" y="21600"/>
                  <a:pt x="9919" y="21103"/>
                  <a:pt x="9919" y="20605"/>
                </a:cubicBezTo>
                <a:cubicBezTo>
                  <a:pt x="9919" y="19326"/>
                  <a:pt x="9919" y="19326"/>
                  <a:pt x="9919" y="19326"/>
                </a:cubicBezTo>
                <a:cubicBezTo>
                  <a:pt x="5822" y="19078"/>
                  <a:pt x="2552" y="15809"/>
                  <a:pt x="2013" y="11795"/>
                </a:cubicBezTo>
                <a:cubicBezTo>
                  <a:pt x="1006" y="11795"/>
                  <a:pt x="1006" y="11795"/>
                  <a:pt x="1006" y="11795"/>
                </a:cubicBezTo>
                <a:cubicBezTo>
                  <a:pt x="503" y="11795"/>
                  <a:pt x="0" y="11297"/>
                  <a:pt x="0" y="10800"/>
                </a:cubicBezTo>
                <a:cubicBezTo>
                  <a:pt x="0" y="10303"/>
                  <a:pt x="503" y="9805"/>
                  <a:pt x="1006" y="9805"/>
                </a:cubicBezTo>
                <a:cubicBezTo>
                  <a:pt x="2013" y="9805"/>
                  <a:pt x="2013" y="9805"/>
                  <a:pt x="2013" y="9805"/>
                </a:cubicBezTo>
                <a:cubicBezTo>
                  <a:pt x="2552" y="5791"/>
                  <a:pt x="5822" y="2522"/>
                  <a:pt x="9919" y="2274"/>
                </a:cubicBezTo>
                <a:cubicBezTo>
                  <a:pt x="9919" y="995"/>
                  <a:pt x="9919" y="995"/>
                  <a:pt x="9919" y="995"/>
                </a:cubicBezTo>
                <a:cubicBezTo>
                  <a:pt x="9919" y="497"/>
                  <a:pt x="10171" y="0"/>
                  <a:pt x="10926" y="0"/>
                </a:cubicBezTo>
                <a:cubicBezTo>
                  <a:pt x="11429" y="0"/>
                  <a:pt x="11932" y="497"/>
                  <a:pt x="11932" y="995"/>
                </a:cubicBezTo>
                <a:cubicBezTo>
                  <a:pt x="11932" y="2274"/>
                  <a:pt x="11932" y="2274"/>
                  <a:pt x="11932" y="2274"/>
                </a:cubicBezTo>
                <a:cubicBezTo>
                  <a:pt x="15993" y="2522"/>
                  <a:pt x="19048" y="5791"/>
                  <a:pt x="19551" y="9805"/>
                </a:cubicBezTo>
                <a:cubicBezTo>
                  <a:pt x="20558" y="9805"/>
                  <a:pt x="20558" y="9805"/>
                  <a:pt x="20558" y="9805"/>
                </a:cubicBezTo>
                <a:cubicBezTo>
                  <a:pt x="21348" y="9805"/>
                  <a:pt x="21600" y="10303"/>
                  <a:pt x="21600" y="10800"/>
                </a:cubicBezTo>
                <a:cubicBezTo>
                  <a:pt x="21600" y="11297"/>
                  <a:pt x="21348" y="11795"/>
                  <a:pt x="20558" y="11795"/>
                </a:cubicBezTo>
                <a:close/>
                <a:moveTo>
                  <a:pt x="15490" y="9805"/>
                </a:moveTo>
                <a:cubicBezTo>
                  <a:pt x="17503" y="9805"/>
                  <a:pt x="17503" y="9805"/>
                  <a:pt x="17503" y="9805"/>
                </a:cubicBezTo>
                <a:cubicBezTo>
                  <a:pt x="17000" y="6786"/>
                  <a:pt x="14735" y="4512"/>
                  <a:pt x="11932" y="4263"/>
                </a:cubicBezTo>
                <a:cubicBezTo>
                  <a:pt x="11932" y="6039"/>
                  <a:pt x="11932" y="6039"/>
                  <a:pt x="11932" y="6039"/>
                </a:cubicBezTo>
                <a:cubicBezTo>
                  <a:pt x="11932" y="6786"/>
                  <a:pt x="11429" y="7034"/>
                  <a:pt x="10926" y="7034"/>
                </a:cubicBezTo>
                <a:cubicBezTo>
                  <a:pt x="10171" y="7034"/>
                  <a:pt x="9919" y="6786"/>
                  <a:pt x="9919" y="6039"/>
                </a:cubicBezTo>
                <a:cubicBezTo>
                  <a:pt x="9919" y="4263"/>
                  <a:pt x="9919" y="4263"/>
                  <a:pt x="9919" y="4263"/>
                </a:cubicBezTo>
                <a:cubicBezTo>
                  <a:pt x="6865" y="4512"/>
                  <a:pt x="4564" y="6786"/>
                  <a:pt x="4061" y="9805"/>
                </a:cubicBezTo>
                <a:cubicBezTo>
                  <a:pt x="6074" y="9805"/>
                  <a:pt x="6074" y="9805"/>
                  <a:pt x="6074" y="9805"/>
                </a:cubicBezTo>
                <a:cubicBezTo>
                  <a:pt x="6613" y="9805"/>
                  <a:pt x="7116" y="10303"/>
                  <a:pt x="7116" y="10800"/>
                </a:cubicBezTo>
                <a:cubicBezTo>
                  <a:pt x="7116" y="11297"/>
                  <a:pt x="6613" y="11795"/>
                  <a:pt x="6074" y="11795"/>
                </a:cubicBezTo>
                <a:cubicBezTo>
                  <a:pt x="4061" y="11795"/>
                  <a:pt x="4061" y="11795"/>
                  <a:pt x="4061" y="11795"/>
                </a:cubicBezTo>
                <a:cubicBezTo>
                  <a:pt x="4564" y="14814"/>
                  <a:pt x="6865" y="17088"/>
                  <a:pt x="9919" y="17337"/>
                </a:cubicBezTo>
                <a:cubicBezTo>
                  <a:pt x="9919" y="15561"/>
                  <a:pt x="9919" y="15561"/>
                  <a:pt x="9919" y="15561"/>
                </a:cubicBezTo>
                <a:cubicBezTo>
                  <a:pt x="9919" y="14814"/>
                  <a:pt x="10171" y="14566"/>
                  <a:pt x="10926" y="14566"/>
                </a:cubicBezTo>
                <a:cubicBezTo>
                  <a:pt x="11429" y="14566"/>
                  <a:pt x="11932" y="14814"/>
                  <a:pt x="11932" y="15561"/>
                </a:cubicBezTo>
                <a:cubicBezTo>
                  <a:pt x="11932" y="17337"/>
                  <a:pt x="11932" y="17337"/>
                  <a:pt x="11932" y="17337"/>
                </a:cubicBezTo>
                <a:cubicBezTo>
                  <a:pt x="14735" y="17088"/>
                  <a:pt x="17000" y="14814"/>
                  <a:pt x="17503" y="11795"/>
                </a:cubicBezTo>
                <a:cubicBezTo>
                  <a:pt x="15490" y="11795"/>
                  <a:pt x="15490" y="11795"/>
                  <a:pt x="15490" y="11795"/>
                </a:cubicBezTo>
                <a:cubicBezTo>
                  <a:pt x="14987" y="11795"/>
                  <a:pt x="14484" y="11297"/>
                  <a:pt x="14484" y="10800"/>
                </a:cubicBezTo>
                <a:cubicBezTo>
                  <a:pt x="14484" y="10303"/>
                  <a:pt x="14987" y="9805"/>
                  <a:pt x="15490" y="9805"/>
                </a:cubicBezTo>
                <a:close/>
                <a:moveTo>
                  <a:pt x="10926" y="11795"/>
                </a:moveTo>
                <a:cubicBezTo>
                  <a:pt x="10171" y="11795"/>
                  <a:pt x="9919" y="11297"/>
                  <a:pt x="9919" y="10800"/>
                </a:cubicBezTo>
                <a:cubicBezTo>
                  <a:pt x="9919" y="10303"/>
                  <a:pt x="10171" y="9805"/>
                  <a:pt x="10926" y="9805"/>
                </a:cubicBezTo>
                <a:cubicBezTo>
                  <a:pt x="11429" y="9805"/>
                  <a:pt x="11932" y="10303"/>
                  <a:pt x="11932" y="10800"/>
                </a:cubicBezTo>
                <a:cubicBezTo>
                  <a:pt x="11932" y="11297"/>
                  <a:pt x="11429" y="11795"/>
                  <a:pt x="10926" y="1179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640" name="Group 640"/>
          <p:cNvGrpSpPr/>
          <p:nvPr/>
        </p:nvGrpSpPr>
        <p:grpSpPr>
          <a:xfrm>
            <a:off x="4433739" y="1885195"/>
            <a:ext cx="296461" cy="398009"/>
            <a:chOff x="0" y="0"/>
            <a:chExt cx="296460" cy="398007"/>
          </a:xfrm>
        </p:grpSpPr>
        <p:sp>
          <p:nvSpPr>
            <p:cNvPr id="636" name="Shape 636"/>
            <p:cNvSpPr/>
            <p:nvPr/>
          </p:nvSpPr>
          <p:spPr>
            <a:xfrm>
              <a:off x="46659" y="0"/>
              <a:ext cx="204702" cy="23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19667" extrusionOk="0">
                  <a:moveTo>
                    <a:pt x="19958" y="9068"/>
                  </a:moveTo>
                  <a:cubicBezTo>
                    <a:pt x="19791" y="6519"/>
                    <a:pt x="19121" y="4775"/>
                    <a:pt x="17949" y="3568"/>
                  </a:cubicBezTo>
                  <a:cubicBezTo>
                    <a:pt x="17949" y="3568"/>
                    <a:pt x="17949" y="3568"/>
                    <a:pt x="17949" y="3568"/>
                  </a:cubicBezTo>
                  <a:cubicBezTo>
                    <a:pt x="17279" y="2628"/>
                    <a:pt x="15772" y="1689"/>
                    <a:pt x="14767" y="1153"/>
                  </a:cubicBezTo>
                  <a:cubicBezTo>
                    <a:pt x="8237" y="-1933"/>
                    <a:pt x="4721" y="2092"/>
                    <a:pt x="4386" y="2628"/>
                  </a:cubicBezTo>
                  <a:cubicBezTo>
                    <a:pt x="3884" y="2763"/>
                    <a:pt x="200" y="4104"/>
                    <a:pt x="1205" y="8666"/>
                  </a:cubicBezTo>
                  <a:cubicBezTo>
                    <a:pt x="1205" y="8800"/>
                    <a:pt x="1205" y="8934"/>
                    <a:pt x="1205" y="9068"/>
                  </a:cubicBezTo>
                  <a:cubicBezTo>
                    <a:pt x="367" y="9337"/>
                    <a:pt x="-135" y="10007"/>
                    <a:pt x="32" y="11617"/>
                  </a:cubicBezTo>
                  <a:cubicBezTo>
                    <a:pt x="200" y="13227"/>
                    <a:pt x="1205" y="13898"/>
                    <a:pt x="2209" y="14166"/>
                  </a:cubicBezTo>
                  <a:cubicBezTo>
                    <a:pt x="3716" y="17118"/>
                    <a:pt x="6898" y="19667"/>
                    <a:pt x="10581" y="19667"/>
                  </a:cubicBezTo>
                  <a:cubicBezTo>
                    <a:pt x="14098" y="19667"/>
                    <a:pt x="17279" y="17252"/>
                    <a:pt x="18786" y="14166"/>
                  </a:cubicBezTo>
                  <a:cubicBezTo>
                    <a:pt x="19958" y="14032"/>
                    <a:pt x="21130" y="13227"/>
                    <a:pt x="21298" y="11617"/>
                  </a:cubicBezTo>
                  <a:cubicBezTo>
                    <a:pt x="21465" y="10007"/>
                    <a:pt x="20795" y="9337"/>
                    <a:pt x="19958" y="9068"/>
                  </a:cubicBezTo>
                  <a:moveTo>
                    <a:pt x="10581" y="18325"/>
                  </a:moveTo>
                  <a:cubicBezTo>
                    <a:pt x="6730" y="18325"/>
                    <a:pt x="3549" y="14569"/>
                    <a:pt x="3046" y="11081"/>
                  </a:cubicBezTo>
                  <a:cubicBezTo>
                    <a:pt x="3381" y="9739"/>
                    <a:pt x="4218" y="7056"/>
                    <a:pt x="6730" y="5043"/>
                  </a:cubicBezTo>
                  <a:cubicBezTo>
                    <a:pt x="8572" y="6787"/>
                    <a:pt x="12088" y="8666"/>
                    <a:pt x="18116" y="8532"/>
                  </a:cubicBezTo>
                  <a:cubicBezTo>
                    <a:pt x="18116" y="8934"/>
                    <a:pt x="18116" y="9337"/>
                    <a:pt x="18116" y="9873"/>
                  </a:cubicBezTo>
                  <a:cubicBezTo>
                    <a:pt x="18116" y="13630"/>
                    <a:pt x="14767" y="18325"/>
                    <a:pt x="10581" y="18325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37" name="Shape 637"/>
            <p:cNvSpPr/>
            <p:nvPr/>
          </p:nvSpPr>
          <p:spPr>
            <a:xfrm>
              <a:off x="92339" y="117747"/>
              <a:ext cx="111781" cy="35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83" y="11270"/>
                  </a:moveTo>
                  <a:cubicBezTo>
                    <a:pt x="10183" y="10330"/>
                    <a:pt x="10183" y="9391"/>
                    <a:pt x="10183" y="9391"/>
                  </a:cubicBezTo>
                  <a:cubicBezTo>
                    <a:pt x="11417" y="9391"/>
                    <a:pt x="11417" y="9391"/>
                    <a:pt x="11417" y="9391"/>
                  </a:cubicBezTo>
                  <a:cubicBezTo>
                    <a:pt x="11417" y="9391"/>
                    <a:pt x="11417" y="10330"/>
                    <a:pt x="11417" y="11270"/>
                  </a:cubicBezTo>
                  <a:cubicBezTo>
                    <a:pt x="11417" y="21600"/>
                    <a:pt x="14811" y="21600"/>
                    <a:pt x="16663" y="21600"/>
                  </a:cubicBezTo>
                  <a:cubicBezTo>
                    <a:pt x="18206" y="21600"/>
                    <a:pt x="21600" y="21600"/>
                    <a:pt x="21600" y="11270"/>
                  </a:cubicBezTo>
                  <a:cubicBezTo>
                    <a:pt x="21600" y="0"/>
                    <a:pt x="18206" y="0"/>
                    <a:pt x="16663" y="0"/>
                  </a:cubicBezTo>
                  <a:cubicBezTo>
                    <a:pt x="15429" y="0"/>
                    <a:pt x="13269" y="0"/>
                    <a:pt x="12343" y="3757"/>
                  </a:cubicBezTo>
                  <a:cubicBezTo>
                    <a:pt x="9566" y="3757"/>
                    <a:pt x="9566" y="3757"/>
                    <a:pt x="9566" y="3757"/>
                  </a:cubicBezTo>
                  <a:cubicBezTo>
                    <a:pt x="8331" y="0"/>
                    <a:pt x="6171" y="0"/>
                    <a:pt x="5246" y="0"/>
                  </a:cubicBezTo>
                  <a:cubicBezTo>
                    <a:pt x="3394" y="0"/>
                    <a:pt x="0" y="0"/>
                    <a:pt x="0" y="11270"/>
                  </a:cubicBezTo>
                  <a:cubicBezTo>
                    <a:pt x="0" y="21600"/>
                    <a:pt x="3394" y="21600"/>
                    <a:pt x="5246" y="21600"/>
                  </a:cubicBezTo>
                  <a:cubicBezTo>
                    <a:pt x="6789" y="21600"/>
                    <a:pt x="10183" y="21600"/>
                    <a:pt x="10183" y="11270"/>
                  </a:cubicBezTo>
                  <a:moveTo>
                    <a:pt x="16663" y="5635"/>
                  </a:moveTo>
                  <a:cubicBezTo>
                    <a:pt x="19440" y="5635"/>
                    <a:pt x="20057" y="7513"/>
                    <a:pt x="20057" y="11270"/>
                  </a:cubicBezTo>
                  <a:cubicBezTo>
                    <a:pt x="20057" y="15026"/>
                    <a:pt x="19440" y="16904"/>
                    <a:pt x="16663" y="16904"/>
                  </a:cubicBezTo>
                  <a:cubicBezTo>
                    <a:pt x="13577" y="16904"/>
                    <a:pt x="12960" y="15026"/>
                    <a:pt x="12960" y="11270"/>
                  </a:cubicBezTo>
                  <a:cubicBezTo>
                    <a:pt x="12960" y="7513"/>
                    <a:pt x="13577" y="5635"/>
                    <a:pt x="16663" y="5635"/>
                  </a:cubicBezTo>
                  <a:moveTo>
                    <a:pt x="1543" y="11270"/>
                  </a:moveTo>
                  <a:cubicBezTo>
                    <a:pt x="1543" y="7513"/>
                    <a:pt x="2160" y="5635"/>
                    <a:pt x="5246" y="5635"/>
                  </a:cubicBezTo>
                  <a:cubicBezTo>
                    <a:pt x="8023" y="5635"/>
                    <a:pt x="8640" y="7513"/>
                    <a:pt x="8640" y="11270"/>
                  </a:cubicBezTo>
                  <a:cubicBezTo>
                    <a:pt x="8640" y="15026"/>
                    <a:pt x="8023" y="16904"/>
                    <a:pt x="5246" y="16904"/>
                  </a:cubicBezTo>
                  <a:cubicBezTo>
                    <a:pt x="2160" y="16904"/>
                    <a:pt x="1543" y="15026"/>
                    <a:pt x="1543" y="1127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38" name="Shape 638"/>
            <p:cNvSpPr/>
            <p:nvPr/>
          </p:nvSpPr>
          <p:spPr>
            <a:xfrm>
              <a:off x="0" y="231147"/>
              <a:ext cx="296461" cy="166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52" y="210"/>
                  </a:moveTo>
                  <a:cubicBezTo>
                    <a:pt x="15730" y="0"/>
                    <a:pt x="15730" y="0"/>
                    <a:pt x="15730" y="0"/>
                  </a:cubicBezTo>
                  <a:cubicBezTo>
                    <a:pt x="10800" y="20132"/>
                    <a:pt x="10800" y="20132"/>
                    <a:pt x="10800" y="20132"/>
                  </a:cubicBezTo>
                  <a:cubicBezTo>
                    <a:pt x="5752" y="0"/>
                    <a:pt x="5752" y="0"/>
                    <a:pt x="5752" y="0"/>
                  </a:cubicBezTo>
                  <a:cubicBezTo>
                    <a:pt x="5048" y="210"/>
                    <a:pt x="5048" y="210"/>
                    <a:pt x="5048" y="210"/>
                  </a:cubicBezTo>
                  <a:cubicBezTo>
                    <a:pt x="2113" y="1678"/>
                    <a:pt x="0" y="6291"/>
                    <a:pt x="0" y="11744"/>
                  </a:cubicBezTo>
                  <a:cubicBezTo>
                    <a:pt x="0" y="19083"/>
                    <a:pt x="0" y="19083"/>
                    <a:pt x="0" y="19083"/>
                  </a:cubicBezTo>
                  <a:cubicBezTo>
                    <a:pt x="0" y="20342"/>
                    <a:pt x="704" y="21600"/>
                    <a:pt x="1409" y="21600"/>
                  </a:cubicBezTo>
                  <a:cubicBezTo>
                    <a:pt x="20074" y="21600"/>
                    <a:pt x="20074" y="21600"/>
                    <a:pt x="20074" y="21600"/>
                  </a:cubicBezTo>
                  <a:cubicBezTo>
                    <a:pt x="20896" y="21600"/>
                    <a:pt x="21600" y="20342"/>
                    <a:pt x="21600" y="19083"/>
                  </a:cubicBezTo>
                  <a:cubicBezTo>
                    <a:pt x="21600" y="11744"/>
                    <a:pt x="21600" y="11744"/>
                    <a:pt x="21600" y="11744"/>
                  </a:cubicBezTo>
                  <a:cubicBezTo>
                    <a:pt x="21600" y="6291"/>
                    <a:pt x="19487" y="1678"/>
                    <a:pt x="16552" y="210"/>
                  </a:cubicBezTo>
                  <a:moveTo>
                    <a:pt x="14322" y="14260"/>
                  </a:moveTo>
                  <a:cubicBezTo>
                    <a:pt x="15730" y="11534"/>
                    <a:pt x="15730" y="11534"/>
                    <a:pt x="15730" y="11534"/>
                  </a:cubicBezTo>
                  <a:cubicBezTo>
                    <a:pt x="16083" y="10905"/>
                    <a:pt x="16670" y="10905"/>
                    <a:pt x="17022" y="11534"/>
                  </a:cubicBezTo>
                  <a:cubicBezTo>
                    <a:pt x="18430" y="14260"/>
                    <a:pt x="18430" y="14260"/>
                    <a:pt x="18430" y="14260"/>
                  </a:cubicBezTo>
                  <a:lnTo>
                    <a:pt x="14322" y="1426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39" name="Shape 639"/>
            <p:cNvSpPr/>
            <p:nvPr/>
          </p:nvSpPr>
          <p:spPr>
            <a:xfrm>
              <a:off x="126045" y="247347"/>
              <a:ext cx="45989" cy="111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9" h="21600" extrusionOk="0">
                  <a:moveTo>
                    <a:pt x="10220" y="21600"/>
                  </a:moveTo>
                  <a:cubicBezTo>
                    <a:pt x="20300" y="10330"/>
                    <a:pt x="20300" y="10330"/>
                    <a:pt x="20300" y="10330"/>
                  </a:cubicBezTo>
                  <a:cubicBezTo>
                    <a:pt x="15980" y="8139"/>
                    <a:pt x="15980" y="8139"/>
                    <a:pt x="15980" y="8139"/>
                  </a:cubicBezTo>
                  <a:cubicBezTo>
                    <a:pt x="18860" y="8139"/>
                    <a:pt x="21020" y="6887"/>
                    <a:pt x="20300" y="5322"/>
                  </a:cubicBezTo>
                  <a:cubicBezTo>
                    <a:pt x="18140" y="1565"/>
                    <a:pt x="18140" y="1565"/>
                    <a:pt x="18140" y="1565"/>
                  </a:cubicBezTo>
                  <a:cubicBezTo>
                    <a:pt x="17420" y="626"/>
                    <a:pt x="15260" y="0"/>
                    <a:pt x="13100" y="0"/>
                  </a:cubicBezTo>
                  <a:cubicBezTo>
                    <a:pt x="7340" y="0"/>
                    <a:pt x="7340" y="0"/>
                    <a:pt x="7340" y="0"/>
                  </a:cubicBezTo>
                  <a:cubicBezTo>
                    <a:pt x="5180" y="0"/>
                    <a:pt x="3020" y="626"/>
                    <a:pt x="2300" y="1565"/>
                  </a:cubicBezTo>
                  <a:cubicBezTo>
                    <a:pt x="140" y="5322"/>
                    <a:pt x="140" y="5322"/>
                    <a:pt x="140" y="5322"/>
                  </a:cubicBezTo>
                  <a:cubicBezTo>
                    <a:pt x="-580" y="6887"/>
                    <a:pt x="1580" y="8139"/>
                    <a:pt x="4460" y="8139"/>
                  </a:cubicBezTo>
                  <a:cubicBezTo>
                    <a:pt x="140" y="10330"/>
                    <a:pt x="140" y="10330"/>
                    <a:pt x="140" y="10330"/>
                  </a:cubicBezTo>
                  <a:lnTo>
                    <a:pt x="1022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641" name="Shape 641"/>
          <p:cNvSpPr/>
          <p:nvPr/>
        </p:nvSpPr>
        <p:spPr>
          <a:xfrm>
            <a:off x="3395069" y="994202"/>
            <a:ext cx="2750110" cy="60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just">
              <a:defRPr sz="1000"/>
            </a:pPr>
            <a:r>
              <a:rPr sz="1100" dirty="0">
                <a:latin typeface="Calibri" charset="0"/>
                <a:ea typeface="Calibri" charset="0"/>
                <a:cs typeface="Calibri" charset="0"/>
              </a:rPr>
              <a:t>Impulsar la participación </a:t>
            </a:r>
            <a:r>
              <a:rPr lang="es-ES" sz="1100" dirty="0" smtClean="0">
                <a:latin typeface="Calibri" charset="0"/>
                <a:ea typeface="Calibri" charset="0"/>
                <a:cs typeface="Calibri" charset="0"/>
              </a:rPr>
              <a:t>de la iniciativa </a:t>
            </a:r>
          </a:p>
          <a:p>
            <a:pPr algn="just">
              <a:defRPr sz="1000"/>
            </a:pPr>
            <a:r>
              <a:rPr sz="1100" dirty="0" smtClean="0">
                <a:latin typeface="Calibri" charset="0"/>
                <a:ea typeface="Calibri" charset="0"/>
                <a:cs typeface="Calibri" charset="0"/>
              </a:rPr>
              <a:t>privada para</a:t>
            </a:r>
            <a:r>
              <a:rPr lang="es-ES" sz="11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1100" dirty="0" smtClean="0">
                <a:latin typeface="Calibri" charset="0"/>
                <a:ea typeface="Calibri" charset="0"/>
                <a:cs typeface="Calibri" charset="0"/>
              </a:rPr>
              <a:t>el </a:t>
            </a:r>
            <a:r>
              <a:rPr sz="1100" dirty="0">
                <a:latin typeface="Calibri" charset="0"/>
                <a:ea typeface="Calibri" charset="0"/>
                <a:cs typeface="Calibri" charset="0"/>
              </a:rPr>
              <a:t>desarrollo de la </a:t>
            </a:r>
            <a:r>
              <a:rPr lang="es-ES" sz="1100" dirty="0" smtClean="0">
                <a:latin typeface="Calibri" charset="0"/>
                <a:ea typeface="Calibri" charset="0"/>
                <a:cs typeface="Calibri" charset="0"/>
              </a:rPr>
              <a:t>c</a:t>
            </a:r>
            <a:r>
              <a:rPr sz="1100" dirty="0" smtClean="0">
                <a:latin typeface="Calibri" charset="0"/>
                <a:ea typeface="Calibri" charset="0"/>
                <a:cs typeface="Calibri" charset="0"/>
              </a:rPr>
              <a:t>iencia</a:t>
            </a:r>
            <a:r>
              <a:rPr sz="1100" dirty="0">
                <a:latin typeface="Calibri" charset="0"/>
                <a:ea typeface="Calibri" charset="0"/>
                <a:cs typeface="Calibri" charset="0"/>
              </a:rPr>
              <a:t>, </a:t>
            </a:r>
            <a:endParaRPr lang="es-ES" sz="1100" dirty="0" smtClean="0">
              <a:latin typeface="Calibri" charset="0"/>
              <a:ea typeface="Calibri" charset="0"/>
              <a:cs typeface="Calibri" charset="0"/>
            </a:endParaRPr>
          </a:p>
          <a:p>
            <a:pPr algn="just">
              <a:defRPr sz="1000"/>
            </a:pPr>
            <a:r>
              <a:rPr sz="1100" dirty="0" smtClean="0">
                <a:latin typeface="Calibri" charset="0"/>
                <a:ea typeface="Calibri" charset="0"/>
                <a:cs typeface="Calibri" charset="0"/>
              </a:rPr>
              <a:t>tecnología</a:t>
            </a:r>
            <a:r>
              <a:rPr lang="es-ES" sz="11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1100" dirty="0" smtClean="0">
                <a:latin typeface="Calibri" charset="0"/>
                <a:ea typeface="Calibri" charset="0"/>
                <a:cs typeface="Calibri" charset="0"/>
              </a:rPr>
              <a:t>e </a:t>
            </a:r>
            <a:r>
              <a:rPr sz="1100" dirty="0">
                <a:latin typeface="Calibri" charset="0"/>
                <a:ea typeface="Calibri" charset="0"/>
                <a:cs typeface="Calibri" charset="0"/>
              </a:rPr>
              <a:t>innovación a través de incentivos</a:t>
            </a:r>
            <a:r>
              <a:rPr dirty="0"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8672053" y="4755847"/>
            <a:ext cx="47194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_tradnl" dirty="0">
                <a:solidFill>
                  <a:schemeClr val="bg1"/>
                </a:solidFill>
                <a:latin typeface="+mn-lt"/>
              </a:rPr>
              <a:t>9</a:t>
            </a:r>
            <a:endParaRPr kumimoji="0" lang="es-ES_tradnl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9" presetClass="entr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9" presetClass="entr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9" presetClass="entr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2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9" presetClass="entr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9" presetClass="entr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9" presetClass="entr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2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9" presetClass="entr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9" presetClass="entr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9" presetClass="entr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2" presetClass="entr" presetSubtype="8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9" presetClass="entr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9" presetClass="entr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9" presetClass="entr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22" presetClass="entr" presetSubtype="8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1" presetID="9" presetClass="entr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9" presetClass="entr" fill="hold" grpId="2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9" presetID="9" presetClass="entr" fill="hold" grpId="2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22" presetClass="entr" presetSubtype="8" fill="hold" grpId="2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" grpId="4" animBg="1" advAuto="0"/>
      <p:bldP spid="600" grpId="5" animBg="1" advAuto="0"/>
      <p:bldP spid="601" grpId="6" animBg="1" advAuto="0"/>
      <p:bldP spid="602" grpId="20" animBg="1" advAuto="0"/>
      <p:bldP spid="603" grpId="21" animBg="1" advAuto="0"/>
      <p:bldP spid="604" grpId="16" animBg="1" advAuto="0"/>
      <p:bldP spid="605" grpId="17" animBg="1" advAuto="0"/>
      <p:bldP spid="606" grpId="12" animBg="1" advAuto="0"/>
      <p:bldP spid="607" grpId="13" animBg="1" advAuto="0"/>
      <p:bldP spid="608" grpId="8" animBg="1" advAuto="0"/>
      <p:bldP spid="609" grpId="9" animBg="1" advAuto="0"/>
      <p:bldP spid="610" grpId="24" animBg="1" advAuto="0"/>
      <p:bldP spid="611" grpId="25" animBg="1" advAuto="0"/>
      <p:bldP spid="612" grpId="11" animBg="1" advAuto="0"/>
      <p:bldP spid="613" grpId="27" animBg="1" advAuto="0"/>
      <p:bldP spid="614" grpId="15" animBg="1" advAuto="0"/>
      <p:bldP spid="615" grpId="19" animBg="1" advAuto="0"/>
      <p:bldP spid="616" grpId="23" animBg="1" advAuto="0"/>
      <p:bldP spid="617" grpId="22" animBg="1" advAuto="0"/>
      <p:bldP spid="618" grpId="1" animBg="1" advAuto="0"/>
      <p:bldP spid="619" grpId="2" animBg="1" advAuto="0"/>
      <p:bldP spid="620" grpId="3" animBg="1" advAuto="0"/>
      <p:bldP spid="621" grpId="7" animBg="1" advAuto="0"/>
      <p:bldP spid="626" grpId="26" animBg="1" advAuto="0"/>
      <p:bldP spid="634" grpId="14" animBg="1" advAuto="0"/>
      <p:bldP spid="635" grpId="10" animBg="1" advAuto="0"/>
      <p:bldP spid="640" grpId="18" animBg="1" advAuto="0"/>
      <p:bldP spid="641" grpId="0" animBg="1"/>
    </p:bldLst>
  </p:timing>
</p:sld>
</file>

<file path=ppt/theme/theme1.xml><?xml version="1.0" encoding="utf-8"?>
<a:theme xmlns:a="http://schemas.openxmlformats.org/drawingml/2006/main" name="Into-The-Blue">
  <a:themeElements>
    <a:clrScheme name="Into-The-Blue">
      <a:dk1>
        <a:srgbClr val="4F5D68"/>
      </a:dk1>
      <a:lt1>
        <a:srgbClr val="FFFFFF"/>
      </a:lt1>
      <a:dk2>
        <a:srgbClr val="A7A7A7"/>
      </a:dk2>
      <a:lt2>
        <a:srgbClr val="535353"/>
      </a:lt2>
      <a:accent1>
        <a:srgbClr val="00A698"/>
      </a:accent1>
      <a:accent2>
        <a:srgbClr val="8FC321"/>
      </a:accent2>
      <a:accent3>
        <a:srgbClr val="FF9F00"/>
      </a:accent3>
      <a:accent4>
        <a:srgbClr val="EE2201"/>
      </a:accent4>
      <a:accent5>
        <a:srgbClr val="2686A7"/>
      </a:accent5>
      <a:accent6>
        <a:srgbClr val="242E38"/>
      </a:accent6>
      <a:hlink>
        <a:srgbClr val="0000FF"/>
      </a:hlink>
      <a:folHlink>
        <a:srgbClr val="FF00FF"/>
      </a:folHlink>
    </a:clrScheme>
    <a:fontScheme name="Into-The-Blu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Into-The-Bl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F5D68"/>
            </a:solidFill>
            <a:effectLst/>
            <a:uFillTx/>
            <a:latin typeface="Lato"/>
            <a:ea typeface="Lato"/>
            <a:cs typeface="Lato"/>
            <a:sym typeface="La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F5D68"/>
            </a:solidFill>
            <a:effectLst/>
            <a:uFillTx/>
            <a:latin typeface="Lato"/>
            <a:ea typeface="Lato"/>
            <a:cs typeface="Lato"/>
            <a:sym typeface="La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nto-The-Blue">
  <a:themeElements>
    <a:clrScheme name="Into-The-Blu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698"/>
      </a:accent1>
      <a:accent2>
        <a:srgbClr val="8FC321"/>
      </a:accent2>
      <a:accent3>
        <a:srgbClr val="FF9F00"/>
      </a:accent3>
      <a:accent4>
        <a:srgbClr val="EE2201"/>
      </a:accent4>
      <a:accent5>
        <a:srgbClr val="2686A7"/>
      </a:accent5>
      <a:accent6>
        <a:srgbClr val="242E38"/>
      </a:accent6>
      <a:hlink>
        <a:srgbClr val="0000FF"/>
      </a:hlink>
      <a:folHlink>
        <a:srgbClr val="FF00FF"/>
      </a:folHlink>
    </a:clrScheme>
    <a:fontScheme name="Into-The-Blu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Into-The-Bl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F5D68"/>
            </a:solidFill>
            <a:effectLst/>
            <a:uFillTx/>
            <a:latin typeface="Lato"/>
            <a:ea typeface="Lato"/>
            <a:cs typeface="Lato"/>
            <a:sym typeface="La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F5D68"/>
            </a:solidFill>
            <a:effectLst/>
            <a:uFillTx/>
            <a:latin typeface="Lato"/>
            <a:ea typeface="Lato"/>
            <a:cs typeface="Lato"/>
            <a:sym typeface="La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1265</Words>
  <Application>Microsoft Office PowerPoint</Application>
  <PresentationFormat>Presentación en pantalla (16:9)</PresentationFormat>
  <Paragraphs>229</Paragraphs>
  <Slides>18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Bebas Neue</vt:lpstr>
      <vt:lpstr>Calibri</vt:lpstr>
      <vt:lpstr>Helvetica</vt:lpstr>
      <vt:lpstr>Iowan Old Style Roman</vt:lpstr>
      <vt:lpstr>Lato</vt:lpstr>
      <vt:lpstr>Into-The-Blue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PSAV</cp:lastModifiedBy>
  <cp:revision>69</cp:revision>
  <dcterms:modified xsi:type="dcterms:W3CDTF">2017-04-06T14:49:23Z</dcterms:modified>
</cp:coreProperties>
</file>