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6" r:id="rId2"/>
  </p:sldMasterIdLst>
  <p:notesMasterIdLst>
    <p:notesMasterId r:id="rId11"/>
  </p:notesMasterIdLst>
  <p:handoutMasterIdLst>
    <p:handoutMasterId r:id="rId12"/>
  </p:handoutMasterIdLst>
  <p:sldIdLst>
    <p:sldId id="268" r:id="rId3"/>
    <p:sldId id="279" r:id="rId4"/>
    <p:sldId id="258" r:id="rId5"/>
    <p:sldId id="280" r:id="rId6"/>
    <p:sldId id="285" r:id="rId7"/>
    <p:sldId id="281" r:id="rId8"/>
    <p:sldId id="284" r:id="rId9"/>
    <p:sldId id="278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7B3"/>
    <a:srgbClr val="364D9C"/>
    <a:srgbClr val="279A42"/>
    <a:srgbClr val="D93670"/>
    <a:srgbClr val="FFCC00"/>
    <a:srgbClr val="FDD200"/>
    <a:srgbClr val="0083E6"/>
    <a:srgbClr val="008DF6"/>
    <a:srgbClr val="F7F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086" autoAdjust="0"/>
  </p:normalViewPr>
  <p:slideViewPr>
    <p:cSldViewPr>
      <p:cViewPr varScale="1">
        <p:scale>
          <a:sx n="85" d="100"/>
          <a:sy n="85" d="100"/>
        </p:scale>
        <p:origin x="-14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6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4E3E0-F5CF-4DA8-9AF3-3A0D6065B2F1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8B1C8-EA3C-4B15-BE7C-333FF4F08C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90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6B9D5-18C2-4AF7-A539-29E766D8C90D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20881-C3B8-4CE3-95E7-D4F4FB9911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63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4958"/>
            <a:ext cx="5016302" cy="401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4958"/>
            <a:ext cx="5016302" cy="401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12" y="4851479"/>
            <a:ext cx="2397205" cy="145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12" y="4851479"/>
            <a:ext cx="2397205" cy="145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9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2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5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8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7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7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10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8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387789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6401346"/>
            <a:ext cx="9127367" cy="4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6401346"/>
            <a:ext cx="9127367" cy="4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bhernandez\Desktop\pleca superior\pleca superio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664"/>
            <a:ext cx="9000744" cy="6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9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23793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7373"/>
            <a:ext cx="4038600" cy="423793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6401346"/>
            <a:ext cx="9127367" cy="4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6401346"/>
            <a:ext cx="9127367" cy="4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kbhernandez\Desktop\pleca superior\pleca superio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664"/>
            <a:ext cx="9000744" cy="6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6401346"/>
            <a:ext cx="9127367" cy="4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6401346"/>
            <a:ext cx="9127367" cy="4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kbhernandez\Desktop\pleca superior\pleca superio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664"/>
            <a:ext cx="9000744" cy="6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6401346"/>
            <a:ext cx="9127367" cy="4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6401346"/>
            <a:ext cx="9127367" cy="4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kbhernandez\Desktop\pleca superior\pleca superio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664"/>
            <a:ext cx="9000744" cy="6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PI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9" y="2846388"/>
            <a:ext cx="5018087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39" y="2846388"/>
            <a:ext cx="5018087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417640" y="2492896"/>
            <a:ext cx="3898776" cy="185250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Nombre y Cargo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95936" y="4412836"/>
            <a:ext cx="4572000" cy="16804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None/>
            </a:pP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 Light" pitchFamily="50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#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NNA</a:t>
            </a:r>
          </a:p>
          <a:p>
            <a:pPr algn="ctr">
              <a:lnSpc>
                <a:spcPct val="80000"/>
              </a:lnSpc>
              <a:buNone/>
            </a:pPr>
            <a:endParaRPr lang="es-MX" sz="900" dirty="0">
              <a:solidFill>
                <a:schemeClr val="tx1">
                  <a:lumMod val="65000"/>
                  <a:lumOff val="35000"/>
                </a:schemeClr>
              </a:solidFill>
              <a:latin typeface="Soberana Sans Light" pitchFamily="50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correo@segob.gob.mx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oberana Sans Light" pitchFamily="50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(+52) 55 5242 8100 Ext.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0000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oberana Sans Light" pitchFamily="50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Londres No. 102 Piso 5, Col. Juárez,</a:t>
            </a:r>
          </a:p>
          <a:p>
            <a:pPr algn="ctr">
              <a:buNone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C.P. 06600, Ciudad de México</a:t>
            </a:r>
          </a:p>
        </p:txBody>
      </p:sp>
      <p:sp>
        <p:nvSpPr>
          <p:cNvPr id="11" name="10 Rectángulo"/>
          <p:cNvSpPr/>
          <p:nvPr userDrawn="1"/>
        </p:nvSpPr>
        <p:spPr>
          <a:xfrm>
            <a:off x="3995936" y="4412836"/>
            <a:ext cx="4572000" cy="16804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None/>
            </a:pP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Sans Light" pitchFamily="50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#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NNA</a:t>
            </a:r>
          </a:p>
          <a:p>
            <a:pPr algn="ctr">
              <a:lnSpc>
                <a:spcPct val="80000"/>
              </a:lnSpc>
              <a:buNone/>
            </a:pPr>
            <a:endParaRPr lang="es-MX" sz="900" dirty="0">
              <a:solidFill>
                <a:schemeClr val="tx1">
                  <a:lumMod val="65000"/>
                  <a:lumOff val="35000"/>
                </a:schemeClr>
              </a:solidFill>
              <a:latin typeface="Soberana Sans Light" pitchFamily="50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correo@segob.gob.mx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oberana Sans Light" pitchFamily="50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(+52) 55 5242 8100 Ext.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0000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oberana Sans Light" pitchFamily="50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Londres No. 102 Piso 5, Col. Juárez,</a:t>
            </a:r>
          </a:p>
          <a:p>
            <a:pPr algn="ctr">
              <a:buNone/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Sans Light" pitchFamily="50" charset="0"/>
                <a:cs typeface="Arial" panose="020B0604020202020204" pitchFamily="34" charset="0"/>
              </a:rPr>
              <a:t>C.P. 06600, Ciudad de México</a:t>
            </a:r>
          </a:p>
        </p:txBody>
      </p:sp>
      <p:pic>
        <p:nvPicPr>
          <p:cNvPr id="12" name="Picture 2" descr="C:\Users\kbhernandez\Desktop\pleca superior\pleca superior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6"/>
          <a:stretch/>
        </p:blipFill>
        <p:spPr bwMode="auto">
          <a:xfrm>
            <a:off x="395536" y="726090"/>
            <a:ext cx="3789472" cy="13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3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C87E-21BD-4D33-9747-5C7EBBA6BC44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A15C-CB4F-40A7-84AA-84FB91AE5D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99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5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1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D8579-8A30-4428-8A9B-63D93AC8A5F3}" type="datetimeFigureOut">
              <a:rPr lang="es-MX" smtClean="0"/>
              <a:t>16/11/2016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5004-446B-467E-BFC3-770F0DF0E0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72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chemeClr val="tx1">
              <a:lumMod val="65000"/>
              <a:lumOff val="35000"/>
            </a:schemeClr>
          </a:solidFill>
          <a:latin typeface="Soberana Titular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Soberana Sans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Soberana Sans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Soberana Sans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Soberana Sans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Soberan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A5174-A655-4729-A0A4-2E8F58A82F6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00B6-0E72-479E-8FD8-5F8F7D52B82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4958"/>
            <a:ext cx="5016302" cy="401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5083169"/>
            <a:ext cx="2016224" cy="122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823815" y="1556792"/>
            <a:ext cx="7780633" cy="288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MX" alt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Sistema Nacional de </a:t>
            </a:r>
            <a:r>
              <a:rPr lang="es-MX" altLang="es-MX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Protección Integral de </a:t>
            </a:r>
            <a:r>
              <a:rPr lang="es-MX" alt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Niñas, Niños</a:t>
            </a:r>
          </a:p>
          <a:p>
            <a:pPr algn="ctr" eaLnBrk="1" hangingPunct="1"/>
            <a:r>
              <a:rPr lang="es-MX" alt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y </a:t>
            </a:r>
            <a:r>
              <a:rPr lang="es-MX" altLang="es-MX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itular" pitchFamily="50" charset="0"/>
              </a:rPr>
              <a:t>Adolescentes</a:t>
            </a:r>
          </a:p>
          <a:p>
            <a:pPr algn="ctr" eaLnBrk="1" hangingPunct="1"/>
            <a:endParaRPr lang="es-MX" altLang="es-MX" sz="32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s-MX" altLang="es-MX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#SIPINNA</a:t>
            </a:r>
          </a:p>
          <a:p>
            <a:pPr algn="ctr" eaLnBrk="1" hangingPunct="1"/>
            <a:endParaRPr lang="es-MX" altLang="es-MX" sz="32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s-MX" alt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Noviembre 2016</a:t>
            </a:r>
            <a:endParaRPr lang="es-MX" altLang="es-MX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endParaRPr lang="es-MX" altLang="es-MX" sz="3200" dirty="0">
              <a:solidFill>
                <a:schemeClr val="tx1">
                  <a:lumMod val="65000"/>
                  <a:lumOff val="35000"/>
                </a:schemeClr>
              </a:solidFill>
              <a:latin typeface="Soberana Tit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/>
              <a:t>Desarrollo del Sistema de Sistemas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699792" y="2204864"/>
            <a:ext cx="5256584" cy="739536"/>
          </a:xfrm>
          <a:prstGeom prst="roundRect">
            <a:avLst/>
          </a:prstGeom>
          <a:solidFill>
            <a:srgbClr val="27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 redondeado"/>
          <p:cNvSpPr/>
          <p:nvPr/>
        </p:nvSpPr>
        <p:spPr>
          <a:xfrm>
            <a:off x="2699792" y="3284984"/>
            <a:ext cx="5256584" cy="1095262"/>
          </a:xfrm>
          <a:prstGeom prst="roundRect">
            <a:avLst/>
          </a:prstGeom>
          <a:solidFill>
            <a:srgbClr val="27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2699792" y="4676887"/>
            <a:ext cx="5256584" cy="912353"/>
          </a:xfrm>
          <a:prstGeom prst="roundRect">
            <a:avLst/>
          </a:prstGeom>
          <a:solidFill>
            <a:srgbClr val="D9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 redondeado"/>
          <p:cNvSpPr/>
          <p:nvPr/>
        </p:nvSpPr>
        <p:spPr>
          <a:xfrm>
            <a:off x="773346" y="2343799"/>
            <a:ext cx="1763712" cy="461665"/>
          </a:xfrm>
          <a:prstGeom prst="roundRect">
            <a:avLst/>
          </a:prstGeom>
          <a:solidFill>
            <a:srgbClr val="27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 redondeado"/>
          <p:cNvSpPr/>
          <p:nvPr/>
        </p:nvSpPr>
        <p:spPr>
          <a:xfrm>
            <a:off x="796154" y="3573016"/>
            <a:ext cx="1763712" cy="461665"/>
          </a:xfrm>
          <a:prstGeom prst="roundRect">
            <a:avLst/>
          </a:prstGeom>
          <a:solidFill>
            <a:srgbClr val="27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 redondeado"/>
          <p:cNvSpPr/>
          <p:nvPr/>
        </p:nvSpPr>
        <p:spPr>
          <a:xfrm>
            <a:off x="773346" y="4911551"/>
            <a:ext cx="1763712" cy="461665"/>
          </a:xfrm>
          <a:prstGeom prst="roundRect">
            <a:avLst/>
          </a:prstGeom>
          <a:solidFill>
            <a:srgbClr val="D9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993036" y="238996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94408" y="361918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899592" y="4957717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Programático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771800" y="2298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Ley General </a:t>
            </a:r>
            <a:endParaRPr lang="es-MX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Leyes locales </a:t>
            </a:r>
            <a:endParaRPr lang="es-MX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Armonización legislativa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771800" y="3364583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SIPINNA Nacional, 32 </a:t>
            </a:r>
            <a:r>
              <a:rPr lang="es-MX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Estatales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825 </a:t>
            </a:r>
            <a:r>
              <a:rPr lang="es-MX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Municipales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Ejecutiva Nacional, 32 </a:t>
            </a:r>
            <a:r>
              <a:rPr lang="es-MX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Estatales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825 </a:t>
            </a:r>
            <a:r>
              <a:rPr lang="es-MX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Municipales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Procuradurías de Protección Estatales y 959 Municipios con Procuradurías, Delegaciones y Subprocuradurías de Atención Municipal de NNA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771800" y="4717555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al 25: Objetivos Nacionales de Derechos de Niñas, Niños y Adolescentes 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Nacional de Protección de Niñas, Niños y Adolescentes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Protección estatales y municipales</a:t>
            </a:r>
          </a:p>
        </p:txBody>
      </p:sp>
      <p:sp>
        <p:nvSpPr>
          <p:cNvPr id="3" name="2 Flecha abajo"/>
          <p:cNvSpPr/>
          <p:nvPr/>
        </p:nvSpPr>
        <p:spPr>
          <a:xfrm>
            <a:off x="1539353" y="2780928"/>
            <a:ext cx="277314" cy="628616"/>
          </a:xfrm>
          <a:prstGeom prst="downArrow">
            <a:avLst/>
          </a:prstGeom>
          <a:solidFill>
            <a:srgbClr val="27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abajo"/>
          <p:cNvSpPr/>
          <p:nvPr/>
        </p:nvSpPr>
        <p:spPr>
          <a:xfrm>
            <a:off x="1558382" y="4024520"/>
            <a:ext cx="277314" cy="628616"/>
          </a:xfrm>
          <a:prstGeom prst="downArrow">
            <a:avLst/>
          </a:prstGeom>
          <a:solidFill>
            <a:srgbClr val="27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7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dirty="0"/>
              <a:t>Matrimonio </a:t>
            </a:r>
            <a:r>
              <a:rPr lang="es-MX" sz="2400" dirty="0" smtClean="0"/>
              <a:t>Infantil</a:t>
            </a:r>
            <a:br>
              <a:rPr lang="es-MX" sz="2400" dirty="0" smtClean="0"/>
            </a:br>
            <a:r>
              <a:rPr lang="es-MX" sz="2400" dirty="0" smtClean="0"/>
              <a:t>18 </a:t>
            </a:r>
            <a:r>
              <a:rPr lang="es-MX" sz="2400" dirty="0"/>
              <a:t>años como edad mínima para contraer 	matrimonio, sin excepciones, ni </a:t>
            </a:r>
            <a:r>
              <a:rPr lang="es-MX" sz="2400" dirty="0" smtClean="0"/>
              <a:t>dispensas</a:t>
            </a:r>
            <a:endParaRPr lang="es-MX" sz="24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94182"/>
            <a:ext cx="6377136" cy="4427816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66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s-MX" sz="3600" dirty="0" smtClean="0"/>
              <a:t>Política Nacional </a:t>
            </a:r>
            <a:endParaRPr lang="es-MX" sz="3600" dirty="0"/>
          </a:p>
        </p:txBody>
      </p:sp>
      <p:sp>
        <p:nvSpPr>
          <p:cNvPr id="6" name="5 Elipse"/>
          <p:cNvSpPr/>
          <p:nvPr/>
        </p:nvSpPr>
        <p:spPr>
          <a:xfrm>
            <a:off x="712354" y="2132856"/>
            <a:ext cx="2563502" cy="2448272"/>
          </a:xfrm>
          <a:prstGeom prst="ellipse">
            <a:avLst/>
          </a:prstGeom>
          <a:solidFill>
            <a:srgbClr val="27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67932" y="2426112"/>
            <a:ext cx="2263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Articulación de acciones para garantizar el interés superior de la Niñez y Adolescencia 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275856" y="3330118"/>
            <a:ext cx="2088232" cy="0"/>
          </a:xfrm>
          <a:prstGeom prst="straightConnector1">
            <a:avLst/>
          </a:prstGeom>
          <a:ln w="38100">
            <a:solidFill>
              <a:srgbClr val="279A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168352" cy="3270646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5724127" y="4376806"/>
            <a:ext cx="1859677" cy="461665"/>
          </a:xfrm>
          <a:prstGeom prst="roundRect">
            <a:avLst/>
          </a:prstGeom>
          <a:solidFill>
            <a:srgbClr val="D9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5796136" y="442297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PRONAPINNA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5724127" y="4907776"/>
            <a:ext cx="1859677" cy="969496"/>
          </a:xfrm>
          <a:prstGeom prst="roundRect">
            <a:avLst/>
          </a:prstGeom>
          <a:solidFill>
            <a:srgbClr val="FD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808667" y="4953942"/>
            <a:ext cx="17876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</a:t>
            </a:r>
          </a:p>
          <a:p>
            <a:pPr lvl="0"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</a:t>
            </a:r>
          </a:p>
          <a:p>
            <a:pPr lvl="0"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Estatales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7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0866" y="397477"/>
            <a:ext cx="8229600" cy="1143000"/>
          </a:xfrm>
        </p:spPr>
        <p:txBody>
          <a:bodyPr/>
          <a:lstStyle/>
          <a:p>
            <a:r>
              <a:rPr lang="es-MX" dirty="0" smtClean="0"/>
              <a:t>Desarrollo de Niñas y Niños</a:t>
            </a:r>
            <a:endParaRPr lang="es-MX" dirty="0"/>
          </a:p>
        </p:txBody>
      </p:sp>
      <p:pic>
        <p:nvPicPr>
          <p:cNvPr id="2050" name="Picture 2" descr="Resultado de imagen para figura niño en crecimi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" r="35552"/>
          <a:stretch/>
        </p:blipFill>
        <p:spPr bwMode="auto">
          <a:xfrm>
            <a:off x="2172660" y="1268760"/>
            <a:ext cx="2365675" cy="48800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Resultado de imagen para happy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8" descr="Resultado de imagen para coraz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10" descr="Resultado de imagen para coraz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11192" r="70900" b="65576"/>
          <a:stretch/>
        </p:blipFill>
        <p:spPr bwMode="auto">
          <a:xfrm>
            <a:off x="467544" y="1404561"/>
            <a:ext cx="1159297" cy="109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6" t="38851" r="39117" b="37502"/>
          <a:stretch/>
        </p:blipFill>
        <p:spPr bwMode="auto">
          <a:xfrm>
            <a:off x="4983727" y="2883780"/>
            <a:ext cx="1137260" cy="119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11192" r="56039" b="65161"/>
          <a:stretch/>
        </p:blipFill>
        <p:spPr bwMode="auto">
          <a:xfrm>
            <a:off x="467544" y="4365104"/>
            <a:ext cx="1090965" cy="129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6" t="11192" r="38424" b="65102"/>
          <a:stretch/>
        </p:blipFill>
        <p:spPr bwMode="auto">
          <a:xfrm>
            <a:off x="467544" y="2848151"/>
            <a:ext cx="1151683" cy="112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1" t="11192" r="21847" b="64667"/>
          <a:stretch/>
        </p:blipFill>
        <p:spPr bwMode="auto">
          <a:xfrm>
            <a:off x="4980972" y="1404561"/>
            <a:ext cx="1140015" cy="113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39111" r="71941" b="37052"/>
          <a:stretch/>
        </p:blipFill>
        <p:spPr bwMode="auto">
          <a:xfrm>
            <a:off x="4926975" y="4533066"/>
            <a:ext cx="1194012" cy="12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6412878" y="1415054"/>
            <a:ext cx="2222422" cy="2559845"/>
            <a:chOff x="-2479273" y="-972488"/>
            <a:chExt cx="2375693" cy="626638"/>
          </a:xfrm>
        </p:grpSpPr>
        <p:sp>
          <p:nvSpPr>
            <p:cNvPr id="17" name="16 Rectángulo redondeado"/>
            <p:cNvSpPr/>
            <p:nvPr/>
          </p:nvSpPr>
          <p:spPr>
            <a:xfrm>
              <a:off x="-2479273" y="-972488"/>
              <a:ext cx="2375693" cy="622843"/>
            </a:xfrm>
            <a:prstGeom prst="roundRect">
              <a:avLst/>
            </a:prstGeom>
            <a:ln>
              <a:solidFill>
                <a:srgbClr val="2777B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-2420798" y="-967852"/>
              <a:ext cx="2308395" cy="622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atención integral de todas las necesidades de Niñas y Niños, les permitirá desarrollarse plenamente</a:t>
              </a:r>
              <a:endParaRPr lang="es-MX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440737" y="4077072"/>
            <a:ext cx="2222422" cy="1910795"/>
            <a:chOff x="-2479273" y="-972488"/>
            <a:chExt cx="2375693" cy="626638"/>
          </a:xfrm>
        </p:grpSpPr>
        <p:sp>
          <p:nvSpPr>
            <p:cNvPr id="20" name="19 Rectángulo redondeado"/>
            <p:cNvSpPr/>
            <p:nvPr/>
          </p:nvSpPr>
          <p:spPr>
            <a:xfrm>
              <a:off x="-2479273" y="-972488"/>
              <a:ext cx="2375693" cy="622843"/>
            </a:xfrm>
            <a:prstGeom prst="roundRect">
              <a:avLst/>
            </a:prstGeom>
            <a:ln>
              <a:solidFill>
                <a:srgbClr val="D9367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-2420798" y="-967852"/>
              <a:ext cx="2308395" cy="62200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Garantizar sus derechos es obligación de todos</a:t>
              </a:r>
              <a:endParaRPr lang="es-MX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14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629816"/>
            <a:ext cx="8684182" cy="1143000"/>
          </a:xfrm>
        </p:spPr>
        <p:txBody>
          <a:bodyPr>
            <a:noAutofit/>
          </a:bodyPr>
          <a:lstStyle/>
          <a:p>
            <a:pPr lvl="0"/>
            <a:r>
              <a:rPr lang="es-MX" sz="2800" dirty="0" smtClean="0"/>
              <a:t>Atención a Niñas, Niños y Adolescentes #NNA actualmente</a:t>
            </a:r>
            <a:endParaRPr lang="es-MX" sz="2800" dirty="0"/>
          </a:p>
        </p:txBody>
      </p:sp>
      <p:grpSp>
        <p:nvGrpSpPr>
          <p:cNvPr id="3" name="2 Grupo"/>
          <p:cNvGrpSpPr/>
          <p:nvPr/>
        </p:nvGrpSpPr>
        <p:grpSpPr>
          <a:xfrm>
            <a:off x="1887847" y="2025059"/>
            <a:ext cx="2450449" cy="2290108"/>
            <a:chOff x="1887847" y="2025059"/>
            <a:chExt cx="2450449" cy="229010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4" t="11590" r="37927" b="64869"/>
            <a:stretch/>
          </p:blipFill>
          <p:spPr bwMode="auto">
            <a:xfrm>
              <a:off x="1887847" y="2025059"/>
              <a:ext cx="2450449" cy="229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 descr="C:\Users\kbhernandez\AppData\Local\Microsoft\Windows\Temporary Internet Files\Content.Outlook\SR1KSCYP\ficha derecho-17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59" t="52500" r="43535" b="31656"/>
            <a:stretch/>
          </p:blipFill>
          <p:spPr bwMode="auto">
            <a:xfrm rot="21000833">
              <a:off x="3008698" y="3011534"/>
              <a:ext cx="368637" cy="46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59 Rectángulo"/>
          <p:cNvSpPr/>
          <p:nvPr/>
        </p:nvSpPr>
        <p:spPr>
          <a:xfrm>
            <a:off x="2297931" y="4457346"/>
            <a:ext cx="1679236" cy="17047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4" name="73 Grupo"/>
          <p:cNvGrpSpPr/>
          <p:nvPr/>
        </p:nvGrpSpPr>
        <p:grpSpPr>
          <a:xfrm>
            <a:off x="436246" y="2031516"/>
            <a:ext cx="1465596" cy="717783"/>
            <a:chOff x="-2479273" y="-1038945"/>
            <a:chExt cx="2375693" cy="689300"/>
          </a:xfrm>
        </p:grpSpPr>
        <p:sp>
          <p:nvSpPr>
            <p:cNvPr id="76" name="75 Rectángulo redondeado"/>
            <p:cNvSpPr/>
            <p:nvPr/>
          </p:nvSpPr>
          <p:spPr>
            <a:xfrm>
              <a:off x="-2479273" y="-1038945"/>
              <a:ext cx="2375693" cy="689300"/>
            </a:xfrm>
            <a:prstGeom prst="roundRect">
              <a:avLst/>
            </a:prstGeom>
            <a:ln>
              <a:solidFill>
                <a:srgbClr val="364D9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76 Rectángulo"/>
            <p:cNvSpPr/>
            <p:nvPr/>
          </p:nvSpPr>
          <p:spPr>
            <a:xfrm>
              <a:off x="-2411975" y="-999095"/>
              <a:ext cx="2308395" cy="622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Hogar</a:t>
              </a:r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4338296" y="2025059"/>
            <a:ext cx="1465596" cy="717783"/>
            <a:chOff x="-2479273" y="-1038945"/>
            <a:chExt cx="2375693" cy="689300"/>
          </a:xfrm>
        </p:grpSpPr>
        <p:sp>
          <p:nvSpPr>
            <p:cNvPr id="80" name="79 Rectángulo redondeado"/>
            <p:cNvSpPr/>
            <p:nvPr/>
          </p:nvSpPr>
          <p:spPr>
            <a:xfrm>
              <a:off x="-2479273" y="-1038945"/>
              <a:ext cx="2375693" cy="689300"/>
            </a:xfrm>
            <a:prstGeom prst="roundRect">
              <a:avLst/>
            </a:prstGeom>
            <a:ln>
              <a:solidFill>
                <a:srgbClr val="364D9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80 Rectángulo"/>
            <p:cNvSpPr/>
            <p:nvPr/>
          </p:nvSpPr>
          <p:spPr>
            <a:xfrm>
              <a:off x="-2411975" y="-999095"/>
              <a:ext cx="2308395" cy="622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Programas</a:t>
              </a:r>
            </a:p>
          </p:txBody>
        </p:sp>
      </p:grpSp>
      <p:grpSp>
        <p:nvGrpSpPr>
          <p:cNvPr id="82" name="81 Grupo"/>
          <p:cNvGrpSpPr/>
          <p:nvPr/>
        </p:nvGrpSpPr>
        <p:grpSpPr>
          <a:xfrm>
            <a:off x="2178249" y="3619635"/>
            <a:ext cx="2358233" cy="539986"/>
            <a:chOff x="-135363" y="2749403"/>
            <a:chExt cx="2520870" cy="689300"/>
          </a:xfrm>
        </p:grpSpPr>
        <p:sp>
          <p:nvSpPr>
            <p:cNvPr id="83" name="82 Rectángulo redondeado"/>
            <p:cNvSpPr/>
            <p:nvPr/>
          </p:nvSpPr>
          <p:spPr>
            <a:xfrm>
              <a:off x="-135363" y="2749403"/>
              <a:ext cx="2520870" cy="689300"/>
            </a:xfrm>
            <a:prstGeom prst="roundRect">
              <a:avLst/>
            </a:prstGeom>
            <a:ln>
              <a:solidFill>
                <a:srgbClr val="279A4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83 Rectángulo"/>
            <p:cNvSpPr/>
            <p:nvPr/>
          </p:nvSpPr>
          <p:spPr>
            <a:xfrm>
              <a:off x="-101715" y="2816701"/>
              <a:ext cx="2453572" cy="622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Detección de necesidades de #NNA</a:t>
              </a:r>
              <a:endParaRPr lang="es-MX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84 Rectángulo redondeado"/>
          <p:cNvSpPr/>
          <p:nvPr/>
        </p:nvSpPr>
        <p:spPr>
          <a:xfrm>
            <a:off x="6448815" y="1873439"/>
            <a:ext cx="2232248" cy="4380142"/>
          </a:xfrm>
          <a:prstGeom prst="roundRect">
            <a:avLst/>
          </a:prstGeom>
          <a:solidFill>
            <a:srgbClr val="D9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identificación de todas las necesidades de #NNA, permitirá la correcta articulación de los programas de atención existentes.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garantizar la protección integral de todos los derechos de #NNA, mediante el cumplimiento del 25 al 25.</a:t>
            </a:r>
            <a:endParaRPr 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297931" y="4457344"/>
            <a:ext cx="1728192" cy="1889185"/>
          </a:xfrm>
          <a:prstGeom prst="roundRect">
            <a:avLst/>
          </a:prstGeom>
          <a:ln>
            <a:solidFill>
              <a:srgbClr val="364D9C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6" name="5 Conector recto de flecha"/>
          <p:cNvCxnSpPr/>
          <p:nvPr/>
        </p:nvCxnSpPr>
        <p:spPr>
          <a:xfrm flipH="1">
            <a:off x="4338296" y="2852936"/>
            <a:ext cx="5217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 flipV="1">
            <a:off x="1331640" y="3104964"/>
            <a:ext cx="570202" cy="567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2325579" y="2383950"/>
            <a:ext cx="15539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325579" y="4728548"/>
            <a:ext cx="1651588" cy="152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ARTICULACIÓN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grupo de promotores que realicen seguimiento </a:t>
            </a:r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domiciliario </a:t>
            </a:r>
            <a:endPara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07505" y="2132856"/>
            <a:ext cx="2222422" cy="539986"/>
            <a:chOff x="-2479273" y="-1038945"/>
            <a:chExt cx="2375693" cy="689300"/>
          </a:xfrm>
        </p:grpSpPr>
        <p:sp>
          <p:nvSpPr>
            <p:cNvPr id="6" name="5 Rectángulo redondeado"/>
            <p:cNvSpPr/>
            <p:nvPr/>
          </p:nvSpPr>
          <p:spPr>
            <a:xfrm>
              <a:off x="-2479273" y="-1038945"/>
              <a:ext cx="2375693" cy="689300"/>
            </a:xfrm>
            <a:prstGeom prst="roundRect">
              <a:avLst/>
            </a:prstGeom>
            <a:ln>
              <a:solidFill>
                <a:srgbClr val="2777B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-2411975" y="-999095"/>
              <a:ext cx="2308395" cy="622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Identificar las necesidades de NNA</a:t>
              </a:r>
              <a:endParaRPr lang="es-MX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611560" y="2798278"/>
            <a:ext cx="2357125" cy="539986"/>
            <a:chOff x="936106" y="1214313"/>
            <a:chExt cx="2519685" cy="689300"/>
          </a:xfrm>
        </p:grpSpPr>
        <p:sp>
          <p:nvSpPr>
            <p:cNvPr id="9" name="8 Rectángulo redondeado"/>
            <p:cNvSpPr/>
            <p:nvPr/>
          </p:nvSpPr>
          <p:spPr>
            <a:xfrm>
              <a:off x="936106" y="1214313"/>
              <a:ext cx="2519685" cy="689300"/>
            </a:xfrm>
            <a:prstGeom prst="roundRect">
              <a:avLst/>
            </a:prstGeom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969755" y="1247962"/>
              <a:ext cx="2452387" cy="622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Utilizar los Programas existentes </a:t>
              </a:r>
              <a:endParaRPr lang="es-MX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259632" y="3510547"/>
            <a:ext cx="2358233" cy="539986"/>
            <a:chOff x="1439562" y="2047006"/>
            <a:chExt cx="2520870" cy="689300"/>
          </a:xfrm>
        </p:grpSpPr>
        <p:sp>
          <p:nvSpPr>
            <p:cNvPr id="14" name="13 Rectángulo redondeado"/>
            <p:cNvSpPr/>
            <p:nvPr/>
          </p:nvSpPr>
          <p:spPr>
            <a:xfrm>
              <a:off x="1439562" y="2047006"/>
              <a:ext cx="2520870" cy="689300"/>
            </a:xfrm>
            <a:prstGeom prst="roundRect">
              <a:avLst/>
            </a:prstGeom>
            <a:ln>
              <a:solidFill>
                <a:srgbClr val="279A4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1473211" y="2080655"/>
              <a:ext cx="2453572" cy="622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Beneficiar a NNA en cada Estado y Municipio</a:t>
              </a:r>
              <a:endParaRPr lang="es-MX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195736" y="4950358"/>
            <a:ext cx="2223483" cy="539986"/>
            <a:chOff x="2015656" y="2880322"/>
            <a:chExt cx="2376827" cy="689300"/>
          </a:xfrm>
        </p:grpSpPr>
        <p:sp>
          <p:nvSpPr>
            <p:cNvPr id="17" name="16 Rectángulo redondeado"/>
            <p:cNvSpPr/>
            <p:nvPr/>
          </p:nvSpPr>
          <p:spPr>
            <a:xfrm>
              <a:off x="2015656" y="2880322"/>
              <a:ext cx="2376827" cy="689300"/>
            </a:xfrm>
            <a:prstGeom prst="roundRect">
              <a:avLst/>
            </a:prstGeom>
            <a:ln>
              <a:solidFill>
                <a:srgbClr val="D9367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2049305" y="2913971"/>
              <a:ext cx="2309529" cy="622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Implementación del 25 al 25 </a:t>
              </a:r>
              <a:endParaRPr lang="es-MX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18 Rectángulo redondeado"/>
          <p:cNvSpPr/>
          <p:nvPr/>
        </p:nvSpPr>
        <p:spPr>
          <a:xfrm>
            <a:off x="2647788" y="2132856"/>
            <a:ext cx="1800069" cy="518483"/>
          </a:xfrm>
          <a:prstGeom prst="roundRect">
            <a:avLst/>
          </a:prstGeom>
          <a:solidFill>
            <a:srgbClr val="27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integral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275856" y="2780928"/>
            <a:ext cx="2088232" cy="520825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 requiere presupuesto adicional </a:t>
            </a: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922463" y="3509110"/>
            <a:ext cx="2088232" cy="520825"/>
          </a:xfrm>
          <a:prstGeom prst="roundRect">
            <a:avLst/>
          </a:prstGeom>
          <a:solidFill>
            <a:srgbClr val="27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Articulación coordinada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716016" y="4941168"/>
            <a:ext cx="2088232" cy="520825"/>
          </a:xfrm>
          <a:prstGeom prst="roundRect">
            <a:avLst/>
          </a:prstGeom>
          <a:solidFill>
            <a:srgbClr val="D9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de metas e indicadores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716016" y="2146580"/>
            <a:ext cx="1800069" cy="518483"/>
          </a:xfrm>
          <a:prstGeom prst="roundRect">
            <a:avLst/>
          </a:prstGeom>
          <a:solidFill>
            <a:srgbClr val="27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39.2 Millones de NNA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5580112" y="2780928"/>
            <a:ext cx="2088232" cy="520825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los programas que operan actualmente</a:t>
            </a:r>
            <a:endParaRPr lang="es-MX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226719" y="3501008"/>
            <a:ext cx="2088232" cy="520825"/>
          </a:xfrm>
          <a:prstGeom prst="roundRect">
            <a:avLst/>
          </a:prstGeom>
          <a:solidFill>
            <a:srgbClr val="27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tres órdenes de gobierno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7020272" y="4947019"/>
            <a:ext cx="2088232" cy="520825"/>
          </a:xfrm>
          <a:prstGeom prst="roundRect">
            <a:avLst/>
          </a:prstGeom>
          <a:solidFill>
            <a:srgbClr val="D93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al centro 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2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2115021" cy="2088232"/>
          </a:xfrm>
          <a:prstGeom prst="rect">
            <a:avLst/>
          </a:prstGeom>
        </p:spPr>
      </p:pic>
      <p:grpSp>
        <p:nvGrpSpPr>
          <p:cNvPr id="28" name="27 Grupo"/>
          <p:cNvGrpSpPr/>
          <p:nvPr/>
        </p:nvGrpSpPr>
        <p:grpSpPr>
          <a:xfrm>
            <a:off x="1857474" y="4221088"/>
            <a:ext cx="2222422" cy="539986"/>
            <a:chOff x="-2479273" y="-1038945"/>
            <a:chExt cx="2375693" cy="689300"/>
          </a:xfrm>
        </p:grpSpPr>
        <p:sp>
          <p:nvSpPr>
            <p:cNvPr id="29" name="28 Rectángulo redondeado"/>
            <p:cNvSpPr/>
            <p:nvPr/>
          </p:nvSpPr>
          <p:spPr>
            <a:xfrm>
              <a:off x="-2479273" y="-1038945"/>
              <a:ext cx="2375693" cy="689300"/>
            </a:xfrm>
            <a:prstGeom prst="roundRect">
              <a:avLst/>
            </a:prstGeom>
            <a:ln>
              <a:solidFill>
                <a:srgbClr val="364D9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-2411975" y="-999095"/>
              <a:ext cx="2308395" cy="622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Creación de Anexos Transversales</a:t>
              </a:r>
              <a:endParaRPr lang="es-MX" sz="1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30 Rectángulo redondeado"/>
          <p:cNvSpPr/>
          <p:nvPr/>
        </p:nvSpPr>
        <p:spPr>
          <a:xfrm>
            <a:off x="4287856" y="4221088"/>
            <a:ext cx="2084344" cy="518483"/>
          </a:xfrm>
          <a:prstGeom prst="roundRect">
            <a:avLst/>
          </a:prstGeom>
          <a:solidFill>
            <a:srgbClr val="364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presupuestarios en beneficio de NNA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588224" y="4218626"/>
            <a:ext cx="2088232" cy="518483"/>
          </a:xfrm>
          <a:prstGeom prst="roundRect">
            <a:avLst/>
          </a:prstGeom>
          <a:solidFill>
            <a:srgbClr val="364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y distribuye presupuesto con enfoque de Derechos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5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4958"/>
            <a:ext cx="5016302" cy="401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1331640" y="2852936"/>
            <a:ext cx="648072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endParaRPr lang="es-MX" sz="8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Ricardo A. </a:t>
            </a:r>
            <a:r>
              <a:rPr lang="es-MX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Bucio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Mújica </a:t>
            </a:r>
          </a:p>
          <a:p>
            <a:pPr algn="ctr">
              <a:buNone/>
            </a:pPr>
            <a:r>
              <a:rPr lang="es-MX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Secretario Ejecutivo Sistema </a:t>
            </a:r>
            <a:r>
              <a:rPr lang="es-MX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de </a:t>
            </a:r>
            <a:r>
              <a:rPr lang="es-MX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</a:t>
            </a:r>
            <a:r>
              <a:rPr lang="es-MX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 de </a:t>
            </a:r>
            <a:r>
              <a:rPr lang="es-MX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Niñas, Niños y Adolescentes</a:t>
            </a:r>
          </a:p>
          <a:p>
            <a:pPr algn="ctr">
              <a:buFont typeface="Arial" charset="0"/>
              <a:buNone/>
            </a:pPr>
            <a:r>
              <a:rPr lang="es-MX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#SIPINNA</a:t>
            </a:r>
          </a:p>
          <a:p>
            <a:pPr algn="ctr">
              <a:buFont typeface="Arial" charset="0"/>
              <a:buNone/>
            </a:pPr>
            <a:endParaRPr lang="es-MX" sz="6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s-MX" sz="18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www.infosipinna.org</a:t>
            </a:r>
          </a:p>
          <a:p>
            <a:pPr algn="ctr">
              <a:lnSpc>
                <a:spcPct val="80000"/>
              </a:lnSpc>
              <a:buNone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s-MX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ricardobucio</a:t>
            </a:r>
            <a:endPara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s-MX" sz="8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endParaRPr lang="es-MX" sz="12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(+52) 55 5242 8100 Ext. </a:t>
            </a:r>
            <a:r>
              <a:rPr lang="es-MX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36552</a:t>
            </a:r>
            <a:endParaRPr lang="es-MX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Londres No. 102 Piso 5, Col. </a:t>
            </a:r>
            <a:r>
              <a:rPr lang="es-MX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Juárez,</a:t>
            </a:r>
          </a:p>
          <a:p>
            <a:pPr algn="ctr">
              <a:buFont typeface="Arial" charset="0"/>
              <a:buNone/>
            </a:pPr>
            <a:r>
              <a:rPr lang="es-MX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C.P</a:t>
            </a:r>
            <a:r>
              <a:rPr lang="es-MX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06600, Ciudad de </a:t>
            </a:r>
            <a:r>
              <a:rPr lang="es-MX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México.</a:t>
            </a:r>
            <a:endParaRPr lang="es-MX" sz="1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05" y="404664"/>
            <a:ext cx="2627191" cy="22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822129"/>
      </p:ext>
    </p:extLst>
  </p:cSld>
  <p:clrMapOvr>
    <a:masterClrMapping/>
  </p:clrMapOvr>
</p:sld>
</file>

<file path=ppt/theme/theme1.xml><?xml version="1.0" encoding="utf-8"?>
<a:theme xmlns:a="http://schemas.openxmlformats.org/drawingml/2006/main" name="SIPIN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SIPINNA</Template>
  <TotalTime>886</TotalTime>
  <Words>342</Words>
  <Application>Microsoft Office PowerPoint</Application>
  <PresentationFormat>Presentación en pantalla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SIPINNA</vt:lpstr>
      <vt:lpstr>Tema de Office</vt:lpstr>
      <vt:lpstr>Presentación de PowerPoint</vt:lpstr>
      <vt:lpstr>Desarrollo del Sistema de Sistemas</vt:lpstr>
      <vt:lpstr>Matrimonio Infantil 18 años como edad mínima para contraer  matrimonio, sin excepciones, ni dispensas</vt:lpstr>
      <vt:lpstr>Política Nacional </vt:lpstr>
      <vt:lpstr>Desarrollo de Niñas y Niños</vt:lpstr>
      <vt:lpstr>Atención a Niñas, Niños y Adolescentes #NNA actualmente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Hernandez Torres Karla Berenice</dc:creator>
  <cp:lastModifiedBy>Berumen Ornelas Valeria</cp:lastModifiedBy>
  <cp:revision>77</cp:revision>
  <dcterms:created xsi:type="dcterms:W3CDTF">2016-08-25T22:11:38Z</dcterms:created>
  <dcterms:modified xsi:type="dcterms:W3CDTF">2016-11-17T01:02:04Z</dcterms:modified>
</cp:coreProperties>
</file>