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424" r:id="rId2"/>
    <p:sldId id="407" r:id="rId3"/>
    <p:sldId id="427" r:id="rId4"/>
    <p:sldId id="428" r:id="rId5"/>
    <p:sldId id="429" r:id="rId6"/>
    <p:sldId id="430" r:id="rId7"/>
    <p:sldId id="403" r:id="rId8"/>
    <p:sldId id="426" r:id="rId9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0000"/>
    <a:srgbClr val="BABA16"/>
    <a:srgbClr val="800000"/>
    <a:srgbClr val="FAC2C2"/>
    <a:srgbClr val="F33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5712" autoAdjust="0"/>
  </p:normalViewPr>
  <p:slideViewPr>
    <p:cSldViewPr snapToGrid="0" snapToObjects="1"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B5764-D6AD-4EB3-9ACB-D3ACE443D2C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091BD69-822E-413B-B59E-1D14F454C395}">
      <dgm:prSet phldrT="[Texto]" custT="1"/>
      <dgm:spPr>
        <a:solidFill>
          <a:schemeClr val="accent6"/>
        </a:solidFill>
      </dgm:spPr>
      <dgm:t>
        <a:bodyPr anchor="t"/>
        <a:lstStyle/>
        <a:p>
          <a:r>
            <a:rPr lang="es-MX" sz="1400" b="1" dirty="0" smtClean="0"/>
            <a:t>Monitoreo y seguimiento</a:t>
          </a:r>
          <a:endParaRPr lang="es-MX" sz="1400" b="1" dirty="0"/>
        </a:p>
      </dgm:t>
    </dgm:pt>
    <dgm:pt modelId="{10E27FF7-266F-4D4F-9911-76D0DA89E04B}" type="parTrans" cxnId="{FDDB3B8E-4538-4311-A27F-C527330EC32E}">
      <dgm:prSet/>
      <dgm:spPr/>
      <dgm:t>
        <a:bodyPr/>
        <a:lstStyle/>
        <a:p>
          <a:endParaRPr lang="es-MX"/>
        </a:p>
      </dgm:t>
    </dgm:pt>
    <dgm:pt modelId="{016408FD-FF1F-42CD-89E7-4DE4C09C8BFC}" type="sibTrans" cxnId="{FDDB3B8E-4538-4311-A27F-C527330EC32E}">
      <dgm:prSet/>
      <dgm:spPr/>
      <dgm:t>
        <a:bodyPr/>
        <a:lstStyle/>
        <a:p>
          <a:endParaRPr lang="es-MX"/>
        </a:p>
      </dgm:t>
    </dgm:pt>
    <dgm:pt modelId="{5324D420-77CC-4BDC-9265-F813A215893D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100" b="0" dirty="0" smtClean="0"/>
            <a:t>Evaluación de los </a:t>
          </a:r>
          <a:r>
            <a:rPr lang="es-MX" sz="1100" b="1" dirty="0" smtClean="0"/>
            <a:t>Grupos de Trabajo </a:t>
          </a:r>
          <a:br>
            <a:rPr lang="es-MX" sz="1100" b="1" dirty="0" smtClean="0"/>
          </a:br>
          <a:r>
            <a:rPr lang="es-MX" sz="1100" b="0" dirty="0" smtClean="0"/>
            <a:t>por carencia</a:t>
          </a:r>
          <a:endParaRPr lang="es-MX" sz="1100" b="0" dirty="0"/>
        </a:p>
      </dgm:t>
    </dgm:pt>
    <dgm:pt modelId="{E6C17D11-6797-4AFD-945D-278B09B196D0}" type="parTrans" cxnId="{1523F033-09C0-4E4B-A2A4-375249F57C68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F6B8A9B3-A129-4E6A-A954-64B72A7C9C25}" type="sibTrans" cxnId="{1523F033-09C0-4E4B-A2A4-375249F57C68}">
      <dgm:prSet/>
      <dgm:spPr/>
      <dgm:t>
        <a:bodyPr/>
        <a:lstStyle/>
        <a:p>
          <a:endParaRPr lang="es-MX"/>
        </a:p>
      </dgm:t>
    </dgm:pt>
    <dgm:pt modelId="{E2ADC1DB-E5AB-4A8E-9FA4-E91CCE96A5AC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100" b="1" dirty="0" smtClean="0"/>
            <a:t>Tablero de control y seguimiento</a:t>
          </a:r>
          <a:endParaRPr lang="es-MX" sz="1100" b="1" dirty="0"/>
        </a:p>
      </dgm:t>
    </dgm:pt>
    <dgm:pt modelId="{55D2D4EF-0FD6-49B8-B9AA-8161CA4A9706}" type="parTrans" cxnId="{4BBD63B9-6689-45E0-9CAB-E6CF788D2D62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AC5DB094-9EF5-48F6-BC6E-6FCC2A223C12}" type="sibTrans" cxnId="{4BBD63B9-6689-45E0-9CAB-E6CF788D2D62}">
      <dgm:prSet/>
      <dgm:spPr/>
      <dgm:t>
        <a:bodyPr/>
        <a:lstStyle/>
        <a:p>
          <a:endParaRPr lang="es-MX"/>
        </a:p>
      </dgm:t>
    </dgm:pt>
    <dgm:pt modelId="{229869C8-6CC5-4699-8D77-FE0EF90ED8AB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100" dirty="0" smtClean="0"/>
            <a:t>Seguimiento en </a:t>
          </a:r>
          <a:r>
            <a:rPr lang="es-MX" sz="1100" b="1" dirty="0" smtClean="0"/>
            <a:t>Comisión Intersecretarial Estatal </a:t>
          </a:r>
          <a:r>
            <a:rPr lang="es-MX" sz="1100" b="0" dirty="0" smtClean="0"/>
            <a:t>con 19 delegados de las dependencias federales</a:t>
          </a:r>
          <a:endParaRPr lang="es-MX" sz="1100" b="1" dirty="0"/>
        </a:p>
      </dgm:t>
    </dgm:pt>
    <dgm:pt modelId="{08D95D28-AF55-4D70-BF3D-8C805EA08BFB}" type="parTrans" cxnId="{108A0FA2-AB19-41EB-B934-0C67ACDAF8F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F5016095-8E33-49DF-B047-E03E274BE9B5}" type="sibTrans" cxnId="{108A0FA2-AB19-41EB-B934-0C67ACDAF8F4}">
      <dgm:prSet/>
      <dgm:spPr/>
      <dgm:t>
        <a:bodyPr/>
        <a:lstStyle/>
        <a:p>
          <a:endParaRPr lang="es-MX"/>
        </a:p>
      </dgm:t>
    </dgm:pt>
    <dgm:pt modelId="{A666916E-539D-4AB0-AF3B-4FEC2C87FB4C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sz="1100" dirty="0" smtClean="0"/>
            <a:t>Mantener enfoque en la </a:t>
          </a:r>
          <a:r>
            <a:rPr lang="es-MX" sz="1100" b="1" dirty="0" err="1" smtClean="0"/>
            <a:t>CNcH</a:t>
          </a:r>
          <a:endParaRPr lang="es-MX" sz="1100" b="0" dirty="0"/>
        </a:p>
      </dgm:t>
    </dgm:pt>
    <dgm:pt modelId="{4B2DBBF0-1A55-4DD9-9798-BCBFF21ECCB2}" type="parTrans" cxnId="{1A2748C4-E302-4388-B09D-DF76B462536D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MX"/>
        </a:p>
      </dgm:t>
    </dgm:pt>
    <dgm:pt modelId="{AFD185D7-C5F7-4916-B18E-3339318F387C}" type="sibTrans" cxnId="{1A2748C4-E302-4388-B09D-DF76B462536D}">
      <dgm:prSet/>
      <dgm:spPr/>
      <dgm:t>
        <a:bodyPr/>
        <a:lstStyle/>
        <a:p>
          <a:endParaRPr lang="es-MX"/>
        </a:p>
      </dgm:t>
    </dgm:pt>
    <dgm:pt modelId="{D0347364-BF79-4613-9944-85A2A892AD18}" type="pres">
      <dgm:prSet presAssocID="{DFFB5764-D6AD-4EB3-9ACB-D3ACE443D2C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9A9E408-31EB-49C4-B1BF-A2871136FBB6}" type="pres">
      <dgm:prSet presAssocID="{B091BD69-822E-413B-B59E-1D14F454C395}" presName="centerShape" presStyleLbl="node0" presStyleIdx="0" presStyleCnt="1" custScaleX="107617" custScaleY="107617"/>
      <dgm:spPr/>
      <dgm:t>
        <a:bodyPr/>
        <a:lstStyle/>
        <a:p>
          <a:endParaRPr lang="es-MX"/>
        </a:p>
      </dgm:t>
    </dgm:pt>
    <dgm:pt modelId="{FEC70D4A-9689-4034-9F54-B2AC948AFED7}" type="pres">
      <dgm:prSet presAssocID="{E6C17D11-6797-4AFD-945D-278B09B196D0}" presName="parTrans" presStyleLbl="bgSibTrans2D1" presStyleIdx="0" presStyleCnt="4"/>
      <dgm:spPr/>
      <dgm:t>
        <a:bodyPr/>
        <a:lstStyle/>
        <a:p>
          <a:endParaRPr lang="es-MX"/>
        </a:p>
      </dgm:t>
    </dgm:pt>
    <dgm:pt modelId="{C15456CB-9612-42DF-B490-1ECD1537A3C4}" type="pres">
      <dgm:prSet presAssocID="{5324D420-77CC-4BDC-9265-F813A215893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C2E30F-0E1B-453D-95FA-04E8413F7F56}" type="pres">
      <dgm:prSet presAssocID="{08D95D28-AF55-4D70-BF3D-8C805EA08BFB}" presName="parTrans" presStyleLbl="bgSibTrans2D1" presStyleIdx="1" presStyleCnt="4"/>
      <dgm:spPr/>
      <dgm:t>
        <a:bodyPr/>
        <a:lstStyle/>
        <a:p>
          <a:endParaRPr lang="es-MX"/>
        </a:p>
      </dgm:t>
    </dgm:pt>
    <dgm:pt modelId="{0F83493F-7980-4582-953D-EB067F46BC64}" type="pres">
      <dgm:prSet presAssocID="{229869C8-6CC5-4699-8D77-FE0EF90ED8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041CAF1-28EE-4F8B-9790-7D4BADC75F68}" type="pres">
      <dgm:prSet presAssocID="{4B2DBBF0-1A55-4DD9-9798-BCBFF21ECCB2}" presName="parTrans" presStyleLbl="bgSibTrans2D1" presStyleIdx="2" presStyleCnt="4"/>
      <dgm:spPr/>
      <dgm:t>
        <a:bodyPr/>
        <a:lstStyle/>
        <a:p>
          <a:endParaRPr lang="es-MX"/>
        </a:p>
      </dgm:t>
    </dgm:pt>
    <dgm:pt modelId="{F11A1C62-261D-49F8-85DF-BF55E7D98C9B}" type="pres">
      <dgm:prSet presAssocID="{A666916E-539D-4AB0-AF3B-4FEC2C87FB4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EDB7373-AC66-40C6-A976-E14BC5D54488}" type="pres">
      <dgm:prSet presAssocID="{55D2D4EF-0FD6-49B8-B9AA-8161CA4A9706}" presName="parTrans" presStyleLbl="bgSibTrans2D1" presStyleIdx="3" presStyleCnt="4"/>
      <dgm:spPr/>
      <dgm:t>
        <a:bodyPr/>
        <a:lstStyle/>
        <a:p>
          <a:endParaRPr lang="es-MX"/>
        </a:p>
      </dgm:t>
    </dgm:pt>
    <dgm:pt modelId="{212EB72E-825F-426D-A9E5-9D66CC4E4984}" type="pres">
      <dgm:prSet presAssocID="{E2ADC1DB-E5AB-4A8E-9FA4-E91CCE96A5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57C5CC3-0312-4A79-8D9F-34B14C99EEAE}" type="presOf" srcId="{229869C8-6CC5-4699-8D77-FE0EF90ED8AB}" destId="{0F83493F-7980-4582-953D-EB067F46BC64}" srcOrd="0" destOrd="0" presId="urn:microsoft.com/office/officeart/2005/8/layout/radial4"/>
    <dgm:cxn modelId="{1A2748C4-E302-4388-B09D-DF76B462536D}" srcId="{B091BD69-822E-413B-B59E-1D14F454C395}" destId="{A666916E-539D-4AB0-AF3B-4FEC2C87FB4C}" srcOrd="2" destOrd="0" parTransId="{4B2DBBF0-1A55-4DD9-9798-BCBFF21ECCB2}" sibTransId="{AFD185D7-C5F7-4916-B18E-3339318F387C}"/>
    <dgm:cxn modelId="{90154609-F1D4-4823-9AC4-26933EF641E5}" type="presOf" srcId="{A666916E-539D-4AB0-AF3B-4FEC2C87FB4C}" destId="{F11A1C62-261D-49F8-85DF-BF55E7D98C9B}" srcOrd="0" destOrd="0" presId="urn:microsoft.com/office/officeart/2005/8/layout/radial4"/>
    <dgm:cxn modelId="{A6CB94B1-FB42-4980-A033-1522E313BB19}" type="presOf" srcId="{08D95D28-AF55-4D70-BF3D-8C805EA08BFB}" destId="{79C2E30F-0E1B-453D-95FA-04E8413F7F56}" srcOrd="0" destOrd="0" presId="urn:microsoft.com/office/officeart/2005/8/layout/radial4"/>
    <dgm:cxn modelId="{4BBD63B9-6689-45E0-9CAB-E6CF788D2D62}" srcId="{B091BD69-822E-413B-B59E-1D14F454C395}" destId="{E2ADC1DB-E5AB-4A8E-9FA4-E91CCE96A5AC}" srcOrd="3" destOrd="0" parTransId="{55D2D4EF-0FD6-49B8-B9AA-8161CA4A9706}" sibTransId="{AC5DB094-9EF5-48F6-BC6E-6FCC2A223C12}"/>
    <dgm:cxn modelId="{1523F033-09C0-4E4B-A2A4-375249F57C68}" srcId="{B091BD69-822E-413B-B59E-1D14F454C395}" destId="{5324D420-77CC-4BDC-9265-F813A215893D}" srcOrd="0" destOrd="0" parTransId="{E6C17D11-6797-4AFD-945D-278B09B196D0}" sibTransId="{F6B8A9B3-A129-4E6A-A954-64B72A7C9C25}"/>
    <dgm:cxn modelId="{60CCBFDD-08F2-4C64-833A-E0FDC7D146DB}" type="presOf" srcId="{55D2D4EF-0FD6-49B8-B9AA-8161CA4A9706}" destId="{6EDB7373-AC66-40C6-A976-E14BC5D54488}" srcOrd="0" destOrd="0" presId="urn:microsoft.com/office/officeart/2005/8/layout/radial4"/>
    <dgm:cxn modelId="{73A4431E-62AA-40C6-93A8-805274CA730C}" type="presOf" srcId="{E2ADC1DB-E5AB-4A8E-9FA4-E91CCE96A5AC}" destId="{212EB72E-825F-426D-A9E5-9D66CC4E4984}" srcOrd="0" destOrd="0" presId="urn:microsoft.com/office/officeart/2005/8/layout/radial4"/>
    <dgm:cxn modelId="{2DF43012-9654-48A4-8081-0F94961D086C}" type="presOf" srcId="{DFFB5764-D6AD-4EB3-9ACB-D3ACE443D2C9}" destId="{D0347364-BF79-4613-9944-85A2A892AD18}" srcOrd="0" destOrd="0" presId="urn:microsoft.com/office/officeart/2005/8/layout/radial4"/>
    <dgm:cxn modelId="{4489EC68-7B95-4CD7-953F-B8738EDD3F3F}" type="presOf" srcId="{E6C17D11-6797-4AFD-945D-278B09B196D0}" destId="{FEC70D4A-9689-4034-9F54-B2AC948AFED7}" srcOrd="0" destOrd="0" presId="urn:microsoft.com/office/officeart/2005/8/layout/radial4"/>
    <dgm:cxn modelId="{FDDB3B8E-4538-4311-A27F-C527330EC32E}" srcId="{DFFB5764-D6AD-4EB3-9ACB-D3ACE443D2C9}" destId="{B091BD69-822E-413B-B59E-1D14F454C395}" srcOrd="0" destOrd="0" parTransId="{10E27FF7-266F-4D4F-9911-76D0DA89E04B}" sibTransId="{016408FD-FF1F-42CD-89E7-4DE4C09C8BFC}"/>
    <dgm:cxn modelId="{63D53FE9-9E40-43CF-A1D5-9A854345B44B}" type="presOf" srcId="{5324D420-77CC-4BDC-9265-F813A215893D}" destId="{C15456CB-9612-42DF-B490-1ECD1537A3C4}" srcOrd="0" destOrd="0" presId="urn:microsoft.com/office/officeart/2005/8/layout/radial4"/>
    <dgm:cxn modelId="{713B2DC2-497F-4F3D-8261-FB09D28D41A3}" type="presOf" srcId="{B091BD69-822E-413B-B59E-1D14F454C395}" destId="{A9A9E408-31EB-49C4-B1BF-A2871136FBB6}" srcOrd="0" destOrd="0" presId="urn:microsoft.com/office/officeart/2005/8/layout/radial4"/>
    <dgm:cxn modelId="{C1BFD529-F86E-49BE-BE4C-722C6E0BF89C}" type="presOf" srcId="{4B2DBBF0-1A55-4DD9-9798-BCBFF21ECCB2}" destId="{8041CAF1-28EE-4F8B-9790-7D4BADC75F68}" srcOrd="0" destOrd="0" presId="urn:microsoft.com/office/officeart/2005/8/layout/radial4"/>
    <dgm:cxn modelId="{108A0FA2-AB19-41EB-B934-0C67ACDAF8F4}" srcId="{B091BD69-822E-413B-B59E-1D14F454C395}" destId="{229869C8-6CC5-4699-8D77-FE0EF90ED8AB}" srcOrd="1" destOrd="0" parTransId="{08D95D28-AF55-4D70-BF3D-8C805EA08BFB}" sibTransId="{F5016095-8E33-49DF-B047-E03E274BE9B5}"/>
    <dgm:cxn modelId="{1E0A79AB-8781-4926-8991-344A293462CC}" type="presParOf" srcId="{D0347364-BF79-4613-9944-85A2A892AD18}" destId="{A9A9E408-31EB-49C4-B1BF-A2871136FBB6}" srcOrd="0" destOrd="0" presId="urn:microsoft.com/office/officeart/2005/8/layout/radial4"/>
    <dgm:cxn modelId="{052863BF-CE04-4D3C-B409-23CFC54FB963}" type="presParOf" srcId="{D0347364-BF79-4613-9944-85A2A892AD18}" destId="{FEC70D4A-9689-4034-9F54-B2AC948AFED7}" srcOrd="1" destOrd="0" presId="urn:microsoft.com/office/officeart/2005/8/layout/radial4"/>
    <dgm:cxn modelId="{D5032AD7-6A00-4155-B0AC-24172A5F9218}" type="presParOf" srcId="{D0347364-BF79-4613-9944-85A2A892AD18}" destId="{C15456CB-9612-42DF-B490-1ECD1537A3C4}" srcOrd="2" destOrd="0" presId="urn:microsoft.com/office/officeart/2005/8/layout/radial4"/>
    <dgm:cxn modelId="{604DB130-548C-4A67-B41D-8DFFDE065519}" type="presParOf" srcId="{D0347364-BF79-4613-9944-85A2A892AD18}" destId="{79C2E30F-0E1B-453D-95FA-04E8413F7F56}" srcOrd="3" destOrd="0" presId="urn:microsoft.com/office/officeart/2005/8/layout/radial4"/>
    <dgm:cxn modelId="{DE66C332-478E-44E6-ABA4-072B24BAD43C}" type="presParOf" srcId="{D0347364-BF79-4613-9944-85A2A892AD18}" destId="{0F83493F-7980-4582-953D-EB067F46BC64}" srcOrd="4" destOrd="0" presId="urn:microsoft.com/office/officeart/2005/8/layout/radial4"/>
    <dgm:cxn modelId="{62C666E5-44DC-4792-AFF9-385FFA6FC1C2}" type="presParOf" srcId="{D0347364-BF79-4613-9944-85A2A892AD18}" destId="{8041CAF1-28EE-4F8B-9790-7D4BADC75F68}" srcOrd="5" destOrd="0" presId="urn:microsoft.com/office/officeart/2005/8/layout/radial4"/>
    <dgm:cxn modelId="{3F455EB2-EDC6-496D-A08C-C4D65C46B23C}" type="presParOf" srcId="{D0347364-BF79-4613-9944-85A2A892AD18}" destId="{F11A1C62-261D-49F8-85DF-BF55E7D98C9B}" srcOrd="6" destOrd="0" presId="urn:microsoft.com/office/officeart/2005/8/layout/radial4"/>
    <dgm:cxn modelId="{8A7EC1EC-3594-4198-AC4E-97EA4A2762E9}" type="presParOf" srcId="{D0347364-BF79-4613-9944-85A2A892AD18}" destId="{6EDB7373-AC66-40C6-A976-E14BC5D54488}" srcOrd="7" destOrd="0" presId="urn:microsoft.com/office/officeart/2005/8/layout/radial4"/>
    <dgm:cxn modelId="{9211C971-9C65-4C76-A9EB-80E4B9A5EA50}" type="presParOf" srcId="{D0347364-BF79-4613-9944-85A2A892AD18}" destId="{212EB72E-825F-426D-A9E5-9D66CC4E498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C2172-77AB-4215-9773-9B920E05E3F2}" type="datetimeFigureOut">
              <a:rPr lang="es-MX" smtClean="0"/>
              <a:t>29/02/2016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4A938-F548-4B78-B548-24C378F68D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102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9A1B-7934-384B-9D5C-84E712F93F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A0B4D-6415-4CDD-8EC6-A0AFB19F1639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4317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16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077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47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14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47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36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60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18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25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77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95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29A4-C27F-1B49-883C-3E0B3F92A08C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14832-8D71-0645-81D1-18BB8D367E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796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9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10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4.png"/><Relationship Id="rId10" Type="http://schemas.microsoft.com/office/2007/relationships/hdphoto" Target="../media/hdphoto14.wdp"/><Relationship Id="rId4" Type="http://schemas.microsoft.com/office/2007/relationships/hdphoto" Target="../media/hdphoto13.wdp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26.png"/><Relationship Id="rId10" Type="http://schemas.microsoft.com/office/2007/relationships/hdphoto" Target="../media/hdphoto14.wdp"/><Relationship Id="rId4" Type="http://schemas.microsoft.com/office/2007/relationships/hdphoto" Target="../media/hdphoto13.wdp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3.png"/><Relationship Id="rId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microsoft.com/office/2007/relationships/hdphoto" Target="../media/hdphoto20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1.xml"/><Relationship Id="rId9" Type="http://schemas.microsoft.com/office/2007/relationships/hdphoto" Target="../media/hdphoto19.wdp"/><Relationship Id="rId14" Type="http://schemas.microsoft.com/office/2007/relationships/hdphoto" Target="../media/hdphoto2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60595" y="518154"/>
            <a:ext cx="8622810" cy="5821692"/>
            <a:chOff x="260595" y="518154"/>
            <a:chExt cx="8622810" cy="5821692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95" y="518154"/>
              <a:ext cx="8622810" cy="5821692"/>
            </a:xfrm>
            <a:prstGeom prst="rect">
              <a:avLst/>
            </a:prstGeom>
          </p:spPr>
        </p:pic>
        <p:sp>
          <p:nvSpPr>
            <p:cNvPr id="3" name="2 Rectángulo"/>
            <p:cNvSpPr/>
            <p:nvPr/>
          </p:nvSpPr>
          <p:spPr>
            <a:xfrm>
              <a:off x="8316416" y="594928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636068" y="3104964"/>
            <a:ext cx="7884000" cy="648072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MÉXICO </a:t>
            </a:r>
            <a:r>
              <a:rPr lang="es-MX" sz="4000" dirty="0" smtClean="0">
                <a:solidFill>
                  <a:schemeClr val="bg1"/>
                </a:solidFill>
              </a:rPr>
              <a:t>INCLUYENTE</a:t>
            </a:r>
            <a:endParaRPr lang="es-MX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61803"/>
              </p:ext>
            </p:extLst>
          </p:nvPr>
        </p:nvGraphicFramePr>
        <p:xfrm>
          <a:off x="636068" y="3753036"/>
          <a:ext cx="7884000" cy="396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500"/>
                <a:gridCol w="985500"/>
                <a:gridCol w="985500"/>
                <a:gridCol w="985500"/>
                <a:gridCol w="985500"/>
                <a:gridCol w="985500"/>
                <a:gridCol w="985500"/>
                <a:gridCol w="985500"/>
              </a:tblGrid>
              <a:tr h="3960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50" y="3825072"/>
            <a:ext cx="252000" cy="252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45" y="3825072"/>
            <a:ext cx="252000" cy="252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24" y="3807072"/>
            <a:ext cx="288000" cy="288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95197"/>
            <a:ext cx="288000" cy="288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73" y="3825072"/>
            <a:ext cx="252000" cy="252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02" y="3825072"/>
            <a:ext cx="252000" cy="252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39" y="3836947"/>
            <a:ext cx="252000" cy="252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43" y="3836947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3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18228"/>
              </p:ext>
            </p:extLst>
          </p:nvPr>
        </p:nvGraphicFramePr>
        <p:xfrm>
          <a:off x="516832" y="5109900"/>
          <a:ext cx="8050700" cy="16845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0100"/>
                <a:gridCol w="1150100"/>
                <a:gridCol w="1150100"/>
                <a:gridCol w="1150100"/>
                <a:gridCol w="1150100"/>
                <a:gridCol w="1150100"/>
                <a:gridCol w="1150100"/>
              </a:tblGrid>
              <a:tr h="842286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Derechos Sociales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tx1"/>
                          </a:solidFill>
                        </a:rPr>
                        <a:t>Educación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tx1"/>
                          </a:solidFill>
                        </a:rPr>
                        <a:t>Salud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tx1"/>
                          </a:solidFill>
                        </a:rPr>
                        <a:t>Seguridad Social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tx1"/>
                          </a:solidFill>
                        </a:rPr>
                        <a:t>Calidad y Espacios en la Vivienda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tx1"/>
                          </a:solidFill>
                        </a:rPr>
                        <a:t>Servicios Básicos en la Vivienda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solidFill>
                            <a:schemeClr val="tx1"/>
                          </a:solidFill>
                        </a:rPr>
                        <a:t>Alimentación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2286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Ingreso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000" b="1" dirty="0" smtClean="0"/>
                        <a:t>Línea de Bienestar Mínimo</a:t>
                      </a:r>
                      <a:br>
                        <a:rPr lang="es-MX" sz="1000" b="1" dirty="0" smtClean="0"/>
                      </a:br>
                      <a:r>
                        <a:rPr lang="es-MX" sz="1000" dirty="0" smtClean="0"/>
                        <a:t> (Canasta Alimentaria)</a:t>
                      </a:r>
                      <a:endParaRPr lang="es-MX" sz="1000" dirty="0"/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000" b="1" dirty="0" smtClean="0"/>
                        <a:t>Línea de Bienestar</a:t>
                      </a:r>
                      <a:br>
                        <a:rPr lang="es-MX" sz="1000" b="1" dirty="0" smtClean="0"/>
                      </a:br>
                      <a:r>
                        <a:rPr lang="es-MX" sz="1000" dirty="0" smtClean="0"/>
                        <a:t>(Canasta</a:t>
                      </a:r>
                      <a:r>
                        <a:rPr lang="es-MX" sz="1000" baseline="0" dirty="0" smtClean="0"/>
                        <a:t> Alimentaria + No Alimentaria)</a:t>
                      </a:r>
                      <a:endParaRPr lang="es-MX" sz="1000" dirty="0"/>
                    </a:p>
                  </a:txBody>
                  <a:tcPr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382772" y="213918"/>
            <a:ext cx="8399722" cy="503394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solidFill>
                  <a:schemeClr val="bg1"/>
                </a:solidFill>
              </a:rPr>
              <a:t>Balance y Retos de la Política de Desarrollo Social</a:t>
            </a:r>
            <a:endParaRPr lang="es-ES" sz="2800" i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16562"/>
              </p:ext>
            </p:extLst>
          </p:nvPr>
        </p:nvGraphicFramePr>
        <p:xfrm>
          <a:off x="382770" y="746219"/>
          <a:ext cx="8399724" cy="2118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9954"/>
                <a:gridCol w="1129441"/>
                <a:gridCol w="1620078"/>
                <a:gridCol w="1311966"/>
                <a:gridCol w="940413"/>
                <a:gridCol w="199787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Balance</a:t>
                      </a:r>
                      <a:endParaRPr lang="es-MX" sz="24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Derechos Sociales</a:t>
                      </a:r>
                      <a:endParaRPr lang="es-MX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Entidades Federativas</a:t>
                      </a:r>
                      <a:endParaRPr lang="es-MX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Pobreza Extrema</a:t>
                      </a:r>
                      <a:endParaRPr lang="es-MX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Pobreza Moderada</a:t>
                      </a:r>
                      <a:endParaRPr lang="es-MX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Avances</a:t>
                      </a:r>
                    </a:p>
                    <a:p>
                      <a:pPr algn="ctr"/>
                      <a:r>
                        <a:rPr lang="es-MX" dirty="0" err="1" smtClean="0"/>
                        <a:t>Intercensal</a:t>
                      </a:r>
                      <a:r>
                        <a:rPr lang="es-MX" dirty="0" smtClean="0"/>
                        <a:t> 2015</a:t>
                      </a:r>
                      <a:endParaRPr lang="es-MX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/>
                        <a:t>De 2012 a 2014, el </a:t>
                      </a:r>
                      <a:r>
                        <a:rPr lang="es-MX" sz="1200" b="1" dirty="0" smtClean="0"/>
                        <a:t>número de mexicanos con una o ninguna carencia aumentó en 5 millones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s-MX" sz="1200" dirty="0" smtClean="0"/>
                        <a:t>De 2012 a 2014, los </a:t>
                      </a:r>
                      <a:r>
                        <a:rPr lang="es-MX" sz="1200" b="1" dirty="0" smtClean="0"/>
                        <a:t>estados avanzan en la dirección correcta con mayores ingresos y menos carencias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/>
                        <a:t>25 Acuerdos firmados y 7 en proceso de firma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Disminuyó</a:t>
                      </a:r>
                      <a:r>
                        <a:rPr lang="es-MX" sz="1200" dirty="0" smtClean="0"/>
                        <a:t> de 2012 a 2014, y en algunos estados significativamente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 smtClean="0"/>
                        <a:t>Aumentó</a:t>
                      </a:r>
                      <a:r>
                        <a:rPr lang="es-MX" sz="1200" baseline="0" dirty="0" smtClean="0"/>
                        <a:t> de 2012 a 2014</a:t>
                      </a:r>
                      <a:endParaRPr lang="es-MX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Disminuyeron 5 de las 6 carencias; alimentación</a:t>
                      </a:r>
                      <a:r>
                        <a:rPr lang="es-MX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 mejor resultado</a:t>
                      </a:r>
                      <a:endParaRPr lang="es-MX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es-MX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CNcH</a:t>
                      </a:r>
                      <a:r>
                        <a:rPr lang="es-MX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redujo todas las carencias </a:t>
                      </a: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municipios de las</a:t>
                      </a: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primeras dos fases</a:t>
                      </a: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significativamente</a:t>
                      </a:r>
                      <a:r>
                        <a:rPr lang="es-MX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</a:t>
                      </a:r>
                      <a:r>
                        <a:rPr lang="es-MX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educación, salud y vivienda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efueyo\OneDrive\Documentos\Presentaciones\Iconos\Balanc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6" y="151799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44548"/>
              </p:ext>
            </p:extLst>
          </p:nvPr>
        </p:nvGraphicFramePr>
        <p:xfrm>
          <a:off x="382767" y="2875721"/>
          <a:ext cx="8399727" cy="14961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9209"/>
                <a:gridCol w="2333506"/>
                <a:gridCol w="2333506"/>
                <a:gridCol w="2333506"/>
              </a:tblGrid>
              <a:tr h="376022">
                <a:tc rowSpan="2"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Retos</a:t>
                      </a:r>
                      <a:endParaRPr lang="es-MX" sz="24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Evaluación de la pobreza</a:t>
                      </a:r>
                      <a:endParaRPr lang="es-MX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Obligaciones en la LGDS</a:t>
                      </a:r>
                      <a:endParaRPr lang="es-MX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Tendencia 2016</a:t>
                      </a:r>
                      <a:endParaRPr lang="es-MX" dirty="0"/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Levantamiento INEGI</a:t>
                      </a:r>
                      <a:r>
                        <a:rPr lang="es-MX" b="1" baseline="0" dirty="0" smtClean="0"/>
                        <a:t> 2016 </a:t>
                      </a:r>
                      <a:r>
                        <a:rPr lang="es-MX" b="1" dirty="0" smtClean="0"/>
                        <a:t>(agosto-noviembre)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 smtClean="0"/>
                        <a:t>La Ley General de Desarrollo Social obliga a que trabajemos juntos en </a:t>
                      </a:r>
                      <a:r>
                        <a:rPr lang="es-MX" b="1" dirty="0" smtClean="0"/>
                        <a:t>superar umbrales de derechos sociales e ingreso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s-MX" b="0" dirty="0" smtClean="0"/>
                        <a:t>Considerando</a:t>
                      </a:r>
                      <a:r>
                        <a:rPr lang="es-MX" b="0" baseline="0" dirty="0" smtClean="0"/>
                        <a:t> la dinámica de ingresos y precios y la inercia poblacional, </a:t>
                      </a:r>
                      <a:r>
                        <a:rPr lang="es-MX" b="1" baseline="0" dirty="0" smtClean="0"/>
                        <a:t>si no cambiamos</a:t>
                      </a:r>
                      <a:r>
                        <a:rPr lang="es-MX" b="1" dirty="0" smtClean="0"/>
                        <a:t>  la</a:t>
                      </a:r>
                      <a:r>
                        <a:rPr lang="es-MX" b="1" baseline="0" dirty="0" smtClean="0"/>
                        <a:t> tendencia</a:t>
                      </a:r>
                      <a:r>
                        <a:rPr lang="es-MX" b="1" dirty="0" smtClean="0"/>
                        <a:t> </a:t>
                      </a:r>
                      <a:r>
                        <a:rPr lang="es-MX" b="1" baseline="0" dirty="0" smtClean="0"/>
                        <a:t>en 2016 tendremos más pobres</a:t>
                      </a:r>
                      <a:endParaRPr lang="es-MX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9" y="3283367"/>
            <a:ext cx="720000" cy="72000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88" y="5261460"/>
            <a:ext cx="318128" cy="318128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1" y="5265981"/>
            <a:ext cx="288000" cy="28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82" y="5237588"/>
            <a:ext cx="360000" cy="3600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225" y="5210107"/>
            <a:ext cx="360000" cy="3600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51" y="5265981"/>
            <a:ext cx="324000" cy="324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23" y="5269000"/>
            <a:ext cx="360000" cy="360000"/>
          </a:xfrm>
          <a:prstGeom prst="rect">
            <a:avLst/>
          </a:prstGeom>
        </p:spPr>
      </p:pic>
      <p:sp>
        <p:nvSpPr>
          <p:cNvPr id="14" name="13 Flecha abajo"/>
          <p:cNvSpPr/>
          <p:nvPr/>
        </p:nvSpPr>
        <p:spPr>
          <a:xfrm>
            <a:off x="3910070" y="4138716"/>
            <a:ext cx="2717933" cy="937640"/>
          </a:xfrm>
          <a:prstGeom prst="downArrow">
            <a:avLst/>
          </a:prstGeom>
          <a:solidFill>
            <a:srgbClr val="80000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Implica trabajar en carencias, precios e ingreso</a:t>
            </a:r>
            <a:endParaRPr lang="es-MX" sz="120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71" y="6072572"/>
            <a:ext cx="360000" cy="36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56" y="607257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3 Grupo"/>
          <p:cNvGrpSpPr/>
          <p:nvPr/>
        </p:nvGrpSpPr>
        <p:grpSpPr>
          <a:xfrm>
            <a:off x="83127" y="130627"/>
            <a:ext cx="8977746" cy="6614556"/>
            <a:chOff x="260595" y="518154"/>
            <a:chExt cx="8622810" cy="5821692"/>
          </a:xfrm>
        </p:grpSpPr>
        <p:pic>
          <p:nvPicPr>
            <p:cNvPr id="30" name="1 Imagen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95" y="518154"/>
              <a:ext cx="8622810" cy="5821692"/>
            </a:xfrm>
            <a:prstGeom prst="rect">
              <a:avLst/>
            </a:prstGeom>
          </p:spPr>
        </p:pic>
        <p:sp>
          <p:nvSpPr>
            <p:cNvPr id="31" name="2 Rectángulo"/>
            <p:cNvSpPr/>
            <p:nvPr/>
          </p:nvSpPr>
          <p:spPr>
            <a:xfrm>
              <a:off x="8316416" y="594928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43073"/>
              </p:ext>
            </p:extLst>
          </p:nvPr>
        </p:nvGraphicFramePr>
        <p:xfrm>
          <a:off x="158832" y="645487"/>
          <a:ext cx="2160000" cy="27063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/>
              </a:tblGrid>
              <a:tr h="53018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Medición </a:t>
                      </a:r>
                      <a:endParaRPr lang="es-MX" sz="1600" dirty="0"/>
                    </a:p>
                  </a:txBody>
                  <a:tcPr anchor="ctr">
                    <a:solidFill>
                      <a:schemeClr val="accent6">
                        <a:lumMod val="75000"/>
                        <a:alpha val="89000"/>
                      </a:schemeClr>
                    </a:solidFill>
                  </a:tcPr>
                </a:tc>
              </a:tr>
              <a:tr h="217619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 smtClean="0"/>
                        <a:t>3-15 años: asiste a la escuela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 smtClean="0"/>
                        <a:t>Nacidos antes de 1982: primaria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dirty="0" smtClean="0"/>
                        <a:t>Nacidos a partir de 1982: secundaria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48859"/>
              </p:ext>
            </p:extLst>
          </p:nvPr>
        </p:nvGraphicFramePr>
        <p:xfrm>
          <a:off x="158831" y="74295"/>
          <a:ext cx="887568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333"/>
                <a:gridCol w="1567542"/>
                <a:gridCol w="1481808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</a:rPr>
                        <a:t>     </a:t>
                      </a:r>
                      <a:r>
                        <a:rPr lang="es-MX" sz="2000" dirty="0" smtClean="0">
                          <a:latin typeface="+mj-lt"/>
                        </a:rPr>
                        <a:t>  </a:t>
                      </a:r>
                      <a:r>
                        <a:rPr lang="es-MX" sz="2400" dirty="0" smtClean="0">
                          <a:latin typeface="+mj-lt"/>
                        </a:rPr>
                        <a:t>Educación</a:t>
                      </a:r>
                      <a:endParaRPr lang="es-MX" sz="2400" dirty="0"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Población con rezago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Cambio 2012-2014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bg1"/>
                          </a:solidFill>
                        </a:rPr>
                        <a:t>22.37 m </a:t>
                      </a:r>
                      <a:r>
                        <a:rPr lang="es-MX" sz="1000" i="1" dirty="0" smtClean="0">
                          <a:solidFill>
                            <a:schemeClr val="bg1"/>
                          </a:solidFill>
                        </a:rPr>
                        <a:t>(18.7%)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bg1"/>
                          </a:solidFill>
                        </a:rPr>
                        <a:t>200 mil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20" name="Imagen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2" y="137410"/>
            <a:ext cx="288000" cy="288000"/>
          </a:xfrm>
          <a:prstGeom prst="rect">
            <a:avLst/>
          </a:prstGeom>
          <a:noFill/>
        </p:spPr>
      </p:pic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4310"/>
              </p:ext>
            </p:extLst>
          </p:nvPr>
        </p:nvGraphicFramePr>
        <p:xfrm>
          <a:off x="166100" y="3992817"/>
          <a:ext cx="2160000" cy="2790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/>
              </a:tblGrid>
              <a:tr h="55956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Medición </a:t>
                      </a:r>
                      <a:endParaRPr lang="es-MX" sz="1600" dirty="0"/>
                    </a:p>
                  </a:txBody>
                  <a:tcPr anchor="ctr">
                    <a:solidFill>
                      <a:schemeClr val="accent6">
                        <a:lumMod val="75000"/>
                        <a:alpha val="89000"/>
                      </a:schemeClr>
                    </a:solidFill>
                  </a:tcPr>
                </a:tc>
              </a:tr>
              <a:tr h="223043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Hambre implica que por falta de recursos a una familia le falta variedad y suficiencia en su alimentación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17 Flecha abajo"/>
          <p:cNvSpPr/>
          <p:nvPr/>
        </p:nvSpPr>
        <p:spPr>
          <a:xfrm>
            <a:off x="7851392" y="361732"/>
            <a:ext cx="180000" cy="1800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62818"/>
              </p:ext>
            </p:extLst>
          </p:nvPr>
        </p:nvGraphicFramePr>
        <p:xfrm>
          <a:off x="149565" y="3455970"/>
          <a:ext cx="887568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333"/>
                <a:gridCol w="1567542"/>
                <a:gridCol w="1481808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</a:rPr>
                        <a:t>     </a:t>
                      </a:r>
                      <a:r>
                        <a:rPr lang="es-MX" sz="2000" dirty="0" smtClean="0">
                          <a:latin typeface="+mj-lt"/>
                        </a:rPr>
                        <a:t>    </a:t>
                      </a:r>
                      <a:r>
                        <a:rPr lang="es-MX" sz="2400" dirty="0" smtClean="0">
                          <a:latin typeface="+mj-lt"/>
                        </a:rPr>
                        <a:t>Alimentación</a:t>
                      </a:r>
                      <a:endParaRPr lang="es-MX" sz="2400" dirty="0"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Población con rezago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Cambio 2012-2014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bg1"/>
                          </a:solidFill>
                        </a:rPr>
                        <a:t>27.99m (23.4%)</a:t>
                      </a:r>
                      <a:endParaRPr lang="es-MX" sz="1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bg1"/>
                          </a:solidFill>
                        </a:rPr>
                        <a:t>640 mil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28" name="Picture 6" descr="C:\Users\iamuchastegui\OneDrive\Documentos\Presentaciones\Iconos\Ali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2" y="3508670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Flecha arriba"/>
          <p:cNvSpPr/>
          <p:nvPr/>
        </p:nvSpPr>
        <p:spPr>
          <a:xfrm>
            <a:off x="7876070" y="3728025"/>
            <a:ext cx="180000" cy="18000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7" name="36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7" y="775289"/>
            <a:ext cx="252000" cy="252000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2" y="4152402"/>
            <a:ext cx="252000" cy="252000"/>
          </a:xfrm>
          <a:prstGeom prst="rect">
            <a:avLst/>
          </a:prstGeom>
        </p:spPr>
      </p:pic>
      <p:graphicFrame>
        <p:nvGraphicFramePr>
          <p:cNvPr id="32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429204"/>
              </p:ext>
            </p:extLst>
          </p:nvPr>
        </p:nvGraphicFramePr>
        <p:xfrm>
          <a:off x="2445839" y="644774"/>
          <a:ext cx="6579409" cy="2731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79409"/>
              </a:tblGrid>
              <a:tr h="51900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Acciones estratégicas</a:t>
                      </a:r>
                    </a:p>
                  </a:txBody>
                  <a:tcPr anchor="ctr">
                    <a:solidFill>
                      <a:schemeClr val="accent6">
                        <a:alpha val="89000"/>
                      </a:schemeClr>
                    </a:solidFill>
                  </a:tcPr>
                </a:tc>
              </a:tr>
              <a:tr h="2212954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Promover asistencia a preescolar.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Certificar estancias y guarderías como equivalentes a preescolar.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Cursos simplificados de certificación  de primaria y secundaria con el INEA.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Coordinar con los gobiernos locales la implementación del programa de certificación de Adultos Mayores.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91303"/>
              </p:ext>
            </p:extLst>
          </p:nvPr>
        </p:nvGraphicFramePr>
        <p:xfrm>
          <a:off x="2445839" y="3991483"/>
          <a:ext cx="6576801" cy="2751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76801"/>
              </a:tblGrid>
              <a:tr h="50926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Acciones estratégicas</a:t>
                      </a:r>
                    </a:p>
                  </a:txBody>
                  <a:tcPr anchor="ctr">
                    <a:solidFill>
                      <a:schemeClr val="accent6">
                        <a:alpha val="89000"/>
                      </a:schemeClr>
                    </a:solidFill>
                  </a:tcPr>
                </a:tc>
              </a:tr>
              <a:tr h="2241881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Focalización de programas alimenticios en las zonas con mayor carencia alimentaria.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Resaltar la importancia de los apoyos para fomentar una alimentación sana, variada y suficiente.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6" name="4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3" y="762611"/>
            <a:ext cx="288000" cy="288000"/>
          </a:xfrm>
          <a:prstGeom prst="rect">
            <a:avLst/>
          </a:prstGeom>
        </p:spPr>
      </p:pic>
      <p:pic>
        <p:nvPicPr>
          <p:cNvPr id="45" name="43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3" y="410340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3 Grupo"/>
          <p:cNvGrpSpPr/>
          <p:nvPr/>
        </p:nvGrpSpPr>
        <p:grpSpPr>
          <a:xfrm>
            <a:off x="83127" y="130627"/>
            <a:ext cx="8977746" cy="6614556"/>
            <a:chOff x="260595" y="518154"/>
            <a:chExt cx="8622810" cy="5821692"/>
          </a:xfrm>
        </p:grpSpPr>
        <p:pic>
          <p:nvPicPr>
            <p:cNvPr id="30" name="1 Imagen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95" y="518154"/>
              <a:ext cx="8622810" cy="5821692"/>
            </a:xfrm>
            <a:prstGeom prst="rect">
              <a:avLst/>
            </a:prstGeom>
          </p:spPr>
        </p:pic>
        <p:sp>
          <p:nvSpPr>
            <p:cNvPr id="31" name="2 Rectángulo"/>
            <p:cNvSpPr/>
            <p:nvPr/>
          </p:nvSpPr>
          <p:spPr>
            <a:xfrm>
              <a:off x="8316416" y="594928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06812"/>
              </p:ext>
            </p:extLst>
          </p:nvPr>
        </p:nvGraphicFramePr>
        <p:xfrm>
          <a:off x="158832" y="645487"/>
          <a:ext cx="2160000" cy="27063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/>
              </a:tblGrid>
              <a:tr h="53018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Medición </a:t>
                      </a:r>
                      <a:endParaRPr lang="es-MX" sz="1600" dirty="0"/>
                    </a:p>
                  </a:txBody>
                  <a:tcPr anchor="ctr">
                    <a:solidFill>
                      <a:schemeClr val="accent6">
                        <a:lumMod val="75000"/>
                        <a:alpha val="89000"/>
                      </a:schemeClr>
                    </a:solidFill>
                  </a:tcPr>
                </a:tc>
              </a:tr>
              <a:tr h="2176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400" dirty="0" smtClean="0"/>
                        <a:t>Afiliación o inscripción en: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 smtClean="0"/>
                        <a:t>Seguro Popular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 smtClean="0"/>
                        <a:t>IMSS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 smtClean="0"/>
                        <a:t>ISSSTE, ISSSTE Estatal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 smtClean="0"/>
                        <a:t>PEMEX, Defensa o Marina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dirty="0" smtClean="0"/>
                        <a:t>Otro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849384"/>
              </p:ext>
            </p:extLst>
          </p:nvPr>
        </p:nvGraphicFramePr>
        <p:xfrm>
          <a:off x="166100" y="3992817"/>
          <a:ext cx="2160000" cy="2790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/>
              </a:tblGrid>
              <a:tr h="55956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Medición </a:t>
                      </a:r>
                      <a:endParaRPr lang="es-MX" sz="1600" dirty="0"/>
                    </a:p>
                  </a:txBody>
                  <a:tcPr anchor="ctr">
                    <a:solidFill>
                      <a:schemeClr val="accent6">
                        <a:lumMod val="75000"/>
                        <a:alpha val="89000"/>
                      </a:schemeClr>
                    </a:solidFill>
                  </a:tcPr>
                </a:tc>
              </a:tr>
              <a:tr h="223043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Servicio médico (IMSS, ISSSTE, ISSSTE Estatal o PEMEX) + SAR o AFORE + Incapacidad laboral*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Jubilación o Pensión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y más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Derechohabiente por    familiar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" name="36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7" y="775289"/>
            <a:ext cx="252000" cy="252000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2" y="4152402"/>
            <a:ext cx="252000" cy="252000"/>
          </a:xfrm>
          <a:prstGeom prst="rect">
            <a:avLst/>
          </a:prstGeom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51199"/>
              </p:ext>
            </p:extLst>
          </p:nvPr>
        </p:nvGraphicFramePr>
        <p:xfrm>
          <a:off x="158831" y="74295"/>
          <a:ext cx="887568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333"/>
                <a:gridCol w="1567542"/>
                <a:gridCol w="1481808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</a:rPr>
                        <a:t>     </a:t>
                      </a:r>
                      <a:r>
                        <a:rPr lang="es-MX" sz="2000" dirty="0" smtClean="0">
                          <a:latin typeface="+mj-lt"/>
                        </a:rPr>
                        <a:t>   </a:t>
                      </a:r>
                      <a:r>
                        <a:rPr lang="es-MX" sz="2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Sa</a:t>
                      </a:r>
                      <a:r>
                        <a:rPr lang="es-MX" sz="2400" dirty="0" smtClean="0">
                          <a:latin typeface="+mj-lt"/>
                        </a:rPr>
                        <a:t>lud</a:t>
                      </a:r>
                      <a:endParaRPr lang="es-MX" sz="2400" dirty="0"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Población con rezago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Cambio 2012-2014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bg1"/>
                          </a:solidFill>
                        </a:rPr>
                        <a:t>21.77 m </a:t>
                      </a:r>
                      <a:r>
                        <a:rPr lang="es-MX" sz="1000" i="1" dirty="0" smtClean="0">
                          <a:solidFill>
                            <a:schemeClr val="bg1"/>
                          </a:solidFill>
                        </a:rPr>
                        <a:t>(18.2%)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bg1"/>
                          </a:solidFill>
                        </a:rPr>
                        <a:t>3.5 millones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5" name="34 Flecha abajo"/>
          <p:cNvSpPr/>
          <p:nvPr/>
        </p:nvSpPr>
        <p:spPr>
          <a:xfrm>
            <a:off x="7697017" y="361732"/>
            <a:ext cx="180000" cy="1800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6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97" y="130627"/>
            <a:ext cx="360000" cy="360000"/>
          </a:xfrm>
          <a:prstGeom prst="rect">
            <a:avLst/>
          </a:prstGeom>
        </p:spPr>
      </p:pic>
      <p:graphicFrame>
        <p:nvGraphicFramePr>
          <p:cNvPr id="45" name="4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83505"/>
              </p:ext>
            </p:extLst>
          </p:nvPr>
        </p:nvGraphicFramePr>
        <p:xfrm>
          <a:off x="149565" y="3455970"/>
          <a:ext cx="887568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333"/>
                <a:gridCol w="1567542"/>
                <a:gridCol w="1481808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</a:rPr>
                        <a:t>     </a:t>
                      </a:r>
                      <a:r>
                        <a:rPr lang="es-MX" sz="2000" dirty="0" smtClean="0">
                          <a:latin typeface="+mj-lt"/>
                        </a:rPr>
                        <a:t>    </a:t>
                      </a:r>
                      <a:r>
                        <a:rPr lang="es-MX" sz="2400" dirty="0" smtClean="0">
                          <a:latin typeface="+mj-lt"/>
                        </a:rPr>
                        <a:t>Seguridad</a:t>
                      </a:r>
                      <a:r>
                        <a:rPr lang="es-MX" sz="2400" baseline="0" dirty="0" smtClean="0">
                          <a:latin typeface="+mj-lt"/>
                        </a:rPr>
                        <a:t> Social </a:t>
                      </a:r>
                      <a:endParaRPr lang="es-MX" sz="2400" dirty="0"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Población con rezago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Cambio 2012-2014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bg1"/>
                          </a:solidFill>
                        </a:rPr>
                        <a:t>70.09 m </a:t>
                      </a:r>
                      <a:r>
                        <a:rPr lang="es-MX" sz="1000" i="1" dirty="0" smtClean="0">
                          <a:solidFill>
                            <a:schemeClr val="bg1"/>
                          </a:solidFill>
                        </a:rPr>
                        <a:t>(58.5%)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bg1"/>
                          </a:solidFill>
                        </a:rPr>
                        <a:t>1.7</a:t>
                      </a:r>
                      <a:r>
                        <a:rPr lang="es-MX" sz="1000" baseline="0" dirty="0" smtClean="0">
                          <a:solidFill>
                            <a:schemeClr val="bg1"/>
                          </a:solidFill>
                        </a:rPr>
                        <a:t> millones</a:t>
                      </a:r>
                      <a:endParaRPr lang="es-MX" sz="1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46" name="Imagen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0" y="3504500"/>
            <a:ext cx="360000" cy="360000"/>
          </a:xfrm>
          <a:prstGeom prst="rect">
            <a:avLst/>
          </a:prstGeom>
        </p:spPr>
      </p:pic>
      <p:sp>
        <p:nvSpPr>
          <p:cNvPr id="47" name="46 Flecha abajo"/>
          <p:cNvSpPr/>
          <p:nvPr/>
        </p:nvSpPr>
        <p:spPr>
          <a:xfrm>
            <a:off x="7718615" y="3738390"/>
            <a:ext cx="180000" cy="1800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CuadroTexto 1"/>
          <p:cNvSpPr txBox="1"/>
          <p:nvPr/>
        </p:nvSpPr>
        <p:spPr>
          <a:xfrm>
            <a:off x="90190" y="6459772"/>
            <a:ext cx="216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dirty="0" smtClean="0"/>
              <a:t>*Incapacidad laboral sólo es requisito para trabajadores asalariados.</a:t>
            </a:r>
            <a:endParaRPr lang="es-MX" sz="900" dirty="0"/>
          </a:p>
        </p:txBody>
      </p:sp>
      <p:graphicFrame>
        <p:nvGraphicFramePr>
          <p:cNvPr id="28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074458"/>
              </p:ext>
            </p:extLst>
          </p:nvPr>
        </p:nvGraphicFramePr>
        <p:xfrm>
          <a:off x="2445839" y="644774"/>
          <a:ext cx="6579409" cy="2731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79409"/>
              </a:tblGrid>
              <a:tr h="51900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Acciones estratégicas</a:t>
                      </a:r>
                    </a:p>
                  </a:txBody>
                  <a:tcPr anchor="ctr">
                    <a:solidFill>
                      <a:schemeClr val="accent6">
                        <a:alpha val="89000"/>
                      </a:schemeClr>
                    </a:solidFill>
                  </a:tcPr>
                </a:tc>
              </a:tr>
              <a:tr h="2212954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Campañas de (re)afiliación al Seguro Popular.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Coordinar la afiliación en la universalización de cobertura de Seguro Popular en beneficiarios Prospera y 65 y Más.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Afiliar estudiantes al IMSS.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Empoderamiento para un ejercicio efectivo de su derecho.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Incorporar en la ENIGH el nombre del ISSSTE estatal para cada uno de los estados.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97069"/>
              </p:ext>
            </p:extLst>
          </p:nvPr>
        </p:nvGraphicFramePr>
        <p:xfrm>
          <a:off x="2445839" y="3991483"/>
          <a:ext cx="6576801" cy="2751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76801"/>
              </a:tblGrid>
              <a:tr h="50926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Acciones estratégicas</a:t>
                      </a:r>
                    </a:p>
                  </a:txBody>
                  <a:tcPr anchor="ctr">
                    <a:solidFill>
                      <a:schemeClr val="accent6">
                        <a:alpha val="89000"/>
                      </a:schemeClr>
                    </a:solidFill>
                  </a:tcPr>
                </a:tc>
              </a:tr>
              <a:tr h="2241881">
                <a:tc>
                  <a:txBody>
                    <a:bodyPr/>
                    <a:lstStyle/>
                    <a:p>
                      <a:pPr marL="273050" lvl="0" indent="-2730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 smtClean="0"/>
                        <a:t>Campañas de afiliación a 65 y más.</a:t>
                      </a:r>
                    </a:p>
                    <a:p>
                      <a:pPr marL="273050" lvl="0" indent="-273050" algn="just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600" dirty="0" smtClean="0"/>
                        <a:t>Capacitación para traducir que los</a:t>
                      </a:r>
                      <a:r>
                        <a:rPr lang="es-MX" sz="1600" baseline="0" dirty="0" smtClean="0"/>
                        <a:t> </a:t>
                      </a:r>
                      <a:r>
                        <a:rPr lang="es-MX" sz="1600" dirty="0" smtClean="0"/>
                        <a:t>esquemas de seguridad social implican ahorro para el retiro e incapacidad laboral.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" name="4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3" y="762611"/>
            <a:ext cx="288000" cy="288000"/>
          </a:xfrm>
          <a:prstGeom prst="rect">
            <a:avLst/>
          </a:prstGeom>
        </p:spPr>
      </p:pic>
      <p:pic>
        <p:nvPicPr>
          <p:cNvPr id="49" name="43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3" y="410340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3 Grupo"/>
          <p:cNvGrpSpPr/>
          <p:nvPr/>
        </p:nvGrpSpPr>
        <p:grpSpPr>
          <a:xfrm>
            <a:off x="83127" y="130627"/>
            <a:ext cx="8977746" cy="6614556"/>
            <a:chOff x="260595" y="518154"/>
            <a:chExt cx="8622810" cy="5821692"/>
          </a:xfrm>
        </p:grpSpPr>
        <p:pic>
          <p:nvPicPr>
            <p:cNvPr id="30" name="1 Imagen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95" y="518154"/>
              <a:ext cx="8622810" cy="5821692"/>
            </a:xfrm>
            <a:prstGeom prst="rect">
              <a:avLst/>
            </a:prstGeom>
          </p:spPr>
        </p:pic>
        <p:sp>
          <p:nvSpPr>
            <p:cNvPr id="31" name="2 Rectángulo"/>
            <p:cNvSpPr/>
            <p:nvPr/>
          </p:nvSpPr>
          <p:spPr>
            <a:xfrm>
              <a:off x="8316416" y="594928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61601"/>
              </p:ext>
            </p:extLst>
          </p:nvPr>
        </p:nvGraphicFramePr>
        <p:xfrm>
          <a:off x="158832" y="645487"/>
          <a:ext cx="2160000" cy="27063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/>
              </a:tblGrid>
              <a:tr h="53018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Medición </a:t>
                      </a:r>
                      <a:endParaRPr lang="es-MX" sz="1600" dirty="0"/>
                    </a:p>
                  </a:txBody>
                  <a:tcPr anchor="ctr">
                    <a:solidFill>
                      <a:schemeClr val="accent6">
                        <a:lumMod val="75000"/>
                        <a:alpha val="89000"/>
                      </a:schemeClr>
                    </a:solidFill>
                  </a:tcPr>
                </a:tc>
              </a:tr>
              <a:tr h="217619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/>
                        <a:t>Piso firme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/>
                        <a:t>Techo firme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/>
                        <a:t>Muros firmes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/>
                        <a:t>Sin hacinamiento</a:t>
                      </a:r>
                      <a:endParaRPr lang="es-MX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873683"/>
              </p:ext>
            </p:extLst>
          </p:nvPr>
        </p:nvGraphicFramePr>
        <p:xfrm>
          <a:off x="166100" y="3992817"/>
          <a:ext cx="2160000" cy="2790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/>
              </a:tblGrid>
              <a:tr h="55956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Medición </a:t>
                      </a:r>
                      <a:endParaRPr lang="es-MX" sz="1600" dirty="0"/>
                    </a:p>
                  </a:txBody>
                  <a:tcPr anchor="ctr">
                    <a:solidFill>
                      <a:schemeClr val="accent6">
                        <a:lumMod val="75000"/>
                        <a:alpha val="89000"/>
                      </a:schemeClr>
                    </a:solidFill>
                  </a:tcPr>
                </a:tc>
              </a:tr>
              <a:tr h="2230435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Agua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Drenaje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Electricidad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Chimenea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" name="36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7" y="775289"/>
            <a:ext cx="252000" cy="252000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2" y="4152402"/>
            <a:ext cx="252000" cy="252000"/>
          </a:xfrm>
          <a:prstGeom prst="rect">
            <a:avLst/>
          </a:prstGeom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70733"/>
              </p:ext>
            </p:extLst>
          </p:nvPr>
        </p:nvGraphicFramePr>
        <p:xfrm>
          <a:off x="158831" y="74295"/>
          <a:ext cx="887568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333"/>
                <a:gridCol w="1567542"/>
                <a:gridCol w="1481808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</a:rPr>
                        <a:t>     </a:t>
                      </a:r>
                      <a:r>
                        <a:rPr lang="es-MX" sz="2000" dirty="0" smtClean="0">
                          <a:latin typeface="+mj-lt"/>
                        </a:rPr>
                        <a:t>   </a:t>
                      </a:r>
                      <a:r>
                        <a:rPr lang="es-MX" sz="2400" dirty="0" smtClean="0">
                          <a:latin typeface="+mj-lt"/>
                        </a:rPr>
                        <a:t>Calidad y espacios en</a:t>
                      </a:r>
                      <a:r>
                        <a:rPr lang="es-MX" sz="2400" baseline="0" dirty="0" smtClean="0">
                          <a:latin typeface="+mj-lt"/>
                        </a:rPr>
                        <a:t> la vivienda</a:t>
                      </a:r>
                      <a:endParaRPr lang="es-MX" sz="2400" dirty="0"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Población con rezago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Cambio 2012-2014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bg1"/>
                          </a:solidFill>
                        </a:rPr>
                        <a:t>14.75 m </a:t>
                      </a:r>
                      <a:r>
                        <a:rPr lang="es-MX" sz="1000" i="1" dirty="0" smtClean="0">
                          <a:solidFill>
                            <a:schemeClr val="bg1"/>
                          </a:solidFill>
                        </a:rPr>
                        <a:t>(12.3%)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bg1"/>
                          </a:solidFill>
                        </a:rPr>
                        <a:t>1.1 millones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35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0" y="130627"/>
            <a:ext cx="360000" cy="360000"/>
          </a:xfrm>
          <a:prstGeom prst="rect">
            <a:avLst/>
          </a:prstGeom>
        </p:spPr>
      </p:pic>
      <p:sp>
        <p:nvSpPr>
          <p:cNvPr id="36" name="35 Flecha abajo"/>
          <p:cNvSpPr/>
          <p:nvPr/>
        </p:nvSpPr>
        <p:spPr>
          <a:xfrm>
            <a:off x="7697017" y="361732"/>
            <a:ext cx="180000" cy="180000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45" name="4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217084"/>
              </p:ext>
            </p:extLst>
          </p:nvPr>
        </p:nvGraphicFramePr>
        <p:xfrm>
          <a:off x="149565" y="3455970"/>
          <a:ext cx="887568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333"/>
                <a:gridCol w="1567542"/>
                <a:gridCol w="1481808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</a:rPr>
                        <a:t>     </a:t>
                      </a:r>
                      <a:r>
                        <a:rPr lang="es-MX" sz="2000" dirty="0" smtClean="0">
                          <a:latin typeface="+mj-lt"/>
                        </a:rPr>
                        <a:t>    </a:t>
                      </a:r>
                      <a:r>
                        <a:rPr lang="es-MX" sz="2400" dirty="0" smtClean="0">
                          <a:latin typeface="+mj-lt"/>
                        </a:rPr>
                        <a:t>Servicios</a:t>
                      </a:r>
                      <a:r>
                        <a:rPr lang="es-MX" sz="2400" baseline="0" dirty="0" smtClean="0">
                          <a:latin typeface="+mj-lt"/>
                        </a:rPr>
                        <a:t> básicos en la vivienda</a:t>
                      </a:r>
                      <a:endParaRPr lang="es-MX" sz="2400" dirty="0"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Población con rezago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/>
                        <a:t>Cambio 2012-2014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chemeClr val="bg1"/>
                          </a:solidFill>
                        </a:rPr>
                        <a:t>25.43 m </a:t>
                      </a:r>
                      <a:r>
                        <a:rPr lang="es-MX" sz="1000" i="1" dirty="0" smtClean="0">
                          <a:solidFill>
                            <a:schemeClr val="bg1"/>
                          </a:solidFill>
                        </a:rPr>
                        <a:t>(21.2%)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aseline="0" dirty="0" smtClean="0">
                          <a:solidFill>
                            <a:schemeClr val="bg1"/>
                          </a:solidFill>
                        </a:rPr>
                        <a:t>550  mil</a:t>
                      </a:r>
                      <a:endParaRPr lang="es-MX" sz="10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46" name="Picture 10" descr="C:\Users\iamuchastegui\OneDrive\Documentos\Presentaciones\Iconos\SBViviend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6" y="3539095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46 Flecha arriba"/>
          <p:cNvSpPr/>
          <p:nvPr/>
        </p:nvSpPr>
        <p:spPr>
          <a:xfrm>
            <a:off x="7864195" y="3716150"/>
            <a:ext cx="180000" cy="180000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28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45328"/>
              </p:ext>
            </p:extLst>
          </p:nvPr>
        </p:nvGraphicFramePr>
        <p:xfrm>
          <a:off x="2445839" y="644774"/>
          <a:ext cx="6579409" cy="2731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79409"/>
              </a:tblGrid>
              <a:tr h="51900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Acciones estratégicas</a:t>
                      </a:r>
                    </a:p>
                  </a:txBody>
                  <a:tcPr anchor="ctr">
                    <a:solidFill>
                      <a:schemeClr val="accent6">
                        <a:alpha val="89000"/>
                      </a:schemeClr>
                    </a:solidFill>
                  </a:tcPr>
                </a:tc>
              </a:tr>
              <a:tr h="2212954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Instalación de pisos firmes.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Construcción de cuartos adicionales (Programa Un Cuarto Más).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Continuar con la reorientación de acciones del FAIS.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Programa de </a:t>
                      </a:r>
                      <a:r>
                        <a:rPr lang="es-MX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Infonavit</a:t>
                      </a: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Crédito +1 Recámara.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40474"/>
              </p:ext>
            </p:extLst>
          </p:nvPr>
        </p:nvGraphicFramePr>
        <p:xfrm>
          <a:off x="2445839" y="3991483"/>
          <a:ext cx="6576801" cy="2751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76801"/>
              </a:tblGrid>
              <a:tr h="50926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Acciones estratégicas</a:t>
                      </a:r>
                    </a:p>
                  </a:txBody>
                  <a:tcPr anchor="ctr">
                    <a:solidFill>
                      <a:schemeClr val="accent6">
                        <a:alpha val="89000"/>
                      </a:schemeClr>
                    </a:solidFill>
                  </a:tcPr>
                </a:tc>
              </a:tr>
              <a:tr h="224188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Instalación de estufas ecológicas, de gas y parrillas eléctricas.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Instalación de biodigestores.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Instalación de captadores de agua.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Continuar con reorientación de acciones del FAIS.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4" name="4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3" y="762611"/>
            <a:ext cx="288000" cy="288000"/>
          </a:xfrm>
          <a:prstGeom prst="rect">
            <a:avLst/>
          </a:prstGeom>
        </p:spPr>
      </p:pic>
      <p:pic>
        <p:nvPicPr>
          <p:cNvPr id="48" name="43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3" y="410340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3 Grupo"/>
          <p:cNvGrpSpPr/>
          <p:nvPr/>
        </p:nvGrpSpPr>
        <p:grpSpPr>
          <a:xfrm>
            <a:off x="83127" y="130627"/>
            <a:ext cx="8977746" cy="6614556"/>
            <a:chOff x="260595" y="518154"/>
            <a:chExt cx="8622810" cy="5821692"/>
          </a:xfrm>
        </p:grpSpPr>
        <p:pic>
          <p:nvPicPr>
            <p:cNvPr id="30" name="1 Imagen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95" y="518154"/>
              <a:ext cx="8622810" cy="5821692"/>
            </a:xfrm>
            <a:prstGeom prst="rect">
              <a:avLst/>
            </a:prstGeom>
          </p:spPr>
        </p:pic>
        <p:sp>
          <p:nvSpPr>
            <p:cNvPr id="31" name="2 Rectángulo"/>
            <p:cNvSpPr/>
            <p:nvPr/>
          </p:nvSpPr>
          <p:spPr>
            <a:xfrm>
              <a:off x="8316416" y="5949280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70655"/>
              </p:ext>
            </p:extLst>
          </p:nvPr>
        </p:nvGraphicFramePr>
        <p:xfrm>
          <a:off x="2445839" y="4047170"/>
          <a:ext cx="6579409" cy="2731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79409"/>
              </a:tblGrid>
              <a:tr h="51900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Acciones estratégicas</a:t>
                      </a:r>
                    </a:p>
                  </a:txBody>
                  <a:tcPr anchor="ctr">
                    <a:solidFill>
                      <a:schemeClr val="accent6">
                        <a:alpha val="89000"/>
                      </a:schemeClr>
                    </a:solidFill>
                  </a:tcPr>
                </a:tc>
              </a:tr>
              <a:tr h="2212954">
                <a:tc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entregará el Estado de Cuenta Social a todos los beneficiarios de los programas para traducir el valor de los apoyos y transferencias del gobierno, y así obtener una medición del ingreso que refleje de mejor manera la realidad nacional.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75096"/>
              </p:ext>
            </p:extLst>
          </p:nvPr>
        </p:nvGraphicFramePr>
        <p:xfrm>
          <a:off x="166100" y="623458"/>
          <a:ext cx="2160000" cy="2790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/>
              </a:tblGrid>
              <a:tr h="559565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Medición </a:t>
                      </a:r>
                      <a:endParaRPr lang="es-MX" sz="1600" dirty="0"/>
                    </a:p>
                  </a:txBody>
                  <a:tcPr anchor="ctr">
                    <a:solidFill>
                      <a:schemeClr val="accent6">
                        <a:lumMod val="75000"/>
                        <a:alpha val="89000"/>
                      </a:schemeClr>
                    </a:solidFill>
                  </a:tcPr>
                </a:tc>
              </a:tr>
              <a:tr h="2230435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Población debajo de la LBM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3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Canasta Alimentaria (35 rubros)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Población por debajo de la LB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3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Canasta Alimentaria + No Alimentaria (269 bienes y servicios)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152721"/>
              </p:ext>
            </p:extLst>
          </p:nvPr>
        </p:nvGraphicFramePr>
        <p:xfrm>
          <a:off x="2445839" y="622124"/>
          <a:ext cx="6576801" cy="2751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76801"/>
              </a:tblGrid>
              <a:tr h="50926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/>
                        <a:t>Acciones estratégicas</a:t>
                      </a:r>
                    </a:p>
                  </a:txBody>
                  <a:tcPr anchor="ctr">
                    <a:solidFill>
                      <a:schemeClr val="accent6">
                        <a:alpha val="89000"/>
                      </a:schemeClr>
                    </a:solidFill>
                  </a:tcPr>
                </a:tc>
              </a:tr>
              <a:tr h="224188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Identificación de obstáculos en cadenas de valor.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Políticas públicas para incrementar la productividad y la eficiencia.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Políticas públicas para mejorar la distribución.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7" name="36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7" y="4177685"/>
            <a:ext cx="252000" cy="252000"/>
          </a:xfrm>
          <a:prstGeom prst="rect">
            <a:avLst/>
          </a:prstGeom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2" y="783043"/>
            <a:ext cx="252000" cy="252000"/>
          </a:xfrm>
          <a:prstGeom prst="rect">
            <a:avLst/>
          </a:prstGeom>
        </p:spPr>
      </p:pic>
      <p:pic>
        <p:nvPicPr>
          <p:cNvPr id="43" name="4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3" y="4165007"/>
            <a:ext cx="288000" cy="288000"/>
          </a:xfrm>
          <a:prstGeom prst="rect">
            <a:avLst/>
          </a:prstGeom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13" y="734043"/>
            <a:ext cx="288000" cy="288000"/>
          </a:xfrm>
          <a:prstGeom prst="rect">
            <a:avLst/>
          </a:prstGeom>
        </p:spPr>
      </p:pic>
      <p:graphicFrame>
        <p:nvGraphicFramePr>
          <p:cNvPr id="32" name="3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975965"/>
              </p:ext>
            </p:extLst>
          </p:nvPr>
        </p:nvGraphicFramePr>
        <p:xfrm>
          <a:off x="158831" y="3476691"/>
          <a:ext cx="887568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333"/>
                <a:gridCol w="1567542"/>
                <a:gridCol w="1481808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</a:rPr>
                        <a:t>     </a:t>
                      </a:r>
                      <a:r>
                        <a:rPr lang="es-MX" sz="2000" dirty="0" smtClean="0">
                          <a:latin typeface="+mj-lt"/>
                        </a:rPr>
                        <a:t>   </a:t>
                      </a:r>
                      <a:r>
                        <a:rPr lang="es-MX" sz="2400" dirty="0" smtClean="0">
                          <a:latin typeface="+mj-lt"/>
                        </a:rPr>
                        <a:t>Ingreso</a:t>
                      </a:r>
                      <a:endParaRPr lang="es-MX" sz="2400" dirty="0"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/>
                        <a:t>Pobres</a:t>
                      </a:r>
                      <a:r>
                        <a:rPr lang="es-MX" sz="1300" baseline="0" dirty="0" smtClean="0"/>
                        <a:t> moderados</a:t>
                      </a:r>
                      <a:endParaRPr lang="es-MX" sz="1300" dirty="0" smtClean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300" dirty="0" smtClean="0"/>
                        <a:t>Pobres extremos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i="0" dirty="0" smtClean="0">
                          <a:solidFill>
                            <a:schemeClr val="bg1"/>
                          </a:solidFill>
                        </a:rPr>
                        <a:t>43.9 m</a:t>
                      </a:r>
                      <a:r>
                        <a:rPr lang="es-MX" sz="1300" i="1" dirty="0" smtClean="0">
                          <a:solidFill>
                            <a:schemeClr val="bg1"/>
                          </a:solidFill>
                        </a:rPr>
                        <a:t> (36.6%)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300" dirty="0" smtClean="0">
                          <a:solidFill>
                            <a:schemeClr val="bg1"/>
                          </a:solidFill>
                        </a:rPr>
                        <a:t>11.4 m </a:t>
                      </a:r>
                      <a:r>
                        <a:rPr lang="es-MX" sz="1300" i="1" dirty="0" smtClean="0">
                          <a:solidFill>
                            <a:schemeClr val="bg1"/>
                          </a:solidFill>
                        </a:rPr>
                        <a:t>(9.5%)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4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7023"/>
              </p:ext>
            </p:extLst>
          </p:nvPr>
        </p:nvGraphicFramePr>
        <p:xfrm>
          <a:off x="149565" y="86611"/>
          <a:ext cx="887568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6333"/>
                <a:gridCol w="1567542"/>
                <a:gridCol w="1481808"/>
              </a:tblGrid>
              <a:tr h="0">
                <a:tc rowSpan="2">
                  <a:txBody>
                    <a:bodyPr/>
                    <a:lstStyle/>
                    <a:p>
                      <a:r>
                        <a:rPr lang="es-MX" sz="1400" dirty="0" smtClean="0">
                          <a:latin typeface="+mj-lt"/>
                        </a:rPr>
                        <a:t>     </a:t>
                      </a:r>
                      <a:r>
                        <a:rPr lang="es-MX" sz="2000" dirty="0" smtClean="0">
                          <a:latin typeface="+mj-lt"/>
                        </a:rPr>
                        <a:t>    </a:t>
                      </a:r>
                      <a:r>
                        <a:rPr lang="es-MX" sz="2400" dirty="0" smtClean="0">
                          <a:latin typeface="+mj-lt"/>
                        </a:rPr>
                        <a:t>Precios</a:t>
                      </a:r>
                      <a:endParaRPr lang="es-MX" sz="2400" dirty="0"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</a:rPr>
                        <a:t>LBM urbana: $1,234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</a:rPr>
                        <a:t>LB urbana: $2,542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 smtClean="0">
                          <a:solidFill>
                            <a:schemeClr val="bg1"/>
                          </a:solidFill>
                        </a:rPr>
                        <a:t>LBM rural: $868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baseline="0" dirty="0" smtClean="0">
                          <a:solidFill>
                            <a:schemeClr val="bg1"/>
                          </a:solidFill>
                        </a:rPr>
                        <a:t>LBM rural: $1,615</a:t>
                      </a:r>
                      <a:endParaRPr lang="es-MX" sz="1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944353"/>
              </p:ext>
            </p:extLst>
          </p:nvPr>
        </p:nvGraphicFramePr>
        <p:xfrm>
          <a:off x="158832" y="4047883"/>
          <a:ext cx="2160000" cy="27063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/>
              </a:tblGrid>
              <a:tr h="53018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Medición </a:t>
                      </a:r>
                      <a:endParaRPr lang="es-MX" sz="1600" dirty="0"/>
                    </a:p>
                  </a:txBody>
                  <a:tcPr anchor="ctr">
                    <a:solidFill>
                      <a:schemeClr val="accent6">
                        <a:lumMod val="75000"/>
                        <a:alpha val="89000"/>
                      </a:schemeClr>
                    </a:solidFill>
                  </a:tcPr>
                </a:tc>
              </a:tr>
              <a:tr h="2176198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dirty="0" smtClean="0"/>
                        <a:t>Ingresos monetarios: laborales, por renta de la propiedad, transferencias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kern="1200" dirty="0" smtClean="0"/>
                        <a:t>Ingresos no monetarios: regalos, transferencias en especie</a:t>
                      </a:r>
                    </a:p>
                  </a:txBody>
                  <a:tcPr>
                    <a:solidFill>
                      <a:schemeClr val="bg2">
                        <a:lumMod val="90000"/>
                        <a:alpha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8" name="39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6" y="4177685"/>
            <a:ext cx="252000" cy="25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7" y="3594061"/>
            <a:ext cx="360000" cy="36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36" y="14158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49774" y="333664"/>
            <a:ext cx="8229600" cy="503394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solidFill>
                  <a:schemeClr val="bg1"/>
                </a:solidFill>
              </a:rPr>
              <a:t>Ingreso: Propuesta de Estado de Cuenta Social</a:t>
            </a:r>
            <a:endParaRPr lang="es-ES" sz="2800" i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449774" y="950467"/>
            <a:ext cx="4688756" cy="646331"/>
          </a:xfrm>
          <a:prstGeom prst="rect">
            <a:avLst/>
          </a:prstGeom>
          <a:solidFill>
            <a:schemeClr val="bg2">
              <a:lumMod val="7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1200" dirty="0" smtClean="0">
                <a:solidFill>
                  <a:prstClr val="black"/>
                </a:solidFill>
                <a:cs typeface="Arial" pitchFamily="34" charset="0"/>
              </a:rPr>
              <a:t>El INEGI prevé un apartado en donde se reportan transferencias monetarias y en especie por parte del gobierno que el CONEVAL contempla para medir el ingreso total corriente per cápita.</a:t>
            </a:r>
            <a:endParaRPr lang="es-MX" sz="12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5287863" y="1114275"/>
            <a:ext cx="528788" cy="3541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9" y="1694148"/>
            <a:ext cx="3924000" cy="508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42" y="1694148"/>
            <a:ext cx="3924000" cy="5080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5913783" y="642726"/>
            <a:ext cx="2765591" cy="1261814"/>
          </a:xfrm>
          <a:prstGeom prst="ellipse">
            <a:avLst/>
          </a:prstGeom>
          <a:solidFill>
            <a:schemeClr val="accent6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_tradnl" sz="1200" b="1" dirty="0" smtClean="0">
                <a:solidFill>
                  <a:schemeClr val="tx1"/>
                </a:solidFill>
                <a:latin typeface="Calibri" charset="0"/>
              </a:rPr>
              <a:t>El Estado de Cuenta Social permitirá </a:t>
            </a:r>
            <a:r>
              <a:rPr lang="es-ES_tradnl" sz="1200" dirty="0" smtClean="0">
                <a:solidFill>
                  <a:schemeClr val="tx1"/>
                </a:solidFill>
                <a:latin typeface="Calibri" charset="0"/>
              </a:rPr>
              <a:t>traducir estos apoyos y </a:t>
            </a:r>
            <a:r>
              <a:rPr lang="es-ES_tradnl" sz="1200" b="1" dirty="0" smtClean="0">
                <a:solidFill>
                  <a:schemeClr val="tx1"/>
                </a:solidFill>
                <a:latin typeface="Calibri" charset="0"/>
              </a:rPr>
              <a:t>obtener </a:t>
            </a:r>
            <a:r>
              <a:rPr lang="es-ES_tradnl" sz="1200" b="1" dirty="0">
                <a:solidFill>
                  <a:schemeClr val="tx1"/>
                </a:solidFill>
                <a:latin typeface="Calibri" charset="0"/>
              </a:rPr>
              <a:t>datos </a:t>
            </a:r>
            <a:r>
              <a:rPr lang="es-ES_tradnl" sz="1200" b="1" dirty="0" smtClean="0">
                <a:solidFill>
                  <a:schemeClr val="tx1"/>
                </a:solidFill>
                <a:latin typeface="Calibri" charset="0"/>
              </a:rPr>
              <a:t>que reflejen la </a:t>
            </a:r>
            <a:r>
              <a:rPr lang="es-ES_tradnl" sz="1200" b="1" dirty="0">
                <a:solidFill>
                  <a:schemeClr val="tx1"/>
                </a:solidFill>
                <a:latin typeface="Calibri" charset="0"/>
              </a:rPr>
              <a:t>realidad </a:t>
            </a:r>
            <a:r>
              <a:rPr lang="es-ES_tradnl" sz="1200" b="1" dirty="0" smtClean="0">
                <a:solidFill>
                  <a:schemeClr val="tx1"/>
                </a:solidFill>
                <a:latin typeface="Calibri" charset="0"/>
              </a:rPr>
              <a:t>nacional</a:t>
            </a:r>
            <a:endParaRPr lang="es-ES_tradnl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15 Diagrama"/>
          <p:cNvGraphicFramePr/>
          <p:nvPr>
            <p:extLst>
              <p:ext uri="{D42A27DB-BD31-4B8C-83A1-F6EECF244321}">
                <p14:modId xmlns:p14="http://schemas.microsoft.com/office/powerpoint/2010/main" val="2551669895"/>
              </p:ext>
            </p:extLst>
          </p:nvPr>
        </p:nvGraphicFramePr>
        <p:xfrm>
          <a:off x="135448" y="3102469"/>
          <a:ext cx="5526429" cy="367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ítulo 1"/>
          <p:cNvSpPr txBox="1">
            <a:spLocks/>
          </p:cNvSpPr>
          <p:nvPr/>
        </p:nvSpPr>
        <p:spPr>
          <a:xfrm>
            <a:off x="135449" y="101017"/>
            <a:ext cx="8846626" cy="503394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600" b="1" dirty="0" smtClean="0">
                <a:solidFill>
                  <a:schemeClr val="bg1"/>
                </a:solidFill>
              </a:rPr>
              <a:t>Grupos de trabajo</a:t>
            </a:r>
          </a:p>
        </p:txBody>
      </p:sp>
      <p:pic>
        <p:nvPicPr>
          <p:cNvPr id="6" name="Picture 5" descr="C:\Users\iamuchastegui\OneDrive\Documentos\Presentaciones\Iconos\Educ.png"/>
          <p:cNvPicPr>
            <a:picLocks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3" y="1470674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iamuchastegui\OneDrive\Documentos\Presentaciones\Iconos\Salu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5" y="2119402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55690"/>
              </p:ext>
            </p:extLst>
          </p:nvPr>
        </p:nvGraphicFramePr>
        <p:xfrm>
          <a:off x="215362" y="1493375"/>
          <a:ext cx="8680988" cy="1464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247"/>
                <a:gridCol w="2170247"/>
                <a:gridCol w="2170247"/>
                <a:gridCol w="2170247"/>
              </a:tblGrid>
              <a:tr h="732473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Educación</a:t>
                      </a:r>
                      <a:endParaRPr lang="es-MX" sz="1800" dirty="0"/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Salud</a:t>
                      </a:r>
                      <a:endParaRPr lang="es-MX" sz="18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Seguridad Social</a:t>
                      </a:r>
                      <a:endParaRPr lang="es-MX" sz="18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Calidad y Espacios en la Vivienda</a:t>
                      </a:r>
                      <a:endParaRPr lang="es-MX" sz="1800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7324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Servicios Básicos en la Vivienda</a:t>
                      </a:r>
                      <a:endParaRPr lang="es-MX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Alimentación</a:t>
                      </a:r>
                      <a:endParaRPr lang="es-MX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Ingreso/Precios</a:t>
                      </a:r>
                      <a:endParaRPr lang="es-MX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Comunicación</a:t>
                      </a:r>
                      <a:endParaRPr lang="es-MX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47650" y="815165"/>
            <a:ext cx="864870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solidFill>
                  <a:schemeClr val="bg1"/>
                </a:solidFill>
              </a:rPr>
              <a:t>En el marco de la Comisión Intersecretarial Estatal de la </a:t>
            </a:r>
            <a:r>
              <a:rPr lang="es-MX" sz="1600" b="1" dirty="0" err="1" smtClean="0">
                <a:solidFill>
                  <a:schemeClr val="bg1"/>
                </a:solidFill>
              </a:rPr>
              <a:t>CNcH</a:t>
            </a:r>
            <a:r>
              <a:rPr lang="es-MX" sz="1600" b="1" dirty="0" smtClean="0">
                <a:solidFill>
                  <a:schemeClr val="bg1"/>
                </a:solidFill>
              </a:rPr>
              <a:t>, se sugiere la instalación de Grupos de Trabajo para abatimiento de carencias y estabilidad de precios, fijando metas y objetivos mensuales.</a:t>
            </a:r>
            <a:endParaRPr lang="es-MX" sz="1600" b="1" dirty="0">
              <a:solidFill>
                <a:schemeClr val="bg1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753335" y="3664416"/>
            <a:ext cx="3298313" cy="3049031"/>
            <a:chOff x="5190920" y="3198104"/>
            <a:chExt cx="3737990" cy="3455478"/>
          </a:xfrm>
        </p:grpSpPr>
        <p:sp>
          <p:nvSpPr>
            <p:cNvPr id="4" name="3 CuadroTexto"/>
            <p:cNvSpPr txBox="1"/>
            <p:nvPr/>
          </p:nvSpPr>
          <p:spPr>
            <a:xfrm>
              <a:off x="5550416" y="3198104"/>
              <a:ext cx="876300" cy="26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 smtClean="0"/>
                <a:t>Educación</a:t>
              </a:r>
              <a:endParaRPr lang="es-MX" sz="1100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581474" y="3227440"/>
              <a:ext cx="876300" cy="26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 smtClean="0"/>
                <a:t>Salud</a:t>
              </a:r>
              <a:endParaRPr lang="es-MX" sz="1100" b="1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417066" y="4385306"/>
              <a:ext cx="1152299" cy="26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 smtClean="0"/>
                <a:t>Seguridad Social</a:t>
              </a:r>
              <a:endParaRPr lang="es-MX" sz="900" b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7454107" y="4368741"/>
              <a:ext cx="1152299" cy="26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 err="1" smtClean="0"/>
                <a:t>CyE</a:t>
              </a:r>
              <a:r>
                <a:rPr lang="es-MX" sz="900" b="1" dirty="0" smtClean="0"/>
                <a:t> en Vivienda</a:t>
              </a:r>
              <a:endParaRPr lang="es-MX" sz="900" b="1" dirty="0"/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417066" y="5574714"/>
              <a:ext cx="1152299" cy="26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 smtClean="0"/>
                <a:t>SB en Vivienda</a:t>
              </a:r>
              <a:endParaRPr lang="es-MX" sz="900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7457644" y="5574714"/>
              <a:ext cx="1152299" cy="26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 smtClean="0"/>
                <a:t>Alimentación</a:t>
              </a:r>
              <a:endParaRPr lang="es-MX" sz="900" b="1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920" y="3393579"/>
              <a:ext cx="1710919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991" y="3398850"/>
              <a:ext cx="1710919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330" y="4583118"/>
              <a:ext cx="1710919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920" y="4604384"/>
              <a:ext cx="1710919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7329" y="5789582"/>
              <a:ext cx="1710919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0920" y="5789582"/>
              <a:ext cx="1710919" cy="86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7 Conector recto de flecha"/>
            <p:cNvCxnSpPr/>
            <p:nvPr/>
          </p:nvCxnSpPr>
          <p:spPr>
            <a:xfrm flipV="1">
              <a:off x="6003848" y="3913556"/>
              <a:ext cx="311893" cy="2376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 flipV="1">
              <a:off x="8008991" y="4055374"/>
              <a:ext cx="397618" cy="1188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33 Conector recto de flecha"/>
            <p:cNvCxnSpPr/>
            <p:nvPr/>
          </p:nvCxnSpPr>
          <p:spPr>
            <a:xfrm flipV="1">
              <a:off x="6003848" y="4985452"/>
              <a:ext cx="77973" cy="3725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flipV="1">
              <a:off x="8033794" y="4985452"/>
              <a:ext cx="155946" cy="3428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36 Conector recto de flecha"/>
            <p:cNvCxnSpPr/>
            <p:nvPr/>
          </p:nvCxnSpPr>
          <p:spPr>
            <a:xfrm flipH="1" flipV="1">
              <a:off x="5752217" y="6247135"/>
              <a:ext cx="236350" cy="2988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40 Conector recto de flecha"/>
            <p:cNvCxnSpPr/>
            <p:nvPr/>
          </p:nvCxnSpPr>
          <p:spPr>
            <a:xfrm flipH="1" flipV="1">
              <a:off x="7904986" y="6171734"/>
              <a:ext cx="118175" cy="3695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43 CuadroTexto"/>
          <p:cNvSpPr txBox="1"/>
          <p:nvPr/>
        </p:nvSpPr>
        <p:spPr>
          <a:xfrm>
            <a:off x="7051220" y="2958321"/>
            <a:ext cx="1836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 smtClean="0"/>
              <a:t>Grupos de trabajo establecidos.</a:t>
            </a:r>
          </a:p>
          <a:p>
            <a:pPr algn="just"/>
            <a:r>
              <a:rPr lang="es-MX" sz="1000" dirty="0" smtClean="0"/>
              <a:t>Grupo de trabajo que se establecerá.</a:t>
            </a:r>
            <a:endParaRPr lang="es-MX" sz="1000" dirty="0"/>
          </a:p>
        </p:txBody>
      </p:sp>
      <p:sp>
        <p:nvSpPr>
          <p:cNvPr id="45" name="44 Rectángulo"/>
          <p:cNvSpPr/>
          <p:nvPr/>
        </p:nvSpPr>
        <p:spPr>
          <a:xfrm>
            <a:off x="7035872" y="3023556"/>
            <a:ext cx="72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47 Rectángulo"/>
          <p:cNvSpPr/>
          <p:nvPr/>
        </p:nvSpPr>
        <p:spPr>
          <a:xfrm>
            <a:off x="7036640" y="3160002"/>
            <a:ext cx="72000" cy="10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62" y="5802852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7430</TotalTime>
  <Words>967</Words>
  <Application>Microsoft Office PowerPoint</Application>
  <PresentationFormat>Presentación en pantalla (4:3)</PresentationFormat>
  <Paragraphs>173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Macintosh</dc:creator>
  <cp:lastModifiedBy>Ypad13</cp:lastModifiedBy>
  <cp:revision>570</cp:revision>
  <cp:lastPrinted>2016-02-23T04:42:49Z</cp:lastPrinted>
  <dcterms:created xsi:type="dcterms:W3CDTF">2015-09-10T20:10:57Z</dcterms:created>
  <dcterms:modified xsi:type="dcterms:W3CDTF">2016-02-29T13:47:37Z</dcterms:modified>
</cp:coreProperties>
</file>