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60" r:id="rId13"/>
    <p:sldId id="263" r:id="rId14"/>
    <p:sldId id="264" r:id="rId15"/>
    <p:sldId id="265" r:id="rId16"/>
    <p:sldId id="261" r:id="rId17"/>
    <p:sldId id="273" r:id="rId18"/>
    <p:sldId id="262" r:id="rId1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EL\Documents\Documents\INAPAM\PROGRAMAS%20ESTATALES\Presentaciones\Copia%20de%20TENDENCIA%20DE%20SERCIVIOS%202011-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EL\Documents\Documents\INAPAM\PROGRAMAS%20ESTATALES\Presentaciones\Copia%20de%20TENDENCIA%20DE%20SERCIVIOS%202011-2014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EL\Documents\Documents\INAPAM\PROGRAMAS%20ESTATALES\Presentaciones\Copia%20de%20TENDENCIA%20DE%20SERCIVIOS%202011-2014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109\Desktop\Encuesta_PRIMER_SEMESTRE2014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109\Desktop\Encuesta_PRIMER_SEMESTRE2014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109\Desktop\Encuesta_PRIMER_SEMESTRE2014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55555555555554E-3"/>
          <c:y val="0.20556239817581134"/>
          <c:w val="0.98059722222222223"/>
          <c:h val="0.62069873499340344"/>
        </c:manualLayout>
      </c:layout>
      <c:lineChart>
        <c:grouping val="stacked"/>
        <c:varyColors val="0"/>
        <c:ser>
          <c:idx val="0"/>
          <c:order val="0"/>
          <c:tx>
            <c:strRef>
              <c:f>'Hoja1 (2)'!$B$1:$B$2</c:f>
              <c:strCache>
                <c:ptCount val="2"/>
                <c:pt idx="0">
                  <c:v>ACTIVIDADES SOCIOCULTURALES</c:v>
                </c:pt>
                <c:pt idx="1">
                  <c:v>INAPAM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Gill Sans MT" panose="020B0502020104020203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'Hoja1 (2)'!$A$3:$A$6</c:f>
              <c:numCache>
                <c:formatCode>#,##0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'Hoja1 (2)'!$B$3:$B$6</c:f>
              <c:numCache>
                <c:formatCode>#,##0</c:formatCode>
                <c:ptCount val="4"/>
                <c:pt idx="0">
                  <c:v>209585</c:v>
                </c:pt>
                <c:pt idx="1">
                  <c:v>179524</c:v>
                </c:pt>
                <c:pt idx="2">
                  <c:v>174232</c:v>
                </c:pt>
                <c:pt idx="3">
                  <c:v>178352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'Hoja1 (2)'!$C$1:$C$2</c:f>
              <c:strCache>
                <c:ptCount val="2"/>
                <c:pt idx="0">
                  <c:v>ACTIVIDADES SOCIOCULTURALES</c:v>
                </c:pt>
                <c:pt idx="1">
                  <c:v>TRANSVERSALIDAD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Gill Sans MT" panose="020B0502020104020203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'Hoja1 (2)'!$A$3:$A$6</c:f>
              <c:numCache>
                <c:formatCode>#,##0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'Hoja1 (2)'!$C$3:$C$6</c:f>
              <c:numCache>
                <c:formatCode>#,##0</c:formatCode>
                <c:ptCount val="4"/>
                <c:pt idx="0">
                  <c:v>1339168</c:v>
                </c:pt>
                <c:pt idx="1">
                  <c:v>1597437</c:v>
                </c:pt>
                <c:pt idx="2">
                  <c:v>1468518</c:v>
                </c:pt>
                <c:pt idx="3">
                  <c:v>1843953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'Hoja1 (2)'!$D$1:$D$2</c:f>
              <c:strCache>
                <c:ptCount val="2"/>
                <c:pt idx="0">
                  <c:v>ACTIVIDADES SOCIOCULTURALES</c:v>
                </c:pt>
                <c:pt idx="1">
                  <c:v>TOTAL</c:v>
                </c:pt>
              </c:strCache>
            </c:strRef>
          </c:tx>
          <c:spPr>
            <a:ln w="63500"/>
          </c:spPr>
          <c:marker>
            <c:symbol val="triangle"/>
            <c:size val="8"/>
            <c:spPr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Gill Sans MT" panose="020B0502020104020203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'Hoja1 (2)'!$A$3:$A$6</c:f>
              <c:numCache>
                <c:formatCode>#,##0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'Hoja1 (2)'!$D$3:$D$6</c:f>
              <c:numCache>
                <c:formatCode>#,##0</c:formatCode>
                <c:ptCount val="4"/>
                <c:pt idx="0">
                  <c:v>1548753</c:v>
                </c:pt>
                <c:pt idx="1">
                  <c:v>1776961</c:v>
                </c:pt>
                <c:pt idx="2">
                  <c:v>1642750</c:v>
                </c:pt>
                <c:pt idx="3">
                  <c:v>2022305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6299664"/>
        <c:axId val="306308624"/>
      </c:lineChart>
      <c:catAx>
        <c:axId val="306299664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latin typeface="Gill Sans MT" panose="020B0502020104020203" pitchFamily="34" charset="0"/>
              </a:defRPr>
            </a:pPr>
            <a:endParaRPr lang="es-MX"/>
          </a:p>
        </c:txPr>
        <c:crossAx val="306308624"/>
        <c:crosses val="autoZero"/>
        <c:auto val="1"/>
        <c:lblAlgn val="ctr"/>
        <c:lblOffset val="100"/>
        <c:noMultiLvlLbl val="0"/>
      </c:catAx>
      <c:valAx>
        <c:axId val="3063086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629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6073491834241561E-4"/>
          <c:y val="5.0096267670275045E-3"/>
          <c:w val="0.47331014146576306"/>
          <c:h val="0.2724357318137728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 b="0">
              <a:latin typeface="Gill Sans MT" panose="020B0502020104020203" pitchFamily="34" charset="0"/>
            </a:defRPr>
          </a:pPr>
          <a:endParaRPr lang="es-MX"/>
        </a:p>
      </c:txPr>
    </c:legend>
    <c:plotVisOnly val="1"/>
    <c:dispBlanksAs val="zero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'Hoja1 (2)'!$B$41:$B$42</c:f>
              <c:strCache>
                <c:ptCount val="2"/>
                <c:pt idx="0">
                  <c:v>CULTURA FISICA</c:v>
                </c:pt>
                <c:pt idx="1">
                  <c:v>INAPAM</c:v>
                </c:pt>
              </c:strCache>
            </c:strRef>
          </c:tx>
          <c:spPr>
            <a:ln w="63500" cap="rnd">
              <a:solidFill>
                <a:srgbClr val="FE0E0E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E0E0E"/>
              </a:solidFill>
              <a:ln w="9525">
                <a:solidFill>
                  <a:sysClr val="windowText" lastClr="00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'Hoja1 (2)'!$A$43:$A$46</c:f>
              <c:numCache>
                <c:formatCode>#,##0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'Hoja1 (2)'!$B$43:$B$46</c:f>
              <c:numCache>
                <c:formatCode>#,##0</c:formatCode>
                <c:ptCount val="4"/>
                <c:pt idx="0">
                  <c:v>201341</c:v>
                </c:pt>
                <c:pt idx="1">
                  <c:v>203307</c:v>
                </c:pt>
                <c:pt idx="2">
                  <c:v>198716</c:v>
                </c:pt>
                <c:pt idx="3">
                  <c:v>235121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'Hoja1 (2)'!$C$41:$C$42</c:f>
              <c:strCache>
                <c:ptCount val="2"/>
                <c:pt idx="0">
                  <c:v>CULTURA FISICA</c:v>
                </c:pt>
                <c:pt idx="1">
                  <c:v>TRANSVERSALIDAD</c:v>
                </c:pt>
              </c:strCache>
            </c:strRef>
          </c:tx>
          <c:spPr>
            <a:ln w="63500" cap="rnd">
              <a:solidFill>
                <a:srgbClr val="00FF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FF00"/>
              </a:solidFill>
              <a:ln w="9525">
                <a:solidFill>
                  <a:sysClr val="windowText" lastClr="00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'Hoja1 (2)'!$A$43:$A$46</c:f>
              <c:numCache>
                <c:formatCode>#,##0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'Hoja1 (2)'!$C$43:$C$46</c:f>
              <c:numCache>
                <c:formatCode>#,##0</c:formatCode>
                <c:ptCount val="4"/>
                <c:pt idx="0">
                  <c:v>1432586</c:v>
                </c:pt>
                <c:pt idx="1">
                  <c:v>1365542</c:v>
                </c:pt>
                <c:pt idx="2">
                  <c:v>1572590</c:v>
                </c:pt>
                <c:pt idx="3">
                  <c:v>2205133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'Hoja1 (2)'!$D$41:$D$42</c:f>
              <c:strCache>
                <c:ptCount val="2"/>
                <c:pt idx="0">
                  <c:v>CULTURA FISICA</c:v>
                </c:pt>
                <c:pt idx="1">
                  <c:v>TOTAL</c:v>
                </c:pt>
              </c:strCache>
            </c:strRef>
          </c:tx>
          <c:spPr>
            <a:ln w="63500">
              <a:solidFill>
                <a:srgbClr val="1E0DFF"/>
              </a:solidFill>
            </a:ln>
          </c:spPr>
          <c:marker>
            <c:symbol val="triangle"/>
            <c:size val="8"/>
            <c:spPr>
              <a:solidFill>
                <a:srgbClr val="1E0DFF"/>
              </a:solidFill>
              <a:ln w="9525">
                <a:solidFill>
                  <a:sysClr val="windowText" lastClr="0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'Hoja1 (2)'!$A$43:$A$46</c:f>
              <c:numCache>
                <c:formatCode>#,##0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'Hoja1 (2)'!$D$43:$D$46</c:f>
              <c:numCache>
                <c:formatCode>#,##0</c:formatCode>
                <c:ptCount val="4"/>
                <c:pt idx="0">
                  <c:v>1633927</c:v>
                </c:pt>
                <c:pt idx="1">
                  <c:v>1568849</c:v>
                </c:pt>
                <c:pt idx="2">
                  <c:v>1771306</c:v>
                </c:pt>
                <c:pt idx="3">
                  <c:v>2440254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6301904"/>
        <c:axId val="306306384"/>
      </c:lineChart>
      <c:catAx>
        <c:axId val="306301904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sz="1600" b="1"/>
            </a:pPr>
            <a:endParaRPr lang="es-MX"/>
          </a:p>
        </c:txPr>
        <c:crossAx val="306306384"/>
        <c:crosses val="autoZero"/>
        <c:auto val="1"/>
        <c:lblAlgn val="ctr"/>
        <c:lblOffset val="100"/>
        <c:noMultiLvlLbl val="0"/>
      </c:catAx>
      <c:valAx>
        <c:axId val="306306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630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 b="1"/>
          </a:pPr>
          <a:endParaRPr lang="es-MX"/>
        </a:p>
      </c:txPr>
    </c:legend>
    <c:plotVisOnly val="1"/>
    <c:dispBlanksAs val="zero"/>
    <c:showDLblsOverMax val="0"/>
  </c:chart>
  <c:spPr>
    <a:solidFill>
      <a:sysClr val="window" lastClr="FFFFFF"/>
    </a:solidFill>
    <a:ln w="12700" cap="flat" cmpd="sng" algn="ctr">
      <a:solidFill>
        <a:srgbClr val="7FD13B"/>
      </a:solidFill>
      <a:prstDash val="solid"/>
      <a:miter lim="800000"/>
    </a:ln>
    <a:effectLst/>
  </c:spPr>
  <c:txPr>
    <a:bodyPr/>
    <a:lstStyle/>
    <a:p>
      <a:pPr>
        <a:defRPr b="0">
          <a:solidFill>
            <a:sysClr val="windowText" lastClr="000000"/>
          </a:solidFill>
          <a:latin typeface="Gill Sans MT" panose="020B0502020104020203" pitchFamily="34" charset="0"/>
          <a:ea typeface="+mn-ea"/>
          <a:cs typeface="+mn-cs"/>
        </a:defRPr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'Hoja1 (2)'!$B$17:$B$18</c:f>
              <c:strCache>
                <c:ptCount val="2"/>
                <c:pt idx="0">
                  <c:v>ENSEÑANZA</c:v>
                </c:pt>
                <c:pt idx="1">
                  <c:v>INAPAM</c:v>
                </c:pt>
              </c:strCache>
            </c:strRef>
          </c:tx>
          <c:spPr>
            <a:ln w="63500" cap="rnd">
              <a:solidFill>
                <a:srgbClr val="D6ECFF">
                  <a:lumMod val="25000"/>
                </a:srgb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D6ECFF">
                  <a:lumMod val="25000"/>
                </a:srgbClr>
              </a:solidFill>
              <a:ln w="9525">
                <a:solidFill>
                  <a:srgbClr val="00FF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Gill Sans MT" panose="020B0502020104020203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'Hoja1 (2)'!$A$19:$A$22</c:f>
              <c:numCache>
                <c:formatCode>#,##0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'Hoja1 (2)'!$B$19:$B$22</c:f>
              <c:numCache>
                <c:formatCode>#,##0</c:formatCode>
                <c:ptCount val="4"/>
                <c:pt idx="0">
                  <c:v>23399</c:v>
                </c:pt>
                <c:pt idx="1">
                  <c:v>18191</c:v>
                </c:pt>
                <c:pt idx="2">
                  <c:v>24883</c:v>
                </c:pt>
                <c:pt idx="3">
                  <c:v>25524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'Hoja1 (2)'!$C$17:$C$18</c:f>
              <c:strCache>
                <c:ptCount val="2"/>
                <c:pt idx="0">
                  <c:v>ENSEÑANZA</c:v>
                </c:pt>
                <c:pt idx="1">
                  <c:v>TRANSVERSALIDAD</c:v>
                </c:pt>
              </c:strCache>
            </c:strRef>
          </c:tx>
          <c:spPr>
            <a:ln w="63500" cap="rnd">
              <a:solidFill>
                <a:srgbClr val="00ADDC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ADDC">
                  <a:lumMod val="60000"/>
                  <a:lumOff val="40000"/>
                </a:srgbClr>
              </a:solidFill>
              <a:ln w="9525">
                <a:solidFill>
                  <a:sysClr val="windowText" lastClr="00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Gill Sans MT" panose="020B0502020104020203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'Hoja1 (2)'!$A$19:$A$22</c:f>
              <c:numCache>
                <c:formatCode>#,##0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'Hoja1 (2)'!$C$19:$C$22</c:f>
              <c:numCache>
                <c:formatCode>#,##0</c:formatCode>
                <c:ptCount val="4"/>
                <c:pt idx="0">
                  <c:v>132024</c:v>
                </c:pt>
                <c:pt idx="1">
                  <c:v>147109</c:v>
                </c:pt>
                <c:pt idx="2">
                  <c:v>158284</c:v>
                </c:pt>
                <c:pt idx="3">
                  <c:v>345485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'Hoja1 (2)'!$D$17:$D$18</c:f>
              <c:strCache>
                <c:ptCount val="2"/>
                <c:pt idx="0">
                  <c:v>ENSEÑANZA</c:v>
                </c:pt>
                <c:pt idx="1">
                  <c:v>TOTAL</c:v>
                </c:pt>
              </c:strCache>
            </c:strRef>
          </c:tx>
          <c:spPr>
            <a:ln w="63500">
              <a:solidFill>
                <a:srgbClr val="4E5B6F">
                  <a:lumMod val="60000"/>
                  <a:lumOff val="40000"/>
                </a:srgbClr>
              </a:solidFill>
            </a:ln>
          </c:spPr>
          <c:marker>
            <c:symbol val="triangle"/>
            <c:size val="8"/>
            <c:spPr>
              <a:solidFill>
                <a:srgbClr val="4E5B6F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Gill Sans MT" panose="020B0502020104020203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'Hoja1 (2)'!$A$19:$A$22</c:f>
              <c:numCache>
                <c:formatCode>#,##0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'Hoja1 (2)'!$D$19:$D$22</c:f>
              <c:numCache>
                <c:formatCode>#,##0</c:formatCode>
                <c:ptCount val="4"/>
                <c:pt idx="0">
                  <c:v>155423</c:v>
                </c:pt>
                <c:pt idx="1">
                  <c:v>165300</c:v>
                </c:pt>
                <c:pt idx="2">
                  <c:v>183167</c:v>
                </c:pt>
                <c:pt idx="3">
                  <c:v>371009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5320256"/>
        <c:axId val="225319696"/>
      </c:lineChart>
      <c:catAx>
        <c:axId val="22532025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latin typeface="Gill Sans MT" panose="020B0502020104020203" pitchFamily="34" charset="0"/>
              </a:defRPr>
            </a:pPr>
            <a:endParaRPr lang="es-MX"/>
          </a:p>
        </c:txPr>
        <c:crossAx val="225319696"/>
        <c:crosses val="autoZero"/>
        <c:auto val="1"/>
        <c:lblAlgn val="ctr"/>
        <c:lblOffset val="100"/>
        <c:noMultiLvlLbl val="0"/>
      </c:catAx>
      <c:valAx>
        <c:axId val="2253196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532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 b="1">
              <a:latin typeface="Gill Sans MT" panose="020B0502020104020203" pitchFamily="34" charset="0"/>
            </a:defRPr>
          </a:pPr>
          <a:endParaRPr lang="es-MX"/>
        </a:p>
      </c:txPr>
    </c:legend>
    <c:plotVisOnly val="1"/>
    <c:dispBlanksAs val="zero"/>
    <c:showDLblsOverMax val="0"/>
  </c:chart>
  <c:spPr>
    <a:solidFill>
      <a:sysClr val="window" lastClr="FFFFFF"/>
    </a:solidFill>
    <a:ln w="12700" cap="flat" cmpd="sng" algn="ctr">
      <a:solidFill>
        <a:srgbClr val="FEB80A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Hoja1!$BF$2:$BF$7</c:f>
              <c:strCache>
                <c:ptCount val="6"/>
                <c:pt idx="0">
                  <c:v>TRASNPORTE LOCAL Y FORANEO</c:v>
                </c:pt>
                <c:pt idx="1">
                  <c:v>AGUA Y PREDIAL</c:v>
                </c:pt>
                <c:pt idx="2">
                  <c:v>MEDICAMENTOS, SERVICIOS DE SALUD</c:v>
                </c:pt>
                <c:pt idx="3">
                  <c:v>ALIMENTACIÓN</c:v>
                </c:pt>
                <c:pt idx="4">
                  <c:v>IDENTIFICACIÓN PERSONAL</c:v>
                </c:pt>
                <c:pt idx="5">
                  <c:v>VESTIDO Y CALZADO</c:v>
                </c:pt>
              </c:strCache>
            </c:strRef>
          </c:cat>
          <c:val>
            <c:numRef>
              <c:f>Hoja1!$BG$2:$BG$7</c:f>
              <c:numCache>
                <c:formatCode>0%</c:formatCode>
                <c:ptCount val="6"/>
                <c:pt idx="0">
                  <c:v>0.33187142939581049</c:v>
                </c:pt>
                <c:pt idx="1">
                  <c:v>0.16931155865889549</c:v>
                </c:pt>
                <c:pt idx="2">
                  <c:v>0.15950141381499222</c:v>
                </c:pt>
                <c:pt idx="3">
                  <c:v>0.15471175486179237</c:v>
                </c:pt>
                <c:pt idx="4">
                  <c:v>0.13434127762709908</c:v>
                </c:pt>
                <c:pt idx="5">
                  <c:v>5.0262565641410351E-2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321936"/>
        <c:axId val="225316336"/>
      </c:barChart>
      <c:catAx>
        <c:axId val="22532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5316336"/>
        <c:crosses val="autoZero"/>
        <c:auto val="1"/>
        <c:lblAlgn val="ctr"/>
        <c:lblOffset val="100"/>
        <c:noMultiLvlLbl val="0"/>
      </c:catAx>
      <c:valAx>
        <c:axId val="22531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532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673386841137605E-2"/>
          <c:y val="4.9910875191617722E-2"/>
          <c:w val="0.93332661315886234"/>
          <c:h val="0.859053849953466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'campeche vs nacional'!$CB$36:$CI$36</c:f>
              <c:strCache>
                <c:ptCount val="8"/>
                <c:pt idx="0">
                  <c:v>DIABETES MELLITUS</c:v>
                </c:pt>
                <c:pt idx="1">
                  <c:v>HIPERTENSIÓN ARTERIAL</c:v>
                </c:pt>
                <c:pt idx="2">
                  <c:v>PADECIMIENTO NEUROLÓGICA</c:v>
                </c:pt>
                <c:pt idx="3">
                  <c:v>ENFERMEDAD REUMÁTICA</c:v>
                </c:pt>
                <c:pt idx="4">
                  <c:v>ENFERMEDAD DEL CORAZÓN</c:v>
                </c:pt>
                <c:pt idx="5">
                  <c:v>ENFERMEDAD RESPIRATORIA</c:v>
                </c:pt>
                <c:pt idx="6">
                  <c:v>ENFERMEDAD CANCEROSA</c:v>
                </c:pt>
                <c:pt idx="7">
                  <c:v>OTRO</c:v>
                </c:pt>
              </c:strCache>
            </c:strRef>
          </c:cat>
          <c:val>
            <c:numRef>
              <c:f>'campeche vs nacional'!$CB$37:$CI$37</c:f>
              <c:numCache>
                <c:formatCode>0%</c:formatCode>
                <c:ptCount val="8"/>
                <c:pt idx="0">
                  <c:v>0.34</c:v>
                </c:pt>
                <c:pt idx="1">
                  <c:v>0.44</c:v>
                </c:pt>
                <c:pt idx="2">
                  <c:v>0.03</c:v>
                </c:pt>
                <c:pt idx="3">
                  <c:v>0.18</c:v>
                </c:pt>
                <c:pt idx="4">
                  <c:v>0.05</c:v>
                </c:pt>
                <c:pt idx="5">
                  <c:v>0.04</c:v>
                </c:pt>
                <c:pt idx="6">
                  <c:v>0.01</c:v>
                </c:pt>
                <c:pt idx="7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371152"/>
        <c:axId val="291371712"/>
      </c:barChart>
      <c:catAx>
        <c:axId val="2913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1371712"/>
        <c:crosses val="autoZero"/>
        <c:auto val="1"/>
        <c:lblAlgn val="ctr"/>
        <c:lblOffset val="100"/>
        <c:noMultiLvlLbl val="0"/>
      </c:catAx>
      <c:valAx>
        <c:axId val="29137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137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16931111965405"/>
          <c:y val="5.7766552765809935E-2"/>
          <c:w val="0.41639791273921883"/>
          <c:h val="0.802445154261377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Hoja1!$AL$2:$AM$2</c:f>
              <c:strCache>
                <c:ptCount val="2"/>
                <c:pt idx="0">
                  <c:v>CALLE</c:v>
                </c:pt>
                <c:pt idx="1">
                  <c:v>DOMICILIO</c:v>
                </c:pt>
              </c:strCache>
            </c:strRef>
          </c:cat>
          <c:val>
            <c:numRef>
              <c:f>Hoja1!$AL$3:$AM$3</c:f>
              <c:numCache>
                <c:formatCode>0%</c:formatCode>
                <c:ptCount val="2"/>
                <c:pt idx="0">
                  <c:v>0.58193152582624186</c:v>
                </c:pt>
                <c:pt idx="1">
                  <c:v>0.41806847417375814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8535E2-40DE-4618-8539-4F979C57EB0B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D00603-E213-4ECB-9899-575265847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66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7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357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143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881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2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27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118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71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011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655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419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613B9B-B48D-4E67-A486-7E8D9B96C698}" type="datetimeFigureOut">
              <a:rPr lang="es-MX" smtClean="0"/>
              <a:t>03/07/2015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BCBB9F-03EE-4B5F-A9CB-F83D19470C39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go.org.mx/Default.asp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4000" b="1" dirty="0"/>
              <a:t>CONFERENCIA NACIONAL DE GOBERNADORES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ES" sz="4000" b="1" dirty="0"/>
              <a:t>INSTITUTO NACIONAL DE LAS PERSONAS ADULTAS MAYORES</a:t>
            </a:r>
            <a:endParaRPr lang="es-MX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/>
              <a:t>PROPUESTA DE </a:t>
            </a:r>
            <a:r>
              <a:rPr lang="es-ES" b="1" dirty="0" smtClean="0"/>
              <a:t>Acuerdos</a:t>
            </a:r>
          </a:p>
          <a:p>
            <a:pPr algn="r"/>
            <a:r>
              <a:rPr lang="es-ES" sz="2000" b="1" i="1" dirty="0" smtClean="0"/>
              <a:t>Tlaxcala, Tlaxcala. Julio 08, 2015</a:t>
            </a:r>
            <a:endParaRPr lang="es-MX" sz="2000" i="1" dirty="0"/>
          </a:p>
        </p:txBody>
      </p:sp>
      <p:pic>
        <p:nvPicPr>
          <p:cNvPr id="4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628444"/>
            <a:ext cx="2277933" cy="118690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Imagen 4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5" y="1317812"/>
            <a:ext cx="2649071" cy="111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59" y="874059"/>
            <a:ext cx="2049334" cy="67235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342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9 Título"/>
          <p:cNvSpPr txBox="1">
            <a:spLocks/>
          </p:cNvSpPr>
          <p:nvPr/>
        </p:nvSpPr>
        <p:spPr>
          <a:xfrm>
            <a:off x="1097280" y="1389825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400" b="1" dirty="0" smtClean="0">
                <a:latin typeface="+mn-lt"/>
              </a:rPr>
              <a:t>8.- Enfermedades que padece</a:t>
            </a:r>
            <a:endParaRPr lang="es-MX" sz="2400" b="1" dirty="0">
              <a:latin typeface="+mn-lt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654109"/>
              </p:ext>
            </p:extLst>
          </p:nvPr>
        </p:nvGraphicFramePr>
        <p:xfrm>
          <a:off x="2183130" y="2147342"/>
          <a:ext cx="7886700" cy="407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019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9 Título"/>
          <p:cNvSpPr txBox="1">
            <a:spLocks/>
          </p:cNvSpPr>
          <p:nvPr/>
        </p:nvSpPr>
        <p:spPr>
          <a:xfrm>
            <a:off x="1097280" y="1680129"/>
            <a:ext cx="7886700" cy="6045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400" b="1" smtClean="0">
                <a:latin typeface="+mn-lt"/>
              </a:rPr>
              <a:t>12.1.- ¿Dónde se ha caido?</a:t>
            </a:r>
            <a:endParaRPr lang="es-MX" sz="2400" b="1" dirty="0">
              <a:latin typeface="+mn-lt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139070"/>
              </p:ext>
            </p:extLst>
          </p:nvPr>
        </p:nvGraphicFramePr>
        <p:xfrm>
          <a:off x="2006164" y="2153464"/>
          <a:ext cx="7782832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90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 smtClean="0"/>
              <a:t>Considerar </a:t>
            </a:r>
            <a:r>
              <a:rPr lang="es-MX" sz="2400" dirty="0"/>
              <a:t>un cambio de enfoque en las estrategias y políticas públicas vigentes para que contribuyan a incorporar a un mayor número de personas adultas mayores a la vida social y económica </a:t>
            </a:r>
            <a:r>
              <a:rPr lang="es-MX" sz="2400" dirty="0" smtClean="0"/>
              <a:t>del país, haciéndolas </a:t>
            </a:r>
            <a:r>
              <a:rPr lang="es-MX" sz="2400" dirty="0"/>
              <a:t>sujetos de derechos en el marco de un México Incluyente, como lo propone el Gobierno de la República</a:t>
            </a:r>
            <a:r>
              <a:rPr lang="es-MX" sz="2400" dirty="0" smtClean="0"/>
              <a:t>.</a:t>
            </a:r>
          </a:p>
          <a:p>
            <a:pPr algn="just"/>
            <a:r>
              <a:rPr lang="es-ES" sz="2400" dirty="0"/>
              <a:t>L</a:t>
            </a:r>
            <a:r>
              <a:rPr lang="es-ES" sz="2400" dirty="0" smtClean="0"/>
              <a:t>a </a:t>
            </a:r>
            <a:r>
              <a:rPr lang="es-ES" sz="2400" dirty="0"/>
              <a:t>población de adultos mayores en todo el país </a:t>
            </a:r>
            <a:r>
              <a:rPr lang="es-ES" sz="2400" dirty="0" smtClean="0"/>
              <a:t>demanda </a:t>
            </a:r>
            <a:r>
              <a:rPr lang="es-ES" sz="2400" dirty="0"/>
              <a:t>mayores espacios para participar en acciones que mejoren su calidad de vida.</a:t>
            </a:r>
            <a:endParaRPr lang="es-ES" sz="2400" dirty="0" smtClean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084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904" y="2125992"/>
            <a:ext cx="4674197" cy="4105165"/>
          </a:xfrm>
          <a:prstGeom prst="rect">
            <a:avLst/>
          </a:prstGeom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483" y="2137470"/>
            <a:ext cx="4674197" cy="412548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56448" y="1737360"/>
            <a:ext cx="503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CAPACITACIÓN A NIVEL NACIONAL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355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CuadroTexto 3"/>
          <p:cNvSpPr txBox="1"/>
          <p:nvPr/>
        </p:nvSpPr>
        <p:spPr>
          <a:xfrm>
            <a:off x="1156448" y="1737360"/>
            <a:ext cx="563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INSTANCIAS QUE ATIENDEN ADULTOS MAYORES</a:t>
            </a:r>
            <a:endParaRPr lang="es-MX" sz="2000" dirty="0"/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774" y="2052308"/>
            <a:ext cx="4609612" cy="4191514"/>
          </a:xfrm>
          <a:prstGeom prst="rect">
            <a:avLst/>
          </a:prstGeom>
        </p:spPr>
      </p:pic>
      <p:pic>
        <p:nvPicPr>
          <p:cNvPr id="11" name="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020" y="2072673"/>
            <a:ext cx="4609612" cy="41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CuadroTexto 3"/>
          <p:cNvSpPr txBox="1"/>
          <p:nvPr/>
        </p:nvSpPr>
        <p:spPr>
          <a:xfrm>
            <a:off x="1156448" y="1737360"/>
            <a:ext cx="5634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CONSEJOS INTERINSTITUCIONALES</a:t>
            </a:r>
            <a:endParaRPr lang="es-MX" sz="2000" dirty="0"/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108" y="2135679"/>
            <a:ext cx="4292445" cy="4201876"/>
          </a:xfrm>
          <a:prstGeom prst="rect">
            <a:avLst/>
          </a:prstGeom>
        </p:spPr>
      </p:pic>
      <p:pic>
        <p:nvPicPr>
          <p:cNvPr id="12" name="tabl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6545" y="2137470"/>
            <a:ext cx="4299135" cy="420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R</a:t>
            </a:r>
            <a:r>
              <a:rPr lang="es-ES" sz="2400" dirty="0" smtClean="0"/>
              <a:t>econocer </a:t>
            </a:r>
            <a:r>
              <a:rPr lang="es-ES" sz="2400" dirty="0"/>
              <a:t>la potencia y alcance que tienen los gobiernos estatales y municipales para atender de manera conjunta e integral el Tema de Envejecimiento en sus respectivas </a:t>
            </a:r>
            <a:r>
              <a:rPr lang="es-ES" sz="2400" dirty="0" smtClean="0"/>
              <a:t>jurisdicciones.</a:t>
            </a:r>
          </a:p>
          <a:p>
            <a:pPr algn="just"/>
            <a:r>
              <a:rPr lang="es-ES" sz="2400" dirty="0" smtClean="0"/>
              <a:t>Dar </a:t>
            </a:r>
            <a:r>
              <a:rPr lang="es-ES" sz="2400" dirty="0"/>
              <a:t>crédito a la colaboración que tienen la academia, la sociedad civil y el sector privado para acometer de manera coordinada este fenómeno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Fortalecer </a:t>
            </a:r>
            <a:r>
              <a:rPr lang="es-ES" sz="2400" dirty="0"/>
              <a:t>la generación e implementación de políticas públicas en materia de envejecimiento para coadyuvar en el desarrollo integral de la vejez y el promover el envejecimiento digno de la población mexicana</a:t>
            </a:r>
            <a:endParaRPr lang="es-ES" sz="2400" dirty="0" smtClean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833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CuadroTexto 7"/>
          <p:cNvSpPr txBox="1"/>
          <p:nvPr/>
        </p:nvSpPr>
        <p:spPr>
          <a:xfrm>
            <a:off x="949362" y="2961044"/>
            <a:ext cx="2950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Convenios suscritos por el INAPAM con Gobiernos de los Estados: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39262"/>
              </p:ext>
            </p:extLst>
          </p:nvPr>
        </p:nvGraphicFramePr>
        <p:xfrm>
          <a:off x="4141694" y="1896035"/>
          <a:ext cx="7013986" cy="4267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08580"/>
                <a:gridCol w="1294379"/>
                <a:gridCol w="2729730"/>
                <a:gridCol w="1981297"/>
              </a:tblGrid>
              <a:tr h="268301">
                <a:tc>
                  <a:txBody>
                    <a:bodyPr/>
                    <a:lstStyle/>
                    <a:p>
                      <a:pPr algn="r"/>
                      <a:endParaRPr lang="es-MX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Año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Entidad</a:t>
                      </a:r>
                      <a:r>
                        <a:rPr lang="es-MX" sz="14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Federativa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Vigencia</a:t>
                      </a:r>
                      <a:endParaRPr lang="es-MX" sz="1400" b="1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Campeche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2013-2015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San Luis Potosí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2013-2015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Chiapas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2014-2018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Morelos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2014-2018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Coahuila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2014-2018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Nayarit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2014-2017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DIF </a:t>
                      </a:r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Querétaro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Indefinido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Quintana Roo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2014-2016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Tlaxcala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2013-2018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Sinaloa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2014-2018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Jalisco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2014-2015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Tabasco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2015-2018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8301"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es-MX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Veracruz</a:t>
                      </a:r>
                      <a:endParaRPr lang="es-MX" sz="1400" b="1" i="1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2015-2016</a:t>
                      </a:r>
                      <a:endParaRPr lang="es-MX" sz="1400" b="1" i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93000">
                          <a:schemeClr val="accent2">
                            <a:lumMod val="5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6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127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400" dirty="0" smtClean="0"/>
              <a:t>El </a:t>
            </a:r>
            <a:r>
              <a:rPr lang="es-ES" sz="2400" dirty="0"/>
              <a:t>Instituto Nacional de las Personas Adultas Mayores extiende un respetuoso exhorto a los líderes de los 32 gobiernos estatales y del Distrito Federal a priorizar el Tema de Envejecimiento y la labor del Instituto a favor de las personas adultas mayores, adoptando los </a:t>
            </a:r>
            <a:r>
              <a:rPr lang="es-ES" sz="2400" dirty="0" smtClean="0"/>
              <a:t>siguientes PUNTOS DE ACUERDO</a:t>
            </a:r>
          </a:p>
          <a:p>
            <a:pPr marL="457200" lvl="0" indent="-457200">
              <a:buFont typeface="+mj-lt"/>
              <a:buAutoNum type="alphaUcPeriod"/>
            </a:pPr>
            <a:r>
              <a:rPr lang="es-ES" sz="2200" dirty="0"/>
              <a:t>Respaldar la firma de Convenios de Colaboración con todas las entidades federativas y el Instituto, que comprenda compartir información para diseñar políticas públicas en beneficio de la población adulta mayor así como promover acciones de sensibilización en materia geriátrica y gerontológica para contribuir a la consolidación de una cultura de envejecimiento.</a:t>
            </a:r>
            <a:endParaRPr lang="es-MX" sz="2200" dirty="0"/>
          </a:p>
          <a:p>
            <a:pPr marL="457200" lvl="0" indent="-457200">
              <a:buFont typeface="+mj-lt"/>
              <a:buAutoNum type="alphaUcPeriod"/>
            </a:pPr>
            <a:r>
              <a:rPr lang="es-ES" sz="2200" dirty="0"/>
              <a:t>Consolidar información a nivel estatal de los Programas y acciones orientadas a la atención de personas adultas mayores.</a:t>
            </a:r>
            <a:endParaRPr lang="es-MX" sz="2200" dirty="0"/>
          </a:p>
          <a:p>
            <a:pPr marL="457200" lvl="0" indent="-457200">
              <a:buFont typeface="+mj-lt"/>
              <a:buAutoNum type="alphaUcPeriod"/>
            </a:pPr>
            <a:r>
              <a:rPr lang="es-ES" sz="2200" dirty="0"/>
              <a:t>Consolidar la integración en los estados de un censo de instancias que atienden personas adultas mayores</a:t>
            </a:r>
            <a:r>
              <a:rPr lang="es-ES" sz="2200" dirty="0" smtClean="0"/>
              <a:t>.</a:t>
            </a:r>
            <a:endParaRPr lang="es-MX" sz="22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499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/>
              <a:t>Dar prioridad al Tema </a:t>
            </a:r>
            <a:r>
              <a:rPr lang="es-ES" sz="2400" dirty="0"/>
              <a:t>de </a:t>
            </a:r>
            <a:r>
              <a:rPr lang="es-ES" sz="2400" dirty="0" smtClean="0"/>
              <a:t>Envejecimiento</a:t>
            </a:r>
          </a:p>
          <a:p>
            <a:pPr lvl="1">
              <a:lnSpc>
                <a:spcPct val="150000"/>
              </a:lnSpc>
            </a:pPr>
            <a:r>
              <a:rPr lang="es-ES" sz="2200" dirty="0"/>
              <a:t>T</a:t>
            </a:r>
            <a:r>
              <a:rPr lang="es-ES" sz="2200" dirty="0" smtClean="0"/>
              <a:t>amaño actual y futuro de </a:t>
            </a:r>
            <a:r>
              <a:rPr lang="es-ES" sz="2200" dirty="0"/>
              <a:t>la población adulta </a:t>
            </a:r>
            <a:r>
              <a:rPr lang="es-ES" sz="2200" dirty="0" smtClean="0"/>
              <a:t>mayor</a:t>
            </a:r>
          </a:p>
          <a:p>
            <a:pPr lvl="1">
              <a:lnSpc>
                <a:spcPct val="150000"/>
              </a:lnSpc>
            </a:pPr>
            <a:r>
              <a:rPr lang="es-ES" sz="2200" dirty="0" smtClean="0"/>
              <a:t>Fenómeno de acelerado crecimiento </a:t>
            </a:r>
            <a:r>
              <a:rPr lang="es-ES" sz="2200" dirty="0"/>
              <a:t>de este grupo </a:t>
            </a:r>
            <a:r>
              <a:rPr lang="es-ES" sz="2200" dirty="0" smtClean="0"/>
              <a:t>etario</a:t>
            </a:r>
          </a:p>
          <a:p>
            <a:pPr lvl="1">
              <a:lnSpc>
                <a:spcPct val="150000"/>
              </a:lnSpc>
            </a:pPr>
            <a:r>
              <a:rPr lang="es-ES" sz="2200" dirty="0" smtClean="0"/>
              <a:t>Rigidez institucional </a:t>
            </a:r>
            <a:r>
              <a:rPr lang="es-ES" sz="2200" dirty="0"/>
              <a:t>para </a:t>
            </a:r>
            <a:r>
              <a:rPr lang="es-ES" sz="2200" dirty="0" smtClean="0"/>
              <a:t>responder </a:t>
            </a:r>
            <a:r>
              <a:rPr lang="es-ES" sz="2200" dirty="0"/>
              <a:t>a sus necesidades y demandas</a:t>
            </a:r>
            <a:endParaRPr lang="es-MX" sz="22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755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400" i="1" dirty="0" err="1" smtClean="0"/>
              <a:t>Numeralia</a:t>
            </a:r>
            <a:r>
              <a:rPr lang="es-ES" sz="2400" dirty="0" smtClean="0"/>
              <a:t> relevante</a:t>
            </a:r>
          </a:p>
          <a:p>
            <a:pPr lvl="1" algn="just">
              <a:lnSpc>
                <a:spcPct val="100000"/>
              </a:lnSpc>
            </a:pPr>
            <a:r>
              <a:rPr lang="es-MX" sz="2400" dirty="0" smtClean="0"/>
              <a:t>En </a:t>
            </a:r>
            <a:r>
              <a:rPr lang="es-MX" sz="2400" dirty="0"/>
              <a:t>el año </a:t>
            </a:r>
            <a:r>
              <a:rPr lang="es-MX" sz="2400" b="1" dirty="0"/>
              <a:t>2015</a:t>
            </a:r>
            <a:r>
              <a:rPr lang="es-MX" sz="2400" dirty="0"/>
              <a:t> viven en México </a:t>
            </a:r>
            <a:r>
              <a:rPr lang="es-MX" sz="2400" dirty="0" smtClean="0"/>
              <a:t>12,111,777 </a:t>
            </a:r>
            <a:r>
              <a:rPr lang="es-MX" sz="2400" dirty="0"/>
              <a:t>personas adultas </a:t>
            </a:r>
            <a:r>
              <a:rPr lang="es-MX" sz="2400" dirty="0" smtClean="0"/>
              <a:t>mayores; representan </a:t>
            </a:r>
            <a:r>
              <a:rPr lang="es-MX" sz="2400" b="1" dirty="0"/>
              <a:t>10 % </a:t>
            </a:r>
            <a:r>
              <a:rPr lang="es-MX" sz="2400" dirty="0"/>
              <a:t>de la población </a:t>
            </a:r>
            <a:r>
              <a:rPr lang="es-MX" sz="2400" dirty="0" smtClean="0"/>
              <a:t>total</a:t>
            </a:r>
          </a:p>
          <a:p>
            <a:pPr lvl="1" algn="just">
              <a:lnSpc>
                <a:spcPct val="100000"/>
              </a:lnSpc>
            </a:pPr>
            <a:r>
              <a:rPr lang="es-MX" sz="2400" dirty="0"/>
              <a:t>Para el </a:t>
            </a:r>
            <a:r>
              <a:rPr lang="es-MX" sz="2400" b="1" dirty="0"/>
              <a:t>2030</a:t>
            </a:r>
            <a:r>
              <a:rPr lang="es-MX" sz="2400" dirty="0"/>
              <a:t>, se estima que las personas adultas mayores representarán el </a:t>
            </a:r>
            <a:r>
              <a:rPr lang="es-MX" sz="2400" b="1" dirty="0"/>
              <a:t>16.7 %</a:t>
            </a:r>
            <a:r>
              <a:rPr lang="es-MX" sz="2400" dirty="0"/>
              <a:t> de la población del país, cuando sumen </a:t>
            </a:r>
            <a:r>
              <a:rPr lang="es-MX" sz="2400" dirty="0" smtClean="0"/>
              <a:t>22,198,869 </a:t>
            </a:r>
            <a:r>
              <a:rPr lang="es-MX" sz="2400" dirty="0"/>
              <a:t>de </a:t>
            </a:r>
            <a:r>
              <a:rPr lang="es-MX" sz="2400" dirty="0" smtClean="0"/>
              <a:t>individuos</a:t>
            </a:r>
          </a:p>
          <a:p>
            <a:pPr lvl="1" algn="just">
              <a:lnSpc>
                <a:spcPct val="100000"/>
              </a:lnSpc>
            </a:pPr>
            <a:r>
              <a:rPr lang="es-MX" sz="2400" dirty="0" smtClean="0"/>
              <a:t>Datos </a:t>
            </a:r>
            <a:r>
              <a:rPr lang="es-MX" sz="2400" dirty="0"/>
              <a:t>del Censo </a:t>
            </a:r>
            <a:r>
              <a:rPr lang="es-MX" sz="2400" dirty="0" smtClean="0"/>
              <a:t>de Población </a:t>
            </a:r>
            <a:r>
              <a:rPr lang="es-MX" sz="2400" dirty="0"/>
              <a:t>2010, </a:t>
            </a:r>
            <a:r>
              <a:rPr lang="es-MX" sz="2400" dirty="0" smtClean="0"/>
              <a:t>concluyeron que </a:t>
            </a:r>
            <a:r>
              <a:rPr lang="es-MX" sz="2400" dirty="0"/>
              <a:t>en </a:t>
            </a:r>
            <a:r>
              <a:rPr lang="es-MX" sz="2400" b="1" dirty="0"/>
              <a:t>18.4 años </a:t>
            </a:r>
            <a:r>
              <a:rPr lang="es-MX" sz="2400" dirty="0"/>
              <a:t>se </a:t>
            </a:r>
            <a:r>
              <a:rPr lang="es-MX" sz="2400" b="1" dirty="0" smtClean="0"/>
              <a:t>duplicaría</a:t>
            </a:r>
            <a:r>
              <a:rPr lang="es-MX" sz="2400" dirty="0" smtClean="0"/>
              <a:t> de </a:t>
            </a:r>
            <a:r>
              <a:rPr lang="es-MX" sz="2400" dirty="0"/>
              <a:t>10.8 </a:t>
            </a:r>
            <a:r>
              <a:rPr lang="es-MX" sz="2400" dirty="0" smtClean="0"/>
              <a:t>a </a:t>
            </a:r>
            <a:r>
              <a:rPr lang="es-MX" sz="2400" dirty="0"/>
              <a:t>21.6 millones </a:t>
            </a:r>
            <a:r>
              <a:rPr lang="es-MX" sz="2400" dirty="0" smtClean="0"/>
              <a:t>las </a:t>
            </a:r>
            <a:r>
              <a:rPr lang="es-MX" sz="2400" dirty="0"/>
              <a:t>personas adultas </a:t>
            </a:r>
            <a:r>
              <a:rPr lang="es-MX" sz="2400" dirty="0" smtClean="0"/>
              <a:t>mayores habitando el </a:t>
            </a:r>
            <a:r>
              <a:rPr lang="es-MX" sz="2400" dirty="0"/>
              <a:t>territorio nacional </a:t>
            </a:r>
            <a:r>
              <a:rPr lang="es-MX" sz="2400" dirty="0" smtClean="0"/>
              <a:t>hacia el </a:t>
            </a:r>
            <a:r>
              <a:rPr lang="es-MX" sz="2400" dirty="0"/>
              <a:t>año 2028. </a:t>
            </a:r>
            <a:r>
              <a:rPr lang="es-MX" sz="2400" dirty="0" smtClean="0"/>
              <a:t>En contraste, el </a:t>
            </a:r>
            <a:r>
              <a:rPr lang="es-MX" sz="2400" dirty="0"/>
              <a:t>Tiempo de </a:t>
            </a:r>
            <a:r>
              <a:rPr lang="es-MX" sz="2400" b="1" dirty="0"/>
              <a:t>duplicación</a:t>
            </a:r>
            <a:r>
              <a:rPr lang="es-MX" sz="2400" dirty="0"/>
              <a:t>  de la población general que es </a:t>
            </a:r>
            <a:r>
              <a:rPr lang="es-MX" sz="2400" b="1" dirty="0"/>
              <a:t>39.5 años</a:t>
            </a:r>
            <a:r>
              <a:rPr lang="es-MX" sz="2400" dirty="0"/>
              <a:t>, lo que ocurrirá en el año 2050 </a:t>
            </a:r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566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400" i="1" dirty="0" err="1" smtClean="0"/>
              <a:t>Numeralia</a:t>
            </a:r>
            <a:r>
              <a:rPr lang="es-ES" sz="2400" dirty="0" smtClean="0"/>
              <a:t> relevante</a:t>
            </a:r>
          </a:p>
          <a:p>
            <a:pPr lvl="1" algn="just">
              <a:lnSpc>
                <a:spcPct val="100000"/>
              </a:lnSpc>
            </a:pPr>
            <a:r>
              <a:rPr lang="es-MX" sz="2400" dirty="0" smtClean="0"/>
              <a:t>En 2010 </a:t>
            </a:r>
            <a:r>
              <a:rPr lang="es-MX" sz="2400" dirty="0"/>
              <a:t>la Tasa de </a:t>
            </a:r>
            <a:r>
              <a:rPr lang="es-MX" sz="2400" b="1" dirty="0" smtClean="0"/>
              <a:t>crecimiento anual media </a:t>
            </a:r>
            <a:r>
              <a:rPr lang="es-MX" sz="2400" dirty="0"/>
              <a:t>de la población de adultos mayores </a:t>
            </a:r>
            <a:r>
              <a:rPr lang="es-MX" sz="2400" dirty="0" smtClean="0"/>
              <a:t>fue de </a:t>
            </a:r>
            <a:r>
              <a:rPr lang="es-MX" sz="2400" b="1" dirty="0"/>
              <a:t>3.8 %. </a:t>
            </a:r>
            <a:r>
              <a:rPr lang="es-MX" sz="2400" dirty="0"/>
              <a:t>Este índice duplica la Tasa de Crecimiento Anual Media de la población general que fue de </a:t>
            </a:r>
            <a:r>
              <a:rPr lang="es-MX" sz="2400" b="1" dirty="0"/>
              <a:t>1.8 %</a:t>
            </a:r>
            <a:r>
              <a:rPr lang="es-MX" sz="2400" dirty="0"/>
              <a:t>, en ese mismo año</a:t>
            </a:r>
          </a:p>
          <a:p>
            <a:pPr lvl="1" algn="just">
              <a:lnSpc>
                <a:spcPct val="100000"/>
              </a:lnSpc>
            </a:pPr>
            <a:r>
              <a:rPr lang="es-MX" sz="2400" dirty="0" smtClean="0"/>
              <a:t>En </a:t>
            </a:r>
            <a:r>
              <a:rPr lang="es-MX" sz="2400" dirty="0"/>
              <a:t>el año </a:t>
            </a:r>
            <a:r>
              <a:rPr lang="es-MX" sz="2400" b="1" dirty="0"/>
              <a:t>2010</a:t>
            </a:r>
            <a:r>
              <a:rPr lang="es-MX" sz="2400" dirty="0"/>
              <a:t> </a:t>
            </a:r>
            <a:r>
              <a:rPr lang="es-MX" sz="2400" dirty="0" smtClean="0"/>
              <a:t>se calculó una proporción de </a:t>
            </a:r>
            <a:r>
              <a:rPr lang="es-MX" sz="2400" dirty="0"/>
              <a:t>31 personas adultas mayores por cada 100 jóvenes (relación </a:t>
            </a:r>
            <a:r>
              <a:rPr lang="es-MX" sz="2400" b="1" dirty="0"/>
              <a:t>3:1</a:t>
            </a:r>
            <a:r>
              <a:rPr lang="es-MX" sz="2400" dirty="0"/>
              <a:t>); las proyecciones del </a:t>
            </a:r>
            <a:r>
              <a:rPr lang="es-MX" sz="2400" dirty="0" smtClean="0"/>
              <a:t>CONAPO </a:t>
            </a:r>
            <a:r>
              <a:rPr lang="es-MX" sz="2400" dirty="0"/>
              <a:t>estiman que en el año 2020 existirá una persona adulta mayor por cada 2 personas jóvenes y que en el año </a:t>
            </a:r>
            <a:r>
              <a:rPr lang="es-MX" sz="2400" b="1" dirty="0"/>
              <a:t>2035</a:t>
            </a:r>
            <a:r>
              <a:rPr lang="es-MX" sz="2400" dirty="0"/>
              <a:t> se igualará la </a:t>
            </a:r>
            <a:r>
              <a:rPr lang="es-MX" sz="2400" b="1" dirty="0"/>
              <a:t>proporción en </a:t>
            </a:r>
            <a:r>
              <a:rPr lang="es-MX" sz="2400" b="1" dirty="0" smtClean="0"/>
              <a:t>1:1</a:t>
            </a:r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865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400" i="1" dirty="0" err="1" smtClean="0"/>
              <a:t>Numeralia</a:t>
            </a:r>
            <a:r>
              <a:rPr lang="es-ES" sz="2400" dirty="0" smtClean="0"/>
              <a:t> relevante</a:t>
            </a:r>
          </a:p>
          <a:p>
            <a:pPr lvl="1" algn="just">
              <a:lnSpc>
                <a:spcPct val="100000"/>
              </a:lnSpc>
            </a:pPr>
            <a:r>
              <a:rPr lang="es-MX" sz="2400" dirty="0" smtClean="0"/>
              <a:t>En </a:t>
            </a:r>
            <a:r>
              <a:rPr lang="es-MX" sz="2400" dirty="0"/>
              <a:t>2035 el Índice de Dependencia económica tendrá fuertes presiones en las finanzas publicas cuando se iguale la </a:t>
            </a:r>
            <a:r>
              <a:rPr lang="es-MX" sz="2400" dirty="0" smtClean="0"/>
              <a:t>proporción </a:t>
            </a:r>
            <a:r>
              <a:rPr lang="es-MX" sz="2400" dirty="0"/>
              <a:t>del numero de personas dependientes </a:t>
            </a:r>
            <a:r>
              <a:rPr lang="es-MX" sz="2400" dirty="0" smtClean="0"/>
              <a:t>económicamente </a:t>
            </a:r>
            <a:r>
              <a:rPr lang="es-MX" sz="2400" dirty="0"/>
              <a:t>(personas adultas mayores de 65 años y personas menores de 15 años) por cada 100 personas en edad productiva.</a:t>
            </a:r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360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94187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485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93666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127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12292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417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CONAGO - INAPAM</a:t>
            </a:r>
            <a:br>
              <a:rPr lang="es-MX" sz="4000" dirty="0" smtClean="0"/>
            </a:br>
            <a:r>
              <a:rPr lang="es-MX" sz="4000" dirty="0" smtClean="0"/>
              <a:t>PROPUESTA DE ACUERDOS</a:t>
            </a:r>
            <a:endParaRPr lang="es-MX" sz="4000" dirty="0"/>
          </a:p>
        </p:txBody>
      </p:sp>
      <p:pic>
        <p:nvPicPr>
          <p:cNvPr id="5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875358"/>
            <a:ext cx="1484636" cy="7161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Imagen 5" descr="CONAGO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3" y="601551"/>
            <a:ext cx="1779035" cy="6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ap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96" y="286603"/>
            <a:ext cx="1366684" cy="44292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9 Título"/>
          <p:cNvSpPr txBox="1">
            <a:spLocks/>
          </p:cNvSpPr>
          <p:nvPr/>
        </p:nvSpPr>
        <p:spPr>
          <a:xfrm>
            <a:off x="1109567" y="1345223"/>
            <a:ext cx="7725149" cy="896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400" b="1" smtClean="0">
                <a:latin typeface="+mn-lt"/>
              </a:rPr>
              <a:t>1.-Prioridad en el uso de la Tarjeta INAPAM</a:t>
            </a:r>
            <a:endParaRPr lang="es-MX" sz="2400" b="1" dirty="0">
              <a:latin typeface="+mn-lt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901838"/>
              </p:ext>
            </p:extLst>
          </p:nvPr>
        </p:nvGraphicFramePr>
        <p:xfrm>
          <a:off x="2415986" y="2241550"/>
          <a:ext cx="7591421" cy="400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10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439</TotalTime>
  <Words>761</Words>
  <Application>Microsoft Office PowerPoint</Application>
  <PresentationFormat>Panorámica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Century Gothic</vt:lpstr>
      <vt:lpstr>Retrospección</vt:lpstr>
      <vt:lpstr>CONFERENCIA NACIONAL DE GOBERNADORES INSTITUTO NACIONAL DE LAS PERSONAS ADULTAS MAYORES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  <vt:lpstr>CONAGO - INAPAM PROPUESTA DE ACUERDOS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CONFERENCIA NACIONAL DE GOBERNADORES INSTITUTO NACIONAL DE LAS PERSONAS ADULTAS MAYORES</dc:title>
  <dc:creator>JOEL</dc:creator>
  <cp:lastModifiedBy>JOEL</cp:lastModifiedBy>
  <cp:revision>35</cp:revision>
  <cp:lastPrinted>2015-07-03T23:07:20Z</cp:lastPrinted>
  <dcterms:created xsi:type="dcterms:W3CDTF">2015-07-03T04:53:55Z</dcterms:created>
  <dcterms:modified xsi:type="dcterms:W3CDTF">2015-07-03T23:16:38Z</dcterms:modified>
</cp:coreProperties>
</file>