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0" r:id="rId3"/>
    <p:sldId id="271" r:id="rId4"/>
    <p:sldId id="257" r:id="rId5"/>
    <p:sldId id="264" r:id="rId6"/>
    <p:sldId id="267" r:id="rId7"/>
    <p:sldId id="263" r:id="rId8"/>
    <p:sldId id="261" r:id="rId9"/>
    <p:sldId id="258" r:id="rId10"/>
    <p:sldId id="259" r:id="rId11"/>
    <p:sldId id="265" r:id="rId12"/>
    <p:sldId id="268" r:id="rId13"/>
    <p:sldId id="260" r:id="rId14"/>
    <p:sldId id="266" r:id="rId15"/>
    <p:sldId id="26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61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snapToObjects="1">
      <p:cViewPr>
        <p:scale>
          <a:sx n="73" d="100"/>
          <a:sy n="73" d="100"/>
        </p:scale>
        <p:origin x="-15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35718E-6DC0-4149-897A-E19FB8468AF7}" type="datetimeFigureOut">
              <a:rPr lang="es-MX" smtClean="0"/>
              <a:pPr/>
              <a:t>25/05/2011</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ADD4CC-0D49-4ABE-BA89-4568FA19B3C7}" type="slidenum">
              <a:rPr lang="es-MX" smtClean="0"/>
              <a:pPr/>
              <a:t>‹Nº›</a:t>
            </a:fld>
            <a:endParaRPr lang="es-MX"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FADD4CC-0D49-4ABE-BA89-4568FA19B3C7}" type="slidenum">
              <a:rPr lang="es-MX" smtClean="0"/>
              <a:pPr/>
              <a:t>8</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B1F737AC-822B-4F46-886C-387B794AA0F2}" type="datetimeFigureOut">
              <a:rPr lang="en-US" smtClean="0"/>
              <a:pPr/>
              <a:t>5/25/2011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25DBC4-2DC9-1744-81E6-A6C7F36FCC0A}"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37AC-822B-4F46-886C-387B794AA0F2}" type="datetimeFigureOut">
              <a:rPr lang="en-US" smtClean="0"/>
              <a:pPr/>
              <a:t>5/25/2011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5DBC4-2DC9-1744-81E6-A6C7F36FCC0A}"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1678"/>
            <a:ext cx="7772400" cy="1470025"/>
          </a:xfrm>
        </p:spPr>
        <p:txBody>
          <a:bodyPr>
            <a:noAutofit/>
          </a:bodyPr>
          <a:lstStyle/>
          <a:p>
            <a:r>
              <a:rPr lang="es-ES" b="1" dirty="0" smtClean="0">
                <a:ln w="50800"/>
                <a:solidFill>
                  <a:schemeClr val="accent2">
                    <a:lumMod val="75000"/>
                  </a:schemeClr>
                </a:solidFill>
                <a:latin typeface="Arial" pitchFamily="34" charset="0"/>
                <a:cs typeface="Arial" pitchFamily="34" charset="0"/>
              </a:rPr>
              <a:t> </a:t>
            </a:r>
            <a:r>
              <a:rPr lang="es-ES" b="1" dirty="0" smtClean="0">
                <a:ln w="50800"/>
                <a:solidFill>
                  <a:srgbClr val="586172"/>
                </a:solidFill>
                <a:latin typeface="Arial" pitchFamily="34" charset="0"/>
                <a:cs typeface="Arial" pitchFamily="34" charset="0"/>
              </a:rPr>
              <a:t>Protocolo de Coordinación para el Camino Seguro Migrante</a:t>
            </a:r>
            <a:r>
              <a:rPr lang="es-ES" sz="4800" b="1" dirty="0" smtClean="0">
                <a:ln w="50800"/>
                <a:solidFill>
                  <a:schemeClr val="bg1">
                    <a:lumMod val="50000"/>
                  </a:schemeClr>
                </a:solidFill>
                <a:latin typeface="Arial" pitchFamily="34" charset="0"/>
                <a:cs typeface="Arial" pitchFamily="34" charset="0"/>
              </a:rPr>
              <a:t/>
            </a:r>
            <a:br>
              <a:rPr lang="es-ES" sz="4800" b="1" dirty="0" smtClean="0">
                <a:ln w="50800"/>
                <a:solidFill>
                  <a:schemeClr val="bg1">
                    <a:lumMod val="50000"/>
                  </a:schemeClr>
                </a:solidFill>
                <a:latin typeface="Arial" pitchFamily="34" charset="0"/>
                <a:cs typeface="Arial" pitchFamily="34" charset="0"/>
              </a:rPr>
            </a:br>
            <a:endParaRPr lang="en-US" sz="4800" b="1" dirty="0">
              <a:ln w="50800"/>
              <a:latin typeface="Arial" pitchFamily="34" charset="0"/>
              <a:ea typeface="+mn-ea"/>
              <a:cs typeface="Arial" pitchFamily="34" charset="0"/>
            </a:endParaRPr>
          </a:p>
        </p:txBody>
      </p:sp>
      <p:sp>
        <p:nvSpPr>
          <p:cNvPr id="3" name="Subtitle 2"/>
          <p:cNvSpPr>
            <a:spLocks noGrp="1"/>
          </p:cNvSpPr>
          <p:nvPr>
            <p:ph type="subTitle" idx="1"/>
          </p:nvPr>
        </p:nvSpPr>
        <p:spPr>
          <a:xfrm>
            <a:off x="1371600" y="3929066"/>
            <a:ext cx="6400800" cy="1752600"/>
          </a:xfrm>
        </p:spPr>
        <p:txBody>
          <a:bodyPr/>
          <a:lstStyle/>
          <a:p>
            <a:pPr algn="r"/>
            <a:r>
              <a:rPr lang="en-US" dirty="0" smtClean="0"/>
              <a:t>Comisión de Asuntos Migratorios de la Conferencia Nacional de Gobernadores</a:t>
            </a:r>
            <a:endParaRPr lang="en-US" dirty="0"/>
          </a:p>
        </p:txBody>
      </p:sp>
      <p:pic>
        <p:nvPicPr>
          <p:cNvPr id="5" name="Picture 3" descr="Logo CONAGO ppt"/>
          <p:cNvPicPr>
            <a:picLocks noChangeAspect="1" noChangeArrowheads="1"/>
          </p:cNvPicPr>
          <p:nvPr/>
        </p:nvPicPr>
        <p:blipFill>
          <a:blip r:embed="rId2" cstate="print"/>
          <a:srcRect/>
          <a:stretch>
            <a:fillRect/>
          </a:stretch>
        </p:blipFill>
        <p:spPr bwMode="auto">
          <a:xfrm>
            <a:off x="7143736" y="0"/>
            <a:ext cx="2000264" cy="1636579"/>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b="1" dirty="0" smtClean="0">
                <a:ln w="50800"/>
                <a:solidFill>
                  <a:srgbClr val="586172"/>
                </a:solidFill>
                <a:latin typeface="Arial" pitchFamily="34" charset="0"/>
                <a:cs typeface="Arial" pitchFamily="34" charset="0"/>
              </a:rPr>
              <a:t>2. Prevención</a:t>
            </a:r>
            <a:endParaRPr lang="es-MX"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457200" y="1417638"/>
            <a:ext cx="8229600" cy="4525963"/>
          </a:xfrm>
          <a:ln>
            <a:noFill/>
          </a:ln>
        </p:spPr>
        <p:txBody>
          <a:bodyPr>
            <a:normAutofit fontScale="25000" lnSpcReduction="20000"/>
          </a:bodyPr>
          <a:lstStyle/>
          <a:p>
            <a:pPr>
              <a:buNone/>
            </a:pPr>
            <a:r>
              <a:rPr lang="es-MX" sz="6800" b="1" i="1" dirty="0" smtClean="0">
                <a:latin typeface="Arial" pitchFamily="34" charset="0"/>
                <a:cs typeface="Arial" pitchFamily="34" charset="0"/>
              </a:rPr>
              <a:t>Objetivo Específico:</a:t>
            </a:r>
          </a:p>
          <a:p>
            <a:pPr marL="0" indent="0" algn="just">
              <a:buNone/>
            </a:pPr>
            <a:r>
              <a:rPr lang="es-MX" sz="6800" dirty="0" smtClean="0">
                <a:latin typeface="Arial" pitchFamily="34" charset="0"/>
                <a:cs typeface="Arial" pitchFamily="34" charset="0"/>
              </a:rPr>
              <a:t>Prevenir en la manera de lo posible, situaciones de riesgo para los transmigrantes, en su paso por el territorio nacional a través de medidas de prevención y campañas de información.</a:t>
            </a:r>
          </a:p>
          <a:p>
            <a:pPr marL="0" indent="0" algn="just">
              <a:buNone/>
            </a:pPr>
            <a:endParaRPr lang="es-MX" sz="6800" dirty="0" smtClean="0">
              <a:latin typeface="Arial" pitchFamily="34" charset="0"/>
              <a:cs typeface="Arial" pitchFamily="34" charset="0"/>
            </a:endParaRPr>
          </a:p>
          <a:p>
            <a:pPr>
              <a:buNone/>
            </a:pPr>
            <a:r>
              <a:rPr lang="es-MX" sz="6800" b="1" i="1" dirty="0" smtClean="0">
                <a:latin typeface="Arial" pitchFamily="34" charset="0"/>
                <a:cs typeface="Arial" pitchFamily="34" charset="0"/>
              </a:rPr>
              <a:t>Acciones:</a:t>
            </a:r>
          </a:p>
          <a:p>
            <a:pPr algn="just">
              <a:buNone/>
            </a:pPr>
            <a:r>
              <a:rPr lang="es-MX" sz="6800" dirty="0" smtClean="0">
                <a:latin typeface="Arial" pitchFamily="34" charset="0"/>
                <a:cs typeface="Arial" pitchFamily="34" charset="0"/>
              </a:rPr>
              <a:t>2.1</a:t>
            </a:r>
            <a:r>
              <a:rPr lang="es-MX" sz="6800" i="1" dirty="0" smtClean="0">
                <a:solidFill>
                  <a:srgbClr val="FF0000"/>
                </a:solidFill>
                <a:latin typeface="Arial" pitchFamily="34" charset="0"/>
                <a:cs typeface="Arial" pitchFamily="34" charset="0"/>
              </a:rPr>
              <a:t>. </a:t>
            </a:r>
            <a:r>
              <a:rPr lang="es-MX" sz="6800" dirty="0" smtClean="0">
                <a:latin typeface="Arial" pitchFamily="34" charset="0"/>
                <a:cs typeface="Arial" pitchFamily="34" charset="0"/>
              </a:rPr>
              <a:t>Fortalecer y capacitar a las organizaciones de la sociedad civil relacionadas con el tema, y en su caso cuando no existan las suficientes, creación de Albergues para Migrantes, por parte del Gobierno Federal en coordinación con los Gobiernos Estatales.</a:t>
            </a:r>
          </a:p>
          <a:p>
            <a:pPr lvl="0" algn="just">
              <a:buNone/>
            </a:pPr>
            <a:r>
              <a:rPr lang="es-MX" sz="6800" dirty="0" smtClean="0">
                <a:latin typeface="Arial" pitchFamily="34" charset="0"/>
                <a:cs typeface="Arial" pitchFamily="34" charset="0"/>
              </a:rPr>
              <a:t>2.2.Realizar un convenio con el Instituto Nacional de Migración para la consideración y distribución de recursos que se manejan a través del programa Paisano para una coordinación real y efectiva.</a:t>
            </a:r>
          </a:p>
          <a:p>
            <a:pPr lvl="0" algn="just">
              <a:buNone/>
            </a:pPr>
            <a:r>
              <a:rPr lang="es-MX" sz="6800" dirty="0" smtClean="0">
                <a:latin typeface="Arial" pitchFamily="34" charset="0"/>
                <a:cs typeface="Arial" pitchFamily="34" charset="0"/>
              </a:rPr>
              <a:t>2.3.Desarrollar programas de difusión a través de los clubes y federaciones de migrantes en EE.UU. sobre estas acciones de seguridad acordadas entre los Estados.</a:t>
            </a:r>
          </a:p>
          <a:p>
            <a:pPr lvl="0" algn="just">
              <a:buNone/>
            </a:pPr>
            <a:r>
              <a:rPr lang="es-MX" sz="6800" dirty="0" smtClean="0">
                <a:latin typeface="Arial" pitchFamily="34" charset="0"/>
                <a:cs typeface="Arial" pitchFamily="34" charset="0"/>
              </a:rPr>
              <a:t>2.4.Participar con el programa Paisano en el programa Migrante Simulado.</a:t>
            </a:r>
          </a:p>
          <a:p>
            <a:pPr lvl="0" algn="just">
              <a:buNone/>
            </a:pPr>
            <a:r>
              <a:rPr lang="es-MX" sz="6800" dirty="0" smtClean="0">
                <a:latin typeface="Arial" pitchFamily="34" charset="0"/>
                <a:cs typeface="Arial" pitchFamily="34" charset="0"/>
              </a:rPr>
              <a:t>2.5 Establecer con el programa Paisano un Centro de Integración de Información en el que los paisanos enviarán vía celular la imagen e información propia sobre el momento del ilícito que cometa la autoridad policial, aduanal, etc.  </a:t>
            </a:r>
          </a:p>
          <a:p>
            <a:pPr lvl="0">
              <a:buFont typeface="Wingdings" pitchFamily="2" charset="2"/>
              <a:buChar char="§"/>
            </a:pPr>
            <a:endParaRPr lang="es-MX" sz="3500" dirty="0" smtClean="0">
              <a:latin typeface="Arial" pitchFamily="34" charset="0"/>
              <a:cs typeface="Arial" pitchFamily="34" charset="0"/>
            </a:endParaRPr>
          </a:p>
          <a:p>
            <a:pPr>
              <a:buFont typeface="Wingdings" pitchFamily="2" charset="2"/>
              <a:buChar char="§"/>
            </a:pPr>
            <a:endParaRPr lang="es-MX" dirty="0"/>
          </a:p>
        </p:txBody>
      </p:sp>
      <p:pic>
        <p:nvPicPr>
          <p:cNvPr id="4" name="Picture 3" descr="Logo CONAGO ppt"/>
          <p:cNvPicPr>
            <a:picLocks noChangeAspect="1" noChangeArrowheads="1"/>
          </p:cNvPicPr>
          <p:nvPr/>
        </p:nvPicPr>
        <p:blipFill>
          <a:blip r:embed="rId2" cstate="print"/>
          <a:srcRect/>
          <a:stretch>
            <a:fillRect/>
          </a:stretch>
        </p:blipFill>
        <p:spPr bwMode="auto">
          <a:xfrm>
            <a:off x="7143736" y="0"/>
            <a:ext cx="2000264" cy="1636579"/>
          </a:xfrm>
          <a:prstGeom prst="ellipse">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n w="50800"/>
                <a:latin typeface="Arial" pitchFamily="34" charset="0"/>
                <a:cs typeface="Arial" pitchFamily="34" charset="0"/>
              </a:rPr>
              <a:t>3. Protección</a:t>
            </a:r>
            <a:endParaRPr lang="es-MX" dirty="0">
              <a:latin typeface="Arial" pitchFamily="34" charset="0"/>
              <a:cs typeface="Arial" pitchFamily="34" charset="0"/>
            </a:endParaRPr>
          </a:p>
        </p:txBody>
      </p:sp>
      <p:sp>
        <p:nvSpPr>
          <p:cNvPr id="3" name="2 Marcador de contenido"/>
          <p:cNvSpPr>
            <a:spLocks noGrp="1"/>
          </p:cNvSpPr>
          <p:nvPr>
            <p:ph idx="1"/>
          </p:nvPr>
        </p:nvSpPr>
        <p:spPr>
          <a:xfrm>
            <a:off x="457200" y="1417638"/>
            <a:ext cx="8229600" cy="4954591"/>
          </a:xfrm>
        </p:spPr>
        <p:txBody>
          <a:bodyPr>
            <a:normAutofit/>
          </a:bodyPr>
          <a:lstStyle/>
          <a:p>
            <a:pPr marL="0">
              <a:spcBef>
                <a:spcPts val="0"/>
              </a:spcBef>
              <a:buNone/>
            </a:pPr>
            <a:r>
              <a:rPr lang="es-MX" sz="1800" b="1" i="1" dirty="0" smtClean="0">
                <a:latin typeface="Arial" pitchFamily="34" charset="0"/>
                <a:cs typeface="Arial" pitchFamily="34" charset="0"/>
              </a:rPr>
              <a:t>Objetivo Específico:</a:t>
            </a:r>
          </a:p>
          <a:p>
            <a:pPr marL="0" algn="just">
              <a:spcBef>
                <a:spcPts val="0"/>
              </a:spcBef>
              <a:buNone/>
            </a:pPr>
            <a:r>
              <a:rPr lang="es-MX" sz="1800" dirty="0" smtClean="0">
                <a:latin typeface="Arial" pitchFamily="34" charset="0"/>
                <a:cs typeface="Arial" pitchFamily="34" charset="0"/>
              </a:rPr>
              <a:t>Realizar acciones que permitan evitar los riesgos a los que están expuestos los migrantes durante su tránsito por la República Mexicana. </a:t>
            </a:r>
          </a:p>
          <a:p>
            <a:pPr marL="0" algn="just">
              <a:spcBef>
                <a:spcPts val="0"/>
              </a:spcBef>
              <a:buNone/>
            </a:pPr>
            <a:endParaRPr lang="es-MX" sz="1800" dirty="0" smtClean="0">
              <a:solidFill>
                <a:schemeClr val="accent2"/>
              </a:solidFill>
              <a:latin typeface="Arial" pitchFamily="34" charset="0"/>
              <a:cs typeface="Arial" pitchFamily="34" charset="0"/>
            </a:endParaRPr>
          </a:p>
          <a:p>
            <a:pPr marL="0" algn="just">
              <a:spcBef>
                <a:spcPts val="0"/>
              </a:spcBef>
              <a:buNone/>
            </a:pPr>
            <a:r>
              <a:rPr lang="es-MX" sz="1800" b="1" i="1" dirty="0" smtClean="0">
                <a:latin typeface="Arial" pitchFamily="34" charset="0"/>
                <a:cs typeface="Arial" pitchFamily="34" charset="0"/>
              </a:rPr>
              <a:t>Acciones: </a:t>
            </a:r>
          </a:p>
          <a:p>
            <a:pPr marL="0" algn="just">
              <a:spcBef>
                <a:spcPts val="0"/>
              </a:spcBef>
              <a:buNone/>
            </a:pPr>
            <a:r>
              <a:rPr lang="es-MX" sz="1800" dirty="0" smtClean="0">
                <a:latin typeface="Arial" pitchFamily="34" charset="0"/>
                <a:cs typeface="Arial" pitchFamily="34" charset="0"/>
              </a:rPr>
              <a:t>3.1.Implementar una línea de atención telefónica disponible las 24 horas los 365 días, para la recepción de quejas y denuncias por agresiones en contra de migrantes.</a:t>
            </a:r>
          </a:p>
          <a:p>
            <a:pPr marL="0" algn="just">
              <a:spcBef>
                <a:spcPts val="0"/>
              </a:spcBef>
              <a:buNone/>
            </a:pPr>
            <a:endParaRPr lang="es-MX" sz="1800" dirty="0" smtClean="0">
              <a:latin typeface="Arial" pitchFamily="34" charset="0"/>
              <a:cs typeface="Arial" pitchFamily="34" charset="0"/>
            </a:endParaRPr>
          </a:p>
          <a:p>
            <a:pPr marL="0" algn="just">
              <a:spcBef>
                <a:spcPts val="0"/>
              </a:spcBef>
              <a:buNone/>
            </a:pPr>
            <a:r>
              <a:rPr lang="es-MX" sz="1800" dirty="0" smtClean="0">
                <a:latin typeface="Arial" pitchFamily="34" charset="0"/>
                <a:cs typeface="Arial" pitchFamily="34" charset="0"/>
              </a:rPr>
              <a:t>3.2 Con el apoyo de los cuerpos de policía brindar seguridad a los migrantes en puntos de tránsito estratégicos.</a:t>
            </a:r>
          </a:p>
          <a:p>
            <a:pPr marL="0" algn="just">
              <a:spcBef>
                <a:spcPts val="0"/>
              </a:spcBef>
              <a:buNone/>
            </a:pPr>
            <a:endParaRPr lang="es-MX" sz="1800" dirty="0" smtClean="0">
              <a:latin typeface="Arial" pitchFamily="34" charset="0"/>
              <a:cs typeface="Arial" pitchFamily="34" charset="0"/>
            </a:endParaRPr>
          </a:p>
          <a:p>
            <a:pPr marL="0" algn="just">
              <a:spcBef>
                <a:spcPts val="0"/>
              </a:spcBef>
              <a:buNone/>
            </a:pPr>
            <a:r>
              <a:rPr lang="es-MX" sz="1800" dirty="0" smtClean="0">
                <a:latin typeface="Arial" pitchFamily="34" charset="0"/>
                <a:cs typeface="Arial" pitchFamily="34" charset="0"/>
              </a:rPr>
              <a:t>3.3. Implementar mecanismos que permitan una atención pronta y eficaz a los migrantes que denuncian abusos y agresiones.</a:t>
            </a:r>
          </a:p>
          <a:p>
            <a:pPr marL="0" algn="just">
              <a:spcBef>
                <a:spcPts val="0"/>
              </a:spcBef>
              <a:buNone/>
            </a:pPr>
            <a:endParaRPr lang="es-MX" sz="1800" dirty="0" smtClean="0">
              <a:latin typeface="Arial" pitchFamily="34" charset="0"/>
              <a:cs typeface="Arial" pitchFamily="34" charset="0"/>
            </a:endParaRPr>
          </a:p>
          <a:p>
            <a:pPr marL="0" lvl="0" algn="just">
              <a:spcBef>
                <a:spcPts val="0"/>
              </a:spcBef>
              <a:buNone/>
            </a:pPr>
            <a:r>
              <a:rPr lang="es-MX" sz="1800" dirty="0" smtClean="0">
                <a:latin typeface="Arial" pitchFamily="34" charset="0"/>
                <a:cs typeface="Arial" pitchFamily="34" charset="0"/>
              </a:rPr>
              <a:t>3.4. Instalación Estratégica de Retenes de Seguridad</a:t>
            </a:r>
          </a:p>
          <a:p>
            <a:pPr marL="0" lvl="0">
              <a:spcBef>
                <a:spcPts val="0"/>
              </a:spcBef>
              <a:buNone/>
            </a:pPr>
            <a:endParaRPr lang="es-MX" sz="2000" dirty="0" smtClean="0"/>
          </a:p>
          <a:p>
            <a:pPr marL="0">
              <a:spcBef>
                <a:spcPts val="0"/>
              </a:spcBef>
              <a:buNone/>
            </a:pPr>
            <a:endParaRPr lang="es-MX" sz="2000" dirty="0" smtClean="0"/>
          </a:p>
          <a:p>
            <a:pPr marL="0">
              <a:spcBef>
                <a:spcPts val="0"/>
              </a:spcBef>
              <a:buNone/>
            </a:pPr>
            <a:endParaRPr lang="es-MX" sz="2000" dirty="0" smtClean="0"/>
          </a:p>
          <a:p>
            <a:pPr marL="0">
              <a:spcBef>
                <a:spcPts val="0"/>
              </a:spcBef>
              <a:buNone/>
            </a:pPr>
            <a:endParaRPr lang="es-MX" sz="3000" dirty="0" smtClean="0"/>
          </a:p>
        </p:txBody>
      </p:sp>
      <p:pic>
        <p:nvPicPr>
          <p:cNvPr id="4" name="Picture 3" descr="Logo CONAGO ppt"/>
          <p:cNvPicPr>
            <a:picLocks noChangeAspect="1" noChangeArrowheads="1"/>
          </p:cNvPicPr>
          <p:nvPr/>
        </p:nvPicPr>
        <p:blipFill>
          <a:blip r:embed="rId2" cstate="print"/>
          <a:srcRect/>
          <a:stretch>
            <a:fillRect/>
          </a:stretch>
        </p:blipFill>
        <p:spPr bwMode="auto">
          <a:xfrm>
            <a:off x="7143736" y="0"/>
            <a:ext cx="2000264" cy="1636579"/>
          </a:xfrm>
          <a:prstGeom prst="ellipse">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7158" y="1861315"/>
            <a:ext cx="8429684" cy="3139321"/>
          </a:xfrm>
          <a:prstGeom prst="rect">
            <a:avLst/>
          </a:prstGeom>
        </p:spPr>
        <p:txBody>
          <a:bodyPr wrap="square">
            <a:spAutoFit/>
          </a:bodyPr>
          <a:lstStyle/>
          <a:p>
            <a:pPr lvl="0" algn="just"/>
            <a:r>
              <a:rPr lang="es-MX" dirty="0" smtClean="0">
                <a:latin typeface="Arial" pitchFamily="34" charset="0"/>
                <a:cs typeface="Arial" pitchFamily="34" charset="0"/>
              </a:rPr>
              <a:t>3.5. Detectar los puntos rojos de inseguridad, así como los lugares exactos en los que son víctimas de este tipo de delitos y violaciones, para la instalación estratégica de retenes conformados por personal de seguridad y prevención del delito.</a:t>
            </a:r>
          </a:p>
          <a:p>
            <a:pPr lvl="0" algn="just"/>
            <a:endParaRPr lang="es-MX" dirty="0" smtClean="0">
              <a:latin typeface="Arial" pitchFamily="34" charset="0"/>
              <a:cs typeface="Arial" pitchFamily="34" charset="0"/>
            </a:endParaRPr>
          </a:p>
          <a:p>
            <a:pPr lvl="0" algn="just"/>
            <a:r>
              <a:rPr lang="es-MX" dirty="0" smtClean="0">
                <a:latin typeface="Arial" pitchFamily="34" charset="0"/>
                <a:cs typeface="Arial" pitchFamily="34" charset="0"/>
              </a:rPr>
              <a:t>3.6 Crear un formato de quejas anónimas, así como proporcionar los datos referentes a su ubicación y demás información al respecto, esto permitirá llevar a cabo acciones de seguridad inmediatas en dichos puntos de violencia.</a:t>
            </a:r>
          </a:p>
          <a:p>
            <a:pPr lvl="0" algn="just">
              <a:buFont typeface="Wingdings" pitchFamily="2" charset="2"/>
              <a:buChar char="§"/>
            </a:pPr>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3.7 Generación de mecanismos inteligentes a través del uso de los avances de la </a:t>
            </a:r>
            <a:r>
              <a:rPr lang="es-MX" dirty="0" smtClean="0">
                <a:latin typeface="Arial" pitchFamily="34" charset="0"/>
                <a:cs typeface="Arial" pitchFamily="34" charset="0"/>
              </a:rPr>
              <a:t>tecnología. </a:t>
            </a:r>
            <a:endParaRPr lang="es-MX" dirty="0" smtClean="0">
              <a:latin typeface="Arial" pitchFamily="34" charset="0"/>
              <a:cs typeface="Arial" pitchFamily="34" charset="0"/>
            </a:endParaRPr>
          </a:p>
        </p:txBody>
      </p:sp>
      <p:pic>
        <p:nvPicPr>
          <p:cNvPr id="5" name="Picture 3" descr="Logo CONAGO ppt"/>
          <p:cNvPicPr>
            <a:picLocks noChangeAspect="1" noChangeArrowheads="1"/>
          </p:cNvPicPr>
          <p:nvPr/>
        </p:nvPicPr>
        <p:blipFill>
          <a:blip r:embed="rId2" cstate="print"/>
          <a:srcRect/>
          <a:stretch>
            <a:fillRect/>
          </a:stretch>
        </p:blipFill>
        <p:spPr bwMode="auto">
          <a:xfrm>
            <a:off x="7643802" y="1"/>
            <a:ext cx="1500230" cy="1227460"/>
          </a:xfrm>
          <a:prstGeom prst="ellipse">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85794"/>
            <a:ext cx="7900982" cy="937787"/>
          </a:xfrm>
        </p:spPr>
        <p:txBody>
          <a:bodyPr>
            <a:noAutofit/>
          </a:bodyPr>
          <a:lstStyle/>
          <a:p>
            <a:r>
              <a:rPr lang="es-MX" b="1" dirty="0" smtClean="0">
                <a:ln w="50800"/>
                <a:solidFill>
                  <a:srgbClr val="586172"/>
                </a:solidFill>
                <a:latin typeface="Arial" pitchFamily="34" charset="0"/>
                <a:cs typeface="Arial" pitchFamily="34" charset="0"/>
              </a:rPr>
              <a:t>4. Evaluación y Seguimiento</a:t>
            </a:r>
            <a:endParaRPr lang="es-MX"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428596" y="2143116"/>
            <a:ext cx="8229600" cy="3668731"/>
          </a:xfrm>
        </p:spPr>
        <p:txBody>
          <a:bodyPr>
            <a:normAutofit lnSpcReduction="10000"/>
          </a:bodyPr>
          <a:lstStyle/>
          <a:p>
            <a:pPr>
              <a:buNone/>
            </a:pPr>
            <a:r>
              <a:rPr lang="es-MX" sz="1800" b="1" dirty="0" smtClean="0">
                <a:latin typeface="Arial" pitchFamily="34" charset="0"/>
                <a:cs typeface="Arial" pitchFamily="34" charset="0"/>
              </a:rPr>
              <a:t>Objetivo Específico:</a:t>
            </a:r>
          </a:p>
          <a:p>
            <a:pPr algn="just">
              <a:buNone/>
            </a:pPr>
            <a:r>
              <a:rPr lang="es-MX" sz="1800" dirty="0" smtClean="0">
                <a:latin typeface="Arial" pitchFamily="34" charset="0"/>
                <a:cs typeface="Arial" pitchFamily="34" charset="0"/>
              </a:rPr>
              <a:t>Evaluar la eficiencia de los logros alcanzados por medio de un sistema de</a:t>
            </a:r>
          </a:p>
          <a:p>
            <a:pPr algn="just">
              <a:buNone/>
            </a:pPr>
            <a:r>
              <a:rPr lang="es-MX" sz="1800" dirty="0" smtClean="0">
                <a:latin typeface="Arial" pitchFamily="34" charset="0"/>
                <a:cs typeface="Arial" pitchFamily="34" charset="0"/>
              </a:rPr>
              <a:t>indicadores de gestión de cada objetivo propuesto.</a:t>
            </a:r>
          </a:p>
          <a:p>
            <a:pPr>
              <a:buNone/>
            </a:pPr>
            <a:endParaRPr lang="es-MX" sz="1800" dirty="0" smtClean="0">
              <a:latin typeface="Arial" pitchFamily="34" charset="0"/>
              <a:cs typeface="Arial" pitchFamily="34" charset="0"/>
            </a:endParaRPr>
          </a:p>
          <a:p>
            <a:pPr>
              <a:buNone/>
            </a:pPr>
            <a:r>
              <a:rPr lang="es-MX" sz="1800" b="1" i="1" dirty="0" smtClean="0">
                <a:latin typeface="Arial" pitchFamily="34" charset="0"/>
                <a:cs typeface="Arial" pitchFamily="34" charset="0"/>
              </a:rPr>
              <a:t>Acciones:</a:t>
            </a:r>
          </a:p>
          <a:p>
            <a:pPr lvl="0" algn="just">
              <a:buNone/>
            </a:pPr>
            <a:r>
              <a:rPr lang="es-MX" sz="1800" dirty="0" smtClean="0">
                <a:latin typeface="Arial" pitchFamily="34" charset="0"/>
                <a:cs typeface="Arial" pitchFamily="34" charset="0"/>
              </a:rPr>
              <a:t>4.1 Establecer un convenio de cooperación entre el INM y los Gobiernos Estatales para establecer las estrategias específicas de protección.</a:t>
            </a:r>
          </a:p>
          <a:p>
            <a:pPr lvl="0" algn="just">
              <a:buNone/>
            </a:pPr>
            <a:r>
              <a:rPr lang="es-MX" sz="1800" dirty="0" smtClean="0">
                <a:latin typeface="Arial" pitchFamily="34" charset="0"/>
                <a:cs typeface="Arial" pitchFamily="34" charset="0"/>
              </a:rPr>
              <a:t>4.2 Realización de exámenes de control de confianza a todo el personal del INM y la no permanencia de estos en una posición no mayor a tres años.</a:t>
            </a:r>
          </a:p>
          <a:p>
            <a:pPr lvl="0" algn="just">
              <a:buNone/>
            </a:pPr>
            <a:r>
              <a:rPr lang="es-MX" sz="1800" dirty="0" smtClean="0">
                <a:latin typeface="Arial" pitchFamily="34" charset="0"/>
                <a:cs typeface="Arial" pitchFamily="34" charset="0"/>
              </a:rPr>
              <a:t>4.3 Establecer un sistema de evaluación </a:t>
            </a:r>
            <a:r>
              <a:rPr lang="es-MX" sz="1800" dirty="0" smtClean="0">
                <a:latin typeface="Arial" pitchFamily="34" charset="0"/>
                <a:cs typeface="Arial" pitchFamily="34" charset="0"/>
              </a:rPr>
              <a:t>con indicadores </a:t>
            </a:r>
            <a:r>
              <a:rPr lang="es-MX" sz="1800" dirty="0" smtClean="0">
                <a:latin typeface="Arial" pitchFamily="34" charset="0"/>
                <a:cs typeface="Arial" pitchFamily="34" charset="0"/>
              </a:rPr>
              <a:t>de gestión que midan cada objetivo </a:t>
            </a:r>
            <a:r>
              <a:rPr lang="es-MX" sz="1800" dirty="0" smtClean="0">
                <a:latin typeface="Arial" pitchFamily="34" charset="0"/>
                <a:cs typeface="Arial" pitchFamily="34" charset="0"/>
              </a:rPr>
              <a:t>establecido </a:t>
            </a:r>
            <a:r>
              <a:rPr lang="es-MX" sz="1800" dirty="0" smtClean="0">
                <a:latin typeface="Arial" pitchFamily="34" charset="0"/>
                <a:cs typeface="Arial" pitchFamily="34" charset="0"/>
              </a:rPr>
              <a:t>en coordinación con el gobierno federal y los gobiernos de los estados.</a:t>
            </a:r>
          </a:p>
          <a:p>
            <a:pPr>
              <a:buNone/>
            </a:pPr>
            <a:endParaRPr lang="es-MX" dirty="0"/>
          </a:p>
        </p:txBody>
      </p:sp>
      <p:pic>
        <p:nvPicPr>
          <p:cNvPr id="4" name="Picture 3" descr="Logo CONAGO ppt"/>
          <p:cNvPicPr>
            <a:picLocks noChangeAspect="1" noChangeArrowheads="1"/>
          </p:cNvPicPr>
          <p:nvPr/>
        </p:nvPicPr>
        <p:blipFill>
          <a:blip r:embed="rId2" cstate="print"/>
          <a:srcRect/>
          <a:stretch>
            <a:fillRect/>
          </a:stretch>
        </p:blipFill>
        <p:spPr bwMode="auto">
          <a:xfrm>
            <a:off x="7659739" y="1"/>
            <a:ext cx="1484293" cy="1214421"/>
          </a:xfrm>
          <a:prstGeom prst="ellipse">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928802"/>
            <a:ext cx="821533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es-MX" sz="1600" dirty="0" smtClean="0">
                <a:latin typeface="Arial" pitchFamily="34" charset="0"/>
                <a:cs typeface="Arial" pitchFamily="34" charset="0"/>
              </a:rPr>
              <a:t>5.1. R</a:t>
            </a:r>
            <a:r>
              <a:rPr kumimoji="0" lang="es-MX" sz="1600" b="0" i="0" u="none" strike="noStrike" cap="none" normalizeH="0" baseline="0" dirty="0" smtClean="0">
                <a:ln>
                  <a:noFill/>
                </a:ln>
                <a:solidFill>
                  <a:schemeClr val="tx1"/>
                </a:solidFill>
                <a:effectLst/>
                <a:latin typeface="Arial" pitchFamily="34" charset="0"/>
                <a:cs typeface="Arial" pitchFamily="34" charset="0"/>
              </a:rPr>
              <a:t>ealizar un acuerdo entre los seis Estados fronterizos y el INM, así como la SRE para una colaboración directa con las autoridades migratorias estadounidenses para la definición de horarios y número de grupos a deportar, esta es una acción que con anterioridad se realizaba.</a:t>
            </a:r>
          </a:p>
          <a:p>
            <a:pPr marL="0" marR="0" lvl="0" indent="0" algn="just" defTabSz="914400" rtl="0" eaLnBrk="1" fontAlgn="base" latinLnBrk="0" hangingPunct="1">
              <a:lnSpc>
                <a:spcPct val="100000"/>
              </a:lnSpc>
              <a:spcBef>
                <a:spcPct val="0"/>
              </a:spcBef>
              <a:spcAft>
                <a:spcPct val="0"/>
              </a:spcAft>
              <a:buClrTx/>
              <a:buSzTx/>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s-MX" sz="1600" dirty="0" smtClean="0">
                <a:latin typeface="Arial" pitchFamily="34" charset="0"/>
                <a:cs typeface="Arial" pitchFamily="34" charset="0"/>
              </a:rPr>
              <a:t>5.2. </a:t>
            </a:r>
            <a:r>
              <a:rPr kumimoji="0" lang="es-MX" sz="1600" b="0" i="0" u="none" strike="noStrike" cap="none" normalizeH="0" baseline="0" dirty="0" smtClean="0">
                <a:ln>
                  <a:noFill/>
                </a:ln>
                <a:solidFill>
                  <a:schemeClr val="tx1"/>
                </a:solidFill>
                <a:effectLst/>
                <a:latin typeface="Arial" pitchFamily="34" charset="0"/>
                <a:cs typeface="Arial" pitchFamily="34" charset="0"/>
              </a:rPr>
              <a:t>Establecer y fortalecer los albergues necesarios y ya existentes para la atención de nuestros connacionales y su traslado al lugar de origen.</a:t>
            </a:r>
          </a:p>
          <a:p>
            <a:pPr marL="0" marR="0" lvl="0" indent="0" algn="just" defTabSz="914400" rtl="0" eaLnBrk="0" fontAlgn="base" latinLnBrk="0" hangingPunct="0">
              <a:lnSpc>
                <a:spcPct val="100000"/>
              </a:lnSpc>
              <a:spcBef>
                <a:spcPct val="0"/>
              </a:spcBef>
              <a:spcAft>
                <a:spcPct val="0"/>
              </a:spcAft>
              <a:buClrTx/>
              <a:buSzTx/>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s-MX" sz="1600" dirty="0" smtClean="0">
                <a:latin typeface="Arial" pitchFamily="34" charset="0"/>
                <a:cs typeface="Arial" pitchFamily="34" charset="0"/>
              </a:rPr>
              <a:t>5.3. </a:t>
            </a:r>
            <a:r>
              <a:rPr kumimoji="0" lang="es-MX" sz="1600" b="0" i="0" u="none" strike="noStrike" cap="none" normalizeH="0" baseline="0" dirty="0" smtClean="0">
                <a:ln>
                  <a:noFill/>
                </a:ln>
                <a:solidFill>
                  <a:schemeClr val="tx1"/>
                </a:solidFill>
                <a:effectLst/>
                <a:latin typeface="Arial" pitchFamily="34" charset="0"/>
                <a:cs typeface="Arial" pitchFamily="34" charset="0"/>
              </a:rPr>
              <a:t>Coordinar con la SRE la asesoría obligatoria con la que deben de contar los connacionales en el momento de su repatriación, de esta manera los Estados conoceremos la información de quienes, donde y cuando serán repatriados.</a:t>
            </a:r>
          </a:p>
          <a:p>
            <a:pPr marL="0" marR="0" lvl="0" indent="0" algn="just" defTabSz="914400" rtl="0" eaLnBrk="0" fontAlgn="base" latinLnBrk="0" hangingPunct="0">
              <a:lnSpc>
                <a:spcPct val="100000"/>
              </a:lnSpc>
              <a:spcBef>
                <a:spcPct val="0"/>
              </a:spcBef>
              <a:spcAft>
                <a:spcPct val="0"/>
              </a:spcAft>
              <a:buClrTx/>
              <a:buSzTx/>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s-MX" sz="1600" dirty="0" smtClean="0">
                <a:latin typeface="Arial" pitchFamily="34" charset="0"/>
                <a:cs typeface="Arial" pitchFamily="34" charset="0"/>
              </a:rPr>
              <a:t>5.4.</a:t>
            </a:r>
            <a:r>
              <a:rPr kumimoji="0" lang="es-MX" sz="1600" b="0" i="0" u="none" strike="noStrike" cap="none" normalizeH="0" baseline="0" dirty="0" smtClean="0">
                <a:ln>
                  <a:noFill/>
                </a:ln>
                <a:solidFill>
                  <a:schemeClr val="tx1"/>
                </a:solidFill>
                <a:effectLst/>
                <a:latin typeface="Arial" pitchFamily="34" charset="0"/>
                <a:cs typeface="Arial" pitchFamily="34" charset="0"/>
              </a:rPr>
              <a:t>Solicitar que el INM trabaje en una red de información para brindar la estadística sobre connacionales repatriados con el apoyo de los Módulos de Repatriación.</a:t>
            </a:r>
          </a:p>
          <a:p>
            <a:pPr marL="0" marR="0" lvl="0" indent="0" algn="just" defTabSz="914400" rtl="0" eaLnBrk="0" fontAlgn="base" latinLnBrk="0" hangingPunct="0">
              <a:lnSpc>
                <a:spcPct val="100000"/>
              </a:lnSpc>
              <a:spcBef>
                <a:spcPct val="0"/>
              </a:spcBef>
              <a:spcAft>
                <a:spcPct val="0"/>
              </a:spcAft>
              <a:buClrTx/>
              <a:buSzTx/>
              <a:tabLs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s-MX" sz="1600" dirty="0" smtClean="0">
                <a:latin typeface="Arial" pitchFamily="34" charset="0"/>
                <a:cs typeface="Arial" pitchFamily="34" charset="0"/>
              </a:rPr>
              <a:t>5.5. </a:t>
            </a:r>
            <a:r>
              <a:rPr kumimoji="0" lang="es-MX" sz="1600" b="0" i="0" u="none" strike="noStrike" cap="none" normalizeH="0" baseline="0" dirty="0" smtClean="0">
                <a:ln>
                  <a:noFill/>
                </a:ln>
                <a:solidFill>
                  <a:schemeClr val="tx1"/>
                </a:solidFill>
                <a:effectLst/>
                <a:latin typeface="Arial" pitchFamily="34" charset="0"/>
                <a:cs typeface="Arial" pitchFamily="34" charset="0"/>
              </a:rPr>
              <a:t>El programa considera una vertiente especial para los connacionales que han sido deportados y que tienen antecedentes penales, en algunos casos por la Comisión de Delitos Graves.</a:t>
            </a:r>
          </a:p>
        </p:txBody>
      </p:sp>
      <p:pic>
        <p:nvPicPr>
          <p:cNvPr id="7" name="Picture 3" descr="Logo CONAGO ppt"/>
          <p:cNvPicPr>
            <a:picLocks noChangeAspect="1" noChangeArrowheads="1"/>
          </p:cNvPicPr>
          <p:nvPr/>
        </p:nvPicPr>
        <p:blipFill>
          <a:blip r:embed="rId2" cstate="print"/>
          <a:srcRect/>
          <a:stretch>
            <a:fillRect/>
          </a:stretch>
        </p:blipFill>
        <p:spPr bwMode="auto">
          <a:xfrm>
            <a:off x="7500926" y="0"/>
            <a:ext cx="1643106" cy="1344359"/>
          </a:xfrm>
          <a:prstGeom prst="ellipse">
            <a:avLst/>
          </a:prstGeom>
          <a:ln>
            <a:noFill/>
          </a:ln>
          <a:effectLst>
            <a:softEdge rad="112500"/>
          </a:effectLst>
        </p:spPr>
      </p:pic>
      <p:sp>
        <p:nvSpPr>
          <p:cNvPr id="8" name="7 Rectángulo"/>
          <p:cNvSpPr/>
          <p:nvPr/>
        </p:nvSpPr>
        <p:spPr>
          <a:xfrm>
            <a:off x="428596" y="500042"/>
            <a:ext cx="7741247" cy="1754326"/>
          </a:xfrm>
          <a:prstGeom prst="rect">
            <a:avLst/>
          </a:prstGeom>
        </p:spPr>
        <p:txBody>
          <a:bodyPr wrap="square">
            <a:spAutoFit/>
          </a:bodyPr>
          <a:lstStyle/>
          <a:p>
            <a:pPr algn="ctr"/>
            <a:r>
              <a:rPr lang="es-MX" sz="3600" b="1" dirty="0" smtClean="0">
                <a:ln w="50800"/>
                <a:solidFill>
                  <a:srgbClr val="586172"/>
                </a:solidFill>
                <a:latin typeface="Arial" pitchFamily="34" charset="0"/>
                <a:cs typeface="Arial" pitchFamily="34" charset="0"/>
              </a:rPr>
              <a:t>5. Protección y Seguimiento en los casos de repatriación</a:t>
            </a:r>
          </a:p>
          <a:p>
            <a:endParaRPr lang="es-MX" sz="3600" b="1" dirty="0" smtClean="0">
              <a:ln w="50800"/>
              <a:solidFill>
                <a:schemeClr val="accent2">
                  <a:lumMod val="75000"/>
                </a:schemeClr>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468" y="785794"/>
            <a:ext cx="6840556" cy="1143000"/>
          </a:xfrm>
        </p:spPr>
        <p:txBody>
          <a:bodyPr>
            <a:noAutofit/>
          </a:bodyPr>
          <a:lstStyle/>
          <a:p>
            <a:pPr algn="l"/>
            <a:r>
              <a:rPr lang="es-MX" sz="3600" b="1" dirty="0" smtClean="0">
                <a:ln w="50800"/>
                <a:solidFill>
                  <a:srgbClr val="586172"/>
                </a:solidFill>
                <a:latin typeface="Arial" pitchFamily="34" charset="0"/>
                <a:ea typeface="+mn-ea"/>
                <a:cs typeface="Arial" pitchFamily="34" charset="0"/>
              </a:rPr>
              <a:t>Dependencias y Ordenes de Gobierno</a:t>
            </a:r>
            <a:endParaRPr lang="es-MX" sz="3600" b="1" dirty="0">
              <a:ln w="50800"/>
              <a:solidFill>
                <a:srgbClr val="586172"/>
              </a:solidFill>
              <a:latin typeface="Arial" pitchFamily="34" charset="0"/>
              <a:ea typeface="+mn-ea"/>
              <a:cs typeface="Arial" pitchFamily="34" charset="0"/>
            </a:endParaRPr>
          </a:p>
        </p:txBody>
      </p:sp>
      <p:sp>
        <p:nvSpPr>
          <p:cNvPr id="3" name="Content Placeholder 2"/>
          <p:cNvSpPr>
            <a:spLocks noGrp="1"/>
          </p:cNvSpPr>
          <p:nvPr>
            <p:ph idx="1"/>
          </p:nvPr>
        </p:nvSpPr>
        <p:spPr>
          <a:xfrm>
            <a:off x="457200" y="2214554"/>
            <a:ext cx="8229600" cy="3786214"/>
          </a:xfrm>
        </p:spPr>
        <p:txBody>
          <a:bodyPr>
            <a:normAutofit lnSpcReduction="10000"/>
          </a:bodyPr>
          <a:lstStyle/>
          <a:p>
            <a:pPr>
              <a:buFont typeface="Wingdings" pitchFamily="2" charset="2"/>
              <a:buChar char="§"/>
            </a:pPr>
            <a:r>
              <a:rPr lang="en-US" sz="2000" dirty="0" smtClean="0">
                <a:latin typeface="Arial" pitchFamily="34" charset="0"/>
                <a:cs typeface="Arial" pitchFamily="34" charset="0"/>
              </a:rPr>
              <a:t>Secretaría de Gobernación</a:t>
            </a:r>
          </a:p>
          <a:p>
            <a:pPr>
              <a:buFont typeface="Wingdings" pitchFamily="2" charset="2"/>
              <a:buChar char="§"/>
            </a:pPr>
            <a:r>
              <a:rPr lang="en-US" sz="2000" dirty="0" smtClean="0">
                <a:latin typeface="Arial" pitchFamily="34" charset="0"/>
                <a:cs typeface="Arial" pitchFamily="34" charset="0"/>
              </a:rPr>
              <a:t>Instituto Nacional de Migración</a:t>
            </a:r>
          </a:p>
          <a:p>
            <a:pPr>
              <a:buFont typeface="Wingdings" pitchFamily="2" charset="2"/>
              <a:buChar char="§"/>
            </a:pPr>
            <a:r>
              <a:rPr lang="en-US" sz="2000" dirty="0" smtClean="0">
                <a:latin typeface="Arial" pitchFamily="34" charset="0"/>
                <a:cs typeface="Arial" pitchFamily="34" charset="0"/>
              </a:rPr>
              <a:t>Comisión Mexicana para la ayuda a refugiados</a:t>
            </a:r>
          </a:p>
          <a:p>
            <a:pPr>
              <a:buFont typeface="Wingdings" pitchFamily="2" charset="2"/>
              <a:buChar char="§"/>
            </a:pPr>
            <a:r>
              <a:rPr lang="en-US" sz="2000" dirty="0" smtClean="0">
                <a:latin typeface="Arial" pitchFamily="34" charset="0"/>
                <a:cs typeface="Arial" pitchFamily="34" charset="0"/>
              </a:rPr>
              <a:t>Secretaría de Relaciones Exteriores</a:t>
            </a:r>
          </a:p>
          <a:p>
            <a:pPr>
              <a:buFont typeface="Wingdings" pitchFamily="2" charset="2"/>
              <a:buChar char="§"/>
            </a:pPr>
            <a:r>
              <a:rPr lang="en-US" sz="2000" dirty="0" smtClean="0">
                <a:latin typeface="Arial" pitchFamily="34" charset="0"/>
                <a:cs typeface="Arial" pitchFamily="34" charset="0"/>
              </a:rPr>
              <a:t>Secretaría de Seguridad Pública Federal</a:t>
            </a:r>
          </a:p>
          <a:p>
            <a:pPr>
              <a:buFont typeface="Wingdings" pitchFamily="2" charset="2"/>
              <a:buChar char="§"/>
            </a:pPr>
            <a:r>
              <a:rPr lang="en-US" sz="2000" dirty="0" smtClean="0">
                <a:latin typeface="Arial" pitchFamily="34" charset="0"/>
                <a:cs typeface="Arial" pitchFamily="34" charset="0"/>
              </a:rPr>
              <a:t>Procuraduría General de la República</a:t>
            </a:r>
          </a:p>
          <a:p>
            <a:pPr>
              <a:buFont typeface="Wingdings" pitchFamily="2" charset="2"/>
              <a:buChar char="§"/>
            </a:pPr>
            <a:r>
              <a:rPr lang="en-US" sz="2000" dirty="0" smtClean="0">
                <a:latin typeface="Arial" pitchFamily="34" charset="0"/>
                <a:cs typeface="Arial" pitchFamily="34" charset="0"/>
              </a:rPr>
              <a:t>Oficinas Estatales de Atención a Migrantes</a:t>
            </a:r>
          </a:p>
          <a:p>
            <a:pPr>
              <a:buFont typeface="Wingdings" pitchFamily="2" charset="2"/>
              <a:buChar char="§"/>
            </a:pPr>
            <a:r>
              <a:rPr lang="en-US" sz="2000" dirty="0" smtClean="0">
                <a:latin typeface="Arial" pitchFamily="34" charset="0"/>
                <a:cs typeface="Arial" pitchFamily="34" charset="0"/>
              </a:rPr>
              <a:t>Secretarías de Seguridad Pública Estatales</a:t>
            </a:r>
          </a:p>
          <a:p>
            <a:pPr>
              <a:buFont typeface="Wingdings" pitchFamily="2" charset="2"/>
              <a:buChar char="§"/>
            </a:pPr>
            <a:r>
              <a:rPr lang="en-US" sz="2000" dirty="0" smtClean="0">
                <a:latin typeface="Arial" pitchFamily="34" charset="0"/>
                <a:cs typeface="Arial" pitchFamily="34" charset="0"/>
              </a:rPr>
              <a:t>Procuraduría de Justicia de los </a:t>
            </a:r>
            <a:r>
              <a:rPr lang="en-US" sz="2000" dirty="0" err="1" smtClean="0">
                <a:latin typeface="Arial" pitchFamily="34" charset="0"/>
                <a:cs typeface="Arial" pitchFamily="34" charset="0"/>
              </a:rPr>
              <a:t>Estados</a:t>
            </a:r>
            <a:endParaRPr lang="en-US" sz="2000" dirty="0" smtClean="0">
              <a:latin typeface="Arial" pitchFamily="34" charset="0"/>
              <a:cs typeface="Arial" pitchFamily="34" charset="0"/>
            </a:endParaRPr>
          </a:p>
          <a:p>
            <a:pPr>
              <a:buFont typeface="Wingdings" pitchFamily="2" charset="2"/>
              <a:buChar char="§"/>
            </a:pPr>
            <a:r>
              <a:rPr lang="en-US" sz="2000" dirty="0" err="1" smtClean="0">
                <a:latin typeface="Arial" pitchFamily="34" charset="0"/>
                <a:cs typeface="Arial" pitchFamily="34" charset="0"/>
              </a:rPr>
              <a:t>Comisión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Nacional</a:t>
            </a:r>
            <a:r>
              <a:rPr lang="en-US" sz="2000" dirty="0" smtClean="0">
                <a:latin typeface="Arial" pitchFamily="34" charset="0"/>
                <a:cs typeface="Arial" pitchFamily="34" charset="0"/>
              </a:rPr>
              <a:t> de los </a:t>
            </a:r>
            <a:r>
              <a:rPr lang="en-US" sz="2000" dirty="0" err="1" smtClean="0">
                <a:latin typeface="Arial" pitchFamily="34" charset="0"/>
                <a:cs typeface="Arial" pitchFamily="34" charset="0"/>
              </a:rPr>
              <a:t>Derechos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Humanos</a:t>
            </a:r>
            <a:endParaRPr lang="en-US" sz="2000" dirty="0" smtClean="0">
              <a:latin typeface="Arial" pitchFamily="34" charset="0"/>
              <a:cs typeface="Arial" pitchFamily="34" charset="0"/>
            </a:endParaRPr>
          </a:p>
          <a:p>
            <a:pPr>
              <a:buFont typeface="Wingdings" pitchFamily="2" charset="2"/>
              <a:buChar char="§"/>
            </a:pPr>
            <a:r>
              <a:rPr lang="en-US" sz="2000" dirty="0" err="1" smtClean="0">
                <a:latin typeface="Arial" pitchFamily="34" charset="0"/>
                <a:cs typeface="Arial" pitchFamily="34" charset="0"/>
              </a:rPr>
              <a:t>Procuradurías</a:t>
            </a:r>
            <a:r>
              <a:rPr lang="en-US" sz="2000" dirty="0" smtClean="0">
                <a:latin typeface="Arial" pitchFamily="34" charset="0"/>
                <a:cs typeface="Arial" pitchFamily="34" charset="0"/>
              </a:rPr>
              <a:t> y/o </a:t>
            </a:r>
            <a:r>
              <a:rPr lang="en-US" sz="2000" dirty="0" err="1" smtClean="0">
                <a:latin typeface="Arial" pitchFamily="34" charset="0"/>
                <a:cs typeface="Arial" pitchFamily="34" charset="0"/>
              </a:rPr>
              <a:t>Comisiones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Estatales</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Derechos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Humanos</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pic>
        <p:nvPicPr>
          <p:cNvPr id="4" name="Picture 3" descr="Logo CONAGO ppt"/>
          <p:cNvPicPr>
            <a:picLocks noChangeAspect="1" noChangeArrowheads="1"/>
          </p:cNvPicPr>
          <p:nvPr/>
        </p:nvPicPr>
        <p:blipFill>
          <a:blip r:embed="rId2" cstate="print"/>
          <a:srcRect/>
          <a:stretch>
            <a:fillRect/>
          </a:stretch>
        </p:blipFill>
        <p:spPr bwMode="auto">
          <a:xfrm>
            <a:off x="7397798" y="1"/>
            <a:ext cx="1746234" cy="1428736"/>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50800"/>
                <a:solidFill>
                  <a:srgbClr val="586172"/>
                </a:solidFill>
                <a:latin typeface="Arial" pitchFamily="34" charset="0"/>
                <a:cs typeface="Arial" pitchFamily="34" charset="0"/>
              </a:rPr>
              <a:t>Hechos</a:t>
            </a:r>
            <a:endParaRPr lang="en-US"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285720" y="1643050"/>
            <a:ext cx="8401080" cy="4714932"/>
          </a:xfrm>
        </p:spPr>
        <p:txBody>
          <a:bodyPr anchor="t" anchorCtr="1">
            <a:noAutofit/>
          </a:bodyPr>
          <a:lstStyle/>
          <a:p>
            <a:pPr marL="0" algn="just" defTabSz="914400">
              <a:buFont typeface="Wingdings" pitchFamily="2" charset="2"/>
              <a:buChar char="ü"/>
            </a:pPr>
            <a:r>
              <a:rPr lang="es-MX" sz="1800" dirty="0" smtClean="0">
                <a:latin typeface="Arial" pitchFamily="34" charset="0"/>
                <a:cs typeface="Arial" pitchFamily="34" charset="0"/>
              </a:rPr>
              <a:t>Poco más de 523.5 millones en el año 2000, vivían en un país diferente al de su nacimiento.</a:t>
            </a:r>
          </a:p>
          <a:p>
            <a:pPr marL="0" algn="just" defTabSz="914400">
              <a:buFont typeface="Wingdings" pitchFamily="2" charset="2"/>
              <a:buChar char="ü"/>
            </a:pPr>
            <a:r>
              <a:rPr lang="es-MX" sz="1800" dirty="0" smtClean="0">
                <a:latin typeface="Arial" pitchFamily="34" charset="0"/>
                <a:cs typeface="Arial" pitchFamily="34" charset="0"/>
              </a:rPr>
              <a:t> El volumen más cuantioso de emigrantes corresponde a México, seguido de la comunidad del Caribe y Colombia, que exceden el millón de personas.</a:t>
            </a:r>
          </a:p>
          <a:p>
            <a:pPr marL="0" algn="just" defTabSz="914400">
              <a:buFont typeface="Wingdings" pitchFamily="2" charset="2"/>
              <a:buChar char="ü"/>
            </a:pPr>
            <a:r>
              <a:rPr lang="es-MX" sz="1800" dirty="0" smtClean="0">
                <a:latin typeface="Arial" pitchFamily="34" charset="0"/>
                <a:cs typeface="Arial" pitchFamily="34" charset="0"/>
              </a:rPr>
              <a:t> Cerca de la mitad de los emigrantes salió de su país de nacimiento en la última década del siglo XX para dirigirse a EEUU.</a:t>
            </a:r>
          </a:p>
          <a:p>
            <a:pPr marL="0" algn="just" defTabSz="914400">
              <a:buFont typeface="Wingdings" pitchFamily="2" charset="2"/>
              <a:buChar char="ü"/>
            </a:pPr>
            <a:r>
              <a:rPr lang="es-MX" sz="1800" dirty="0" smtClean="0">
                <a:latin typeface="Arial" pitchFamily="34" charset="0"/>
                <a:cs typeface="Arial" pitchFamily="34" charset="0"/>
              </a:rPr>
              <a:t>Existen mas de 1,149 km en la frontera sur, con cientos de pasos informales y solo 11 puntos de internación con presencia de autoridades migratorias.</a:t>
            </a:r>
          </a:p>
          <a:p>
            <a:pPr marL="0" algn="just" defTabSz="914400">
              <a:buFont typeface="Wingdings" pitchFamily="2" charset="2"/>
              <a:buChar char="ü"/>
            </a:pPr>
            <a:r>
              <a:rPr lang="es-MX" sz="1800" dirty="0" smtClean="0">
                <a:latin typeface="Arial" pitchFamily="34" charset="0"/>
                <a:cs typeface="Arial" pitchFamily="34" charset="0"/>
              </a:rPr>
              <a:t>Frontera sur: multiculturalidad, patrón de asentamientos diverso, espacio multiregional</a:t>
            </a:r>
          </a:p>
          <a:p>
            <a:pPr marL="0" algn="just" defTabSz="914400">
              <a:buFont typeface="Wingdings" pitchFamily="2" charset="2"/>
              <a:buChar char="ü"/>
            </a:pPr>
            <a:r>
              <a:rPr lang="es-MX" sz="1800" dirty="0" smtClean="0">
                <a:latin typeface="Arial" pitchFamily="34" charset="0"/>
                <a:cs typeface="Arial" pitchFamily="34" charset="0"/>
              </a:rPr>
              <a:t>Complejidad en los fenómenos sociales, económicos y políticos.</a:t>
            </a:r>
          </a:p>
          <a:p>
            <a:pPr marL="0" algn="just" defTabSz="914400">
              <a:buFont typeface="Wingdings" pitchFamily="2" charset="2"/>
              <a:buChar char="ü"/>
            </a:pPr>
            <a:r>
              <a:rPr lang="en-US" sz="1800" dirty="0" smtClean="0">
                <a:latin typeface="Arial" pitchFamily="34" charset="0"/>
                <a:cs typeface="Arial" pitchFamily="34" charset="0"/>
              </a:rPr>
              <a:t>Cada a</a:t>
            </a:r>
            <a:r>
              <a:rPr lang="es-MX" sz="1800" dirty="0" smtClean="0">
                <a:latin typeface="Arial" pitchFamily="34" charset="0"/>
                <a:cs typeface="Arial" pitchFamily="34" charset="0"/>
              </a:rPr>
              <a:t>ňo se realizan en ella alrededor de 2 millones de internaciones, de las cuales casi 78% son documentadas.</a:t>
            </a:r>
          </a:p>
          <a:p>
            <a:pPr algn="just">
              <a:buNone/>
            </a:pPr>
            <a:endParaRPr lang="es-MX" sz="700" dirty="0" smtClean="0"/>
          </a:p>
          <a:p>
            <a:pPr algn="just">
              <a:buNone/>
            </a:pPr>
            <a:endParaRPr lang="es-MX" sz="700" dirty="0" smtClean="0"/>
          </a:p>
          <a:p>
            <a:pPr algn="just">
              <a:buNone/>
            </a:pPr>
            <a:endParaRPr lang="es-MX" sz="700" dirty="0" smtClean="0"/>
          </a:p>
          <a:p>
            <a:pPr algn="just">
              <a:buNone/>
            </a:pPr>
            <a:endParaRPr lang="es-MX" sz="700" dirty="0" smtClean="0"/>
          </a:p>
          <a:p>
            <a:pPr algn="just">
              <a:buNone/>
            </a:pPr>
            <a:endParaRPr lang="es-MX" sz="700" dirty="0" smtClean="0"/>
          </a:p>
          <a:p>
            <a:pPr algn="just">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p:txBody>
      </p:sp>
      <p:pic>
        <p:nvPicPr>
          <p:cNvPr id="4" name="Picture 3" descr="Logo CONAGO ppt"/>
          <p:cNvPicPr>
            <a:picLocks noChangeAspect="1" noChangeArrowheads="1"/>
          </p:cNvPicPr>
          <p:nvPr/>
        </p:nvPicPr>
        <p:blipFill>
          <a:blip r:embed="rId2" cstate="print"/>
          <a:srcRect/>
          <a:stretch>
            <a:fillRect/>
          </a:stretch>
        </p:blipFill>
        <p:spPr bwMode="auto">
          <a:xfrm>
            <a:off x="7429456" y="0"/>
            <a:ext cx="1714544" cy="1402808"/>
          </a:xfrm>
          <a:prstGeom prst="ellipse">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50800"/>
                <a:solidFill>
                  <a:srgbClr val="586172"/>
                </a:solidFill>
                <a:latin typeface="Arial" pitchFamily="34" charset="0"/>
                <a:cs typeface="Arial" pitchFamily="34" charset="0"/>
              </a:rPr>
              <a:t>Hechos</a:t>
            </a:r>
            <a:endParaRPr lang="en-US"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314324" y="1857364"/>
            <a:ext cx="8401080" cy="4071966"/>
          </a:xfrm>
        </p:spPr>
        <p:txBody>
          <a:bodyPr anchor="t" anchorCtr="1">
            <a:noAutofit/>
          </a:bodyPr>
          <a:lstStyle/>
          <a:p>
            <a:pPr marL="0" algn="just" defTabSz="914400">
              <a:buFont typeface="Wingdings" pitchFamily="2" charset="2"/>
              <a:buChar char="ü"/>
            </a:pPr>
            <a:r>
              <a:rPr lang="en-US" sz="1800" dirty="0" smtClean="0">
                <a:latin typeface="Arial" pitchFamily="34" charset="0"/>
                <a:cs typeface="Arial" pitchFamily="34" charset="0"/>
              </a:rPr>
              <a:t>De este desplazamiento transfronterizo de trabajadores temporales guatemaltecos, se a</a:t>
            </a:r>
            <a:r>
              <a:rPr lang="es-MX" sz="1800" dirty="0" smtClean="0">
                <a:latin typeface="Arial" pitchFamily="34" charset="0"/>
                <a:cs typeface="Arial" pitchFamily="34" charset="0"/>
              </a:rPr>
              <a:t>ňade la migración de transito indocumentada hacia EEUU: llegando a calcularse para 2005 entre 250 mil y 300 mil cruces anuales.</a:t>
            </a:r>
          </a:p>
          <a:p>
            <a:pPr marL="0" algn="just" defTabSz="914400">
              <a:buNone/>
            </a:pPr>
            <a:endParaRPr lang="es-MX" sz="1800" dirty="0" smtClean="0">
              <a:latin typeface="Arial" pitchFamily="34" charset="0"/>
              <a:cs typeface="Arial" pitchFamily="34" charset="0"/>
            </a:endParaRPr>
          </a:p>
          <a:p>
            <a:pPr marL="0" algn="just" defTabSz="914400">
              <a:buFont typeface="Wingdings" pitchFamily="2" charset="2"/>
              <a:buChar char="ü"/>
            </a:pPr>
            <a:r>
              <a:rPr lang="es-MX" sz="1800" dirty="0" smtClean="0">
                <a:latin typeface="Arial" pitchFamily="34" charset="0"/>
                <a:cs typeface="Arial" pitchFamily="34" charset="0"/>
              </a:rPr>
              <a:t>Aparición en la frontera sur de pandillas juveniles procedentes de algunos países centroamericanos: Maras Salvatrucha.</a:t>
            </a:r>
          </a:p>
          <a:p>
            <a:pPr marL="0" algn="just" defTabSz="914400">
              <a:buNone/>
            </a:pPr>
            <a:endParaRPr lang="es-MX" sz="1800" dirty="0" smtClean="0">
              <a:latin typeface="Arial" pitchFamily="34" charset="0"/>
              <a:cs typeface="Arial" pitchFamily="34" charset="0"/>
            </a:endParaRPr>
          </a:p>
          <a:p>
            <a:pPr marL="0" algn="just" defTabSz="914400">
              <a:buFont typeface="Wingdings" pitchFamily="2" charset="2"/>
              <a:buChar char="ü"/>
            </a:pPr>
            <a:r>
              <a:rPr lang="es-MX" sz="1800" dirty="0" smtClean="0">
                <a:latin typeface="Arial" pitchFamily="34" charset="0"/>
                <a:cs typeface="Arial" pitchFamily="34" charset="0"/>
              </a:rPr>
              <a:t>Contexto de países Centroamericanos: pobreza extrema, endeudamiento, obstáculos comerciales, violencia, inestabilidad política, migraciones masivas, contaminación ambiental, narcotráfico y lucha armada.</a:t>
            </a: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a:p>
            <a:pPr>
              <a:buNone/>
            </a:pPr>
            <a:endParaRPr lang="es-MX" sz="700" dirty="0" smtClean="0"/>
          </a:p>
        </p:txBody>
      </p:sp>
      <p:pic>
        <p:nvPicPr>
          <p:cNvPr id="4" name="Picture 3" descr="Logo CONAGO ppt"/>
          <p:cNvPicPr>
            <a:picLocks noChangeAspect="1" noChangeArrowheads="1"/>
          </p:cNvPicPr>
          <p:nvPr/>
        </p:nvPicPr>
        <p:blipFill>
          <a:blip r:embed="rId2" cstate="print"/>
          <a:srcRect/>
          <a:stretch>
            <a:fillRect/>
          </a:stretch>
        </p:blipFill>
        <p:spPr bwMode="auto">
          <a:xfrm>
            <a:off x="7429456" y="0"/>
            <a:ext cx="1714544" cy="1402808"/>
          </a:xfrm>
          <a:prstGeom prst="ellipse">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50800"/>
                <a:solidFill>
                  <a:srgbClr val="586172"/>
                </a:solidFill>
                <a:latin typeface="Arial" pitchFamily="34" charset="0"/>
                <a:cs typeface="Arial" pitchFamily="34" charset="0"/>
              </a:rPr>
              <a:t>Preámbulo</a:t>
            </a:r>
            <a:endParaRPr lang="en-US"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385762" y="1643050"/>
            <a:ext cx="8401080" cy="4714932"/>
          </a:xfrm>
        </p:spPr>
        <p:txBody>
          <a:bodyPr anchor="t" anchorCtr="1">
            <a:normAutofit fontScale="25000" lnSpcReduction="20000"/>
          </a:bodyPr>
          <a:lstStyle/>
          <a:p>
            <a:pPr marL="0" algn="just" defTabSz="914400">
              <a:buNone/>
            </a:pPr>
            <a:r>
              <a:rPr lang="es-MX" sz="7600" dirty="0" smtClean="0">
                <a:latin typeface="Arial" pitchFamily="34" charset="0"/>
                <a:cs typeface="Arial" pitchFamily="34" charset="0"/>
              </a:rPr>
              <a:t>La migración internacional es un fenómeno que ha definido la condición humana a lo largo de su historia, que ha aportado tanto al desarrollo de todas las sociedades como al enriquecimiento de las culturas, sin embargo, la mayor complejidad que hoy la caracteriza es la comisión de hechos delictivos como Redes de tráfico de personas, atentados contra la integridad de las mujeres y menores en riesgo, ha obligado a los gobiernos y a los actores públicos no sólo a profundizar en su conocimiento y estudio sino a diseñar, concretar e instrumentar políticas públicas para su atención, así como para prevenir, evitar y combatir  estas violaciones recurrentes y muchas veces sistemáticas, a los derechos de las personas migrantes. </a:t>
            </a:r>
          </a:p>
          <a:p>
            <a:pPr marL="0" algn="just" defTabSz="914400">
              <a:buNone/>
            </a:pPr>
            <a:endParaRPr lang="es-MX" sz="7600" dirty="0" smtClean="0">
              <a:latin typeface="Arial" pitchFamily="34" charset="0"/>
              <a:cs typeface="Arial" pitchFamily="34" charset="0"/>
            </a:endParaRPr>
          </a:p>
          <a:p>
            <a:pPr marL="0" algn="just" defTabSz="914400">
              <a:buNone/>
            </a:pPr>
            <a:r>
              <a:rPr lang="es-MX" sz="7600" dirty="0" smtClean="0">
                <a:latin typeface="Arial" pitchFamily="34" charset="0"/>
                <a:cs typeface="Arial" pitchFamily="34" charset="0"/>
              </a:rPr>
              <a:t>La Constitución Política de los Estados Unidos Mexicanos establece el derecho de todo individuo a gozar de las garantías que la Constitución otorga, sin que estas puedan restringirse o suspenderse, solo en los casos y con las condiciones que ella misma establece. </a:t>
            </a:r>
          </a:p>
          <a:p>
            <a:pPr marL="0" algn="just" defTabSz="914400">
              <a:buNone/>
            </a:pPr>
            <a:endParaRPr lang="es-MX" sz="7600" dirty="0" smtClean="0">
              <a:latin typeface="Arial" pitchFamily="34" charset="0"/>
              <a:cs typeface="Arial" pitchFamily="34" charset="0"/>
            </a:endParaRPr>
          </a:p>
          <a:p>
            <a:pPr marL="0" algn="just" defTabSz="914400">
              <a:buNone/>
            </a:pPr>
            <a:r>
              <a:rPr lang="es-MX" sz="7600" dirty="0" smtClean="0">
                <a:latin typeface="Arial" pitchFamily="34" charset="0"/>
                <a:cs typeface="Arial" pitchFamily="34" charset="0"/>
              </a:rPr>
              <a:t> </a:t>
            </a:r>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p:txBody>
      </p:sp>
      <p:pic>
        <p:nvPicPr>
          <p:cNvPr id="4" name="Picture 3" descr="Logo CONAGO ppt"/>
          <p:cNvPicPr>
            <a:picLocks noChangeAspect="1" noChangeArrowheads="1"/>
          </p:cNvPicPr>
          <p:nvPr/>
        </p:nvPicPr>
        <p:blipFill>
          <a:blip r:embed="rId2" cstate="print"/>
          <a:srcRect/>
          <a:stretch>
            <a:fillRect/>
          </a:stretch>
        </p:blipFill>
        <p:spPr bwMode="auto">
          <a:xfrm>
            <a:off x="7429456" y="0"/>
            <a:ext cx="1714544" cy="1402808"/>
          </a:xfrm>
          <a:prstGeom prst="ellipse">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14324" y="546111"/>
            <a:ext cx="8472518" cy="4525963"/>
          </a:xfrm>
        </p:spPr>
        <p:txBody>
          <a:bodyPr>
            <a:normAutofit fontScale="25000" lnSpcReduction="20000"/>
          </a:bodyPr>
          <a:lstStyle/>
          <a:p>
            <a:pPr algn="just">
              <a:buNone/>
            </a:pPr>
            <a:endParaRPr lang="es-MX" sz="1900" dirty="0" smtClean="0"/>
          </a:p>
          <a:p>
            <a:pPr algn="just">
              <a:buNone/>
            </a:pPr>
            <a:endParaRPr lang="es-MX" sz="2000" dirty="0" smtClean="0">
              <a:latin typeface="Arial" pitchFamily="34" charset="0"/>
              <a:cs typeface="Arial" pitchFamily="34" charset="0"/>
            </a:endParaRPr>
          </a:p>
          <a:p>
            <a:pPr marL="0" algn="just" defTabSz="914400">
              <a:buNone/>
            </a:pPr>
            <a:endParaRPr lang="es-MX" sz="7600" dirty="0" smtClean="0">
              <a:latin typeface="Arial" pitchFamily="34" charset="0"/>
              <a:cs typeface="Arial" pitchFamily="34" charset="0"/>
            </a:endParaRPr>
          </a:p>
          <a:p>
            <a:pPr marL="0" algn="just" defTabSz="914400">
              <a:buNone/>
            </a:pPr>
            <a:endParaRPr lang="es-MX" sz="7600" dirty="0" smtClean="0">
              <a:latin typeface="Arial" pitchFamily="34" charset="0"/>
              <a:cs typeface="Arial" pitchFamily="34" charset="0"/>
            </a:endParaRPr>
          </a:p>
          <a:p>
            <a:pPr marL="0" algn="just" defTabSz="914400">
              <a:buNone/>
            </a:pPr>
            <a:endParaRPr lang="es-MX" sz="7600" dirty="0" smtClean="0">
              <a:latin typeface="Arial" pitchFamily="34" charset="0"/>
              <a:cs typeface="Arial" pitchFamily="34" charset="0"/>
            </a:endParaRPr>
          </a:p>
          <a:p>
            <a:pPr marL="0" algn="just" defTabSz="914400">
              <a:buNone/>
            </a:pPr>
            <a:r>
              <a:rPr lang="es-MX" sz="7600" dirty="0" smtClean="0">
                <a:latin typeface="Arial" pitchFamily="34" charset="0"/>
                <a:cs typeface="Arial" pitchFamily="34" charset="0"/>
              </a:rPr>
              <a:t>Por otra parte establece la prohibición de la esclavitud y de la discriminación motivada por origen étnico o nacional, el género, la edad, las discapacidades, la condición social, las condiciones de salud, la religión, las opiniones, las preferencias, el estado civil o cualquier otra que atente contra </a:t>
            </a:r>
          </a:p>
          <a:p>
            <a:pPr marL="0" algn="just" defTabSz="914400">
              <a:buNone/>
            </a:pPr>
            <a:r>
              <a:rPr lang="es-MX" sz="7600" dirty="0" smtClean="0">
                <a:latin typeface="Arial" pitchFamily="34" charset="0"/>
                <a:cs typeface="Arial" pitchFamily="34" charset="0"/>
              </a:rPr>
              <a:t>la dignidad humana y tenga por objeto anular o menoscabar los derechos y libertades de las personas.</a:t>
            </a:r>
          </a:p>
          <a:p>
            <a:pPr marL="0" algn="just" defTabSz="914400">
              <a:buNone/>
            </a:pPr>
            <a:r>
              <a:rPr lang="es-MX" sz="7600" dirty="0" smtClean="0">
                <a:latin typeface="Arial" pitchFamily="34" charset="0"/>
                <a:cs typeface="Arial" pitchFamily="34" charset="0"/>
              </a:rPr>
              <a:t> </a:t>
            </a:r>
          </a:p>
          <a:p>
            <a:pPr marL="0" algn="just" defTabSz="914400">
              <a:buNone/>
            </a:pPr>
            <a:r>
              <a:rPr lang="es-MX" sz="7600" dirty="0" smtClean="0">
                <a:latin typeface="Arial" pitchFamily="34" charset="0"/>
                <a:cs typeface="Arial" pitchFamily="34" charset="0"/>
              </a:rPr>
              <a:t>También establece que "todo hombre tiene derecho para entrar en la República, salir de ella, viajar por su territorio y mudar de residencia, sin necesidad de carta seguridad, pasaporte, salvo-conducto u otros requisitos semejantes.</a:t>
            </a:r>
          </a:p>
          <a:p>
            <a:pPr marL="0" algn="just" defTabSz="914400">
              <a:buNone/>
            </a:pPr>
            <a:endParaRPr lang="es-MX" sz="7600" dirty="0" smtClean="0">
              <a:latin typeface="Arial" pitchFamily="34" charset="0"/>
              <a:cs typeface="Arial" pitchFamily="34" charset="0"/>
            </a:endParaRPr>
          </a:p>
          <a:p>
            <a:pPr marL="0" algn="just" defTabSz="914400">
              <a:buNone/>
            </a:pPr>
            <a:r>
              <a:rPr lang="es-MX" sz="7600" dirty="0" smtClean="0">
                <a:latin typeface="Arial" pitchFamily="34" charset="0"/>
                <a:cs typeface="Arial" pitchFamily="34" charset="0"/>
              </a:rPr>
              <a:t>Existen diversos instrumentos jurídicos internacionales en torno a la salvaguarda y ejercicio de los Derechos humanos de toda persona, la base de estos instrumentos es la Declaración Universal de los Derechos Humanos. </a:t>
            </a:r>
          </a:p>
          <a:p>
            <a:pPr algn="just">
              <a:buNone/>
            </a:pPr>
            <a:r>
              <a:rPr lang="es-MX" sz="6000" dirty="0" smtClean="0">
                <a:latin typeface="Arial" pitchFamily="34" charset="0"/>
                <a:cs typeface="Arial" pitchFamily="34" charset="0"/>
              </a:rPr>
              <a:t> </a:t>
            </a:r>
          </a:p>
          <a:p>
            <a:pPr algn="just">
              <a:buNone/>
            </a:pPr>
            <a:endParaRPr lang="es-MX" sz="6400" dirty="0">
              <a:latin typeface="Arial" pitchFamily="34" charset="0"/>
              <a:cs typeface="Arial" pitchFamily="34" charset="0"/>
            </a:endParaRPr>
          </a:p>
        </p:txBody>
      </p:sp>
      <p:pic>
        <p:nvPicPr>
          <p:cNvPr id="4" name="Picture 3" descr="Logo CONAGO ppt"/>
          <p:cNvPicPr>
            <a:picLocks noChangeAspect="1" noChangeArrowheads="1"/>
          </p:cNvPicPr>
          <p:nvPr/>
        </p:nvPicPr>
        <p:blipFill>
          <a:blip r:embed="rId2" cstate="print"/>
          <a:srcRect/>
          <a:stretch>
            <a:fillRect/>
          </a:stretch>
        </p:blipFill>
        <p:spPr bwMode="auto">
          <a:xfrm>
            <a:off x="7397798" y="1"/>
            <a:ext cx="1746234" cy="1428736"/>
          </a:xfrm>
          <a:prstGeom prst="ellipse">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0034" y="1000108"/>
            <a:ext cx="8143932" cy="5539978"/>
          </a:xfrm>
          <a:prstGeom prst="rect">
            <a:avLst/>
          </a:prstGeom>
        </p:spPr>
        <p:txBody>
          <a:bodyPr wrap="square">
            <a:spAutoFit/>
          </a:bodyPr>
          <a:lstStyle/>
          <a:p>
            <a:pPr algn="just" defTabSz="914400"/>
            <a:r>
              <a:rPr lang="es-MX" dirty="0" smtClean="0">
                <a:latin typeface="Arial" pitchFamily="34" charset="0"/>
                <a:cs typeface="Arial" pitchFamily="34" charset="0"/>
              </a:rPr>
              <a:t>Específicamente, el estado mexicano ha firmado y ratificado una serie de instrumentos jurídicos Internacionales, tales como la Convención de las Naciones derechos de todos los Trabajadores Migratorios y sus Familias, la Convención contra la Tortura y otros Tratos o Penas Crueles, Inhumanos o Degradantes, la Convención Internacional sobre la Eliminación de todas las formas de Discriminación Racial, la Convención sobre la eliminación de todas las formas de discriminación contra la mujer, la Convención sobre los Derechos del Niño y demás instrumentos internacionales de Derechos Humanos aplicables.</a:t>
            </a:r>
          </a:p>
          <a:p>
            <a:pPr algn="just" defTabSz="914400"/>
            <a:endParaRPr lang="es-MX" dirty="0" smtClean="0">
              <a:latin typeface="Arial" pitchFamily="34" charset="0"/>
              <a:cs typeface="Arial" pitchFamily="34" charset="0"/>
            </a:endParaRPr>
          </a:p>
          <a:p>
            <a:pPr algn="just" defTabSz="914400"/>
            <a:r>
              <a:rPr lang="es-MX" dirty="0" smtClean="0">
                <a:latin typeface="Arial" pitchFamily="34" charset="0"/>
                <a:cs typeface="Arial" pitchFamily="34" charset="0"/>
              </a:rPr>
              <a:t>Luego entonces, es una convicción de quienes formamos parte del Pacto Federal, trabajar en coordinación con el Gobierno Federal y autoridades municipales de forma coordinada para garantizar estos derechos.</a:t>
            </a:r>
          </a:p>
          <a:p>
            <a:pPr algn="just" defTabSz="914400"/>
            <a:endParaRPr lang="es-MX" dirty="0" smtClean="0">
              <a:latin typeface="Arial" pitchFamily="34" charset="0"/>
              <a:cs typeface="Arial" pitchFamily="34" charset="0"/>
            </a:endParaRPr>
          </a:p>
          <a:p>
            <a:pPr algn="just" defTabSz="914400"/>
            <a:r>
              <a:rPr lang="es-MX" dirty="0" smtClean="0">
                <a:latin typeface="Arial" pitchFamily="34" charset="0"/>
                <a:cs typeface="Arial" pitchFamily="34" charset="0"/>
              </a:rPr>
              <a:t>Al margen de esta salvaguarda, está el poder contar con un instrumento que dentro del marco de nuestras facultades, pueda ser un compromiso político, público y sobre todo de pronta y eficaz instrumentación, traducida en una Política Pública del Estado Mexicano tendiente a salvaguardar a la población en riesgo.</a:t>
            </a:r>
          </a:p>
          <a:p>
            <a:pPr algn="just">
              <a:buNone/>
            </a:pPr>
            <a:r>
              <a:rPr lang="es-MX" sz="1200" dirty="0" smtClean="0">
                <a:latin typeface="Arial" pitchFamily="34" charset="0"/>
                <a:cs typeface="Arial" pitchFamily="34" charset="0"/>
              </a:rPr>
              <a:t> </a:t>
            </a:r>
          </a:p>
        </p:txBody>
      </p:sp>
      <p:pic>
        <p:nvPicPr>
          <p:cNvPr id="5" name="Picture 3" descr="Logo CONAGO ppt"/>
          <p:cNvPicPr>
            <a:picLocks noChangeAspect="1" noChangeArrowheads="1"/>
          </p:cNvPicPr>
          <p:nvPr/>
        </p:nvPicPr>
        <p:blipFill>
          <a:blip r:embed="rId2" cstate="print"/>
          <a:srcRect/>
          <a:stretch>
            <a:fillRect/>
          </a:stretch>
        </p:blipFill>
        <p:spPr bwMode="auto">
          <a:xfrm>
            <a:off x="7659707" y="0"/>
            <a:ext cx="1484293" cy="1214421"/>
          </a:xfrm>
          <a:prstGeom prst="ellipse">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ln w="50800"/>
                <a:solidFill>
                  <a:srgbClr val="586172"/>
                </a:solidFill>
                <a:latin typeface="Arial" pitchFamily="34" charset="0"/>
                <a:cs typeface="Arial" pitchFamily="34" charset="0"/>
              </a:rPr>
              <a:t>Objetivo General</a:t>
            </a:r>
            <a:endParaRPr lang="es-MX" dirty="0">
              <a:solidFill>
                <a:srgbClr val="586172"/>
              </a:solidFill>
            </a:endParaRPr>
          </a:p>
        </p:txBody>
      </p:sp>
      <p:sp>
        <p:nvSpPr>
          <p:cNvPr id="3" name="Content Placeholder 2"/>
          <p:cNvSpPr>
            <a:spLocks noGrp="1"/>
          </p:cNvSpPr>
          <p:nvPr>
            <p:ph idx="1"/>
          </p:nvPr>
        </p:nvSpPr>
        <p:spPr>
          <a:xfrm>
            <a:off x="428596" y="2214554"/>
            <a:ext cx="8215370" cy="2286016"/>
          </a:xfrm>
        </p:spPr>
        <p:txBody>
          <a:bodyPr>
            <a:normAutofit/>
          </a:bodyPr>
          <a:lstStyle/>
          <a:p>
            <a:pPr indent="9525" algn="just">
              <a:buNone/>
            </a:pPr>
            <a:r>
              <a:rPr lang="es-MX" sz="2000" dirty="0" smtClean="0">
                <a:latin typeface="Arial" pitchFamily="34" charset="0"/>
                <a:cs typeface="Arial" pitchFamily="34" charset="0"/>
              </a:rPr>
              <a:t>Brindar seguridad, protección y asistencia a los migrantes nacionales e internacionales que transitan por territorio nacional, con la participación conjunta y coordinada de las 32 entidades y la federación, en un marco de respeto a la dignidad y la garantía de sus derechos humanos. </a:t>
            </a:r>
            <a:endParaRPr lang="es-MX" sz="2000" dirty="0">
              <a:latin typeface="Arial" pitchFamily="34" charset="0"/>
              <a:cs typeface="Arial" pitchFamily="34" charset="0"/>
            </a:endParaRPr>
          </a:p>
        </p:txBody>
      </p:sp>
      <p:pic>
        <p:nvPicPr>
          <p:cNvPr id="4" name="Picture 3" descr="Logo CONAGO ppt"/>
          <p:cNvPicPr>
            <a:picLocks noChangeAspect="1" noChangeArrowheads="1"/>
          </p:cNvPicPr>
          <p:nvPr/>
        </p:nvPicPr>
        <p:blipFill>
          <a:blip r:embed="rId2" cstate="print"/>
          <a:srcRect/>
          <a:stretch>
            <a:fillRect/>
          </a:stretch>
        </p:blipFill>
        <p:spPr bwMode="auto">
          <a:xfrm>
            <a:off x="7625645" y="0"/>
            <a:ext cx="1518355" cy="1242290"/>
          </a:xfrm>
          <a:prstGeom prst="ellipse">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457200"/>
            <a:ext cx="8229600" cy="1143000"/>
          </a:xfrm>
        </p:spPr>
        <p:txBody>
          <a:bodyPr>
            <a:normAutofit/>
          </a:bodyPr>
          <a:lstStyle/>
          <a:p>
            <a:r>
              <a:rPr lang="es-MX" b="1" dirty="0" smtClean="0">
                <a:ln w="50800"/>
                <a:solidFill>
                  <a:srgbClr val="586172"/>
                </a:solidFill>
                <a:latin typeface="Arial" pitchFamily="34" charset="0"/>
                <a:cs typeface="Arial" pitchFamily="34" charset="0"/>
              </a:rPr>
              <a:t>Definiciones</a:t>
            </a:r>
            <a:endParaRPr lang="es-MX"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marL="0" algn="just" defTabSz="914400">
              <a:buNone/>
            </a:pPr>
            <a:r>
              <a:rPr lang="es-MX" sz="1800" b="1" i="1" dirty="0" smtClean="0">
                <a:latin typeface="Arial" pitchFamily="34" charset="0"/>
                <a:cs typeface="Arial" pitchFamily="34" charset="0"/>
              </a:rPr>
              <a:t>Migrante: </a:t>
            </a:r>
            <a:r>
              <a:rPr lang="es-MX" sz="1800" dirty="0" smtClean="0">
                <a:latin typeface="Arial" pitchFamily="34" charset="0"/>
                <a:cs typeface="Arial" pitchFamily="34" charset="0"/>
              </a:rPr>
              <a:t>	</a:t>
            </a:r>
          </a:p>
          <a:p>
            <a:pPr marL="0" algn="just" defTabSz="914400">
              <a:buNone/>
            </a:pPr>
            <a:r>
              <a:rPr lang="es-MX" sz="1800" dirty="0" smtClean="0">
                <a:latin typeface="Arial" pitchFamily="34" charset="0"/>
                <a:cs typeface="Arial" pitchFamily="34" charset="0"/>
              </a:rPr>
              <a:t>Persona que decide salir de su lugar de origen para trasladarse a otro, ya sea comunidad, estado, país, por un intervalo de tiempo considerado. En ese sentido, los migrantes se pueden clasificar en:  </a:t>
            </a:r>
          </a:p>
          <a:p>
            <a:pPr marL="0" algn="just" defTabSz="914400">
              <a:buNone/>
            </a:pPr>
            <a:r>
              <a:rPr lang="es-MX" sz="1800" dirty="0" smtClean="0">
                <a:latin typeface="Arial" pitchFamily="34" charset="0"/>
                <a:cs typeface="Arial" pitchFamily="34" charset="0"/>
              </a:rPr>
              <a:t>Trabajadores temporales, migrantes irregulares, refugiados y solicitantes de asilo.  </a:t>
            </a:r>
          </a:p>
          <a:p>
            <a:pPr marL="0" algn="just" defTabSz="914400">
              <a:buNone/>
            </a:pPr>
            <a:r>
              <a:rPr lang="es-MX" sz="1800" b="1" i="1" dirty="0" smtClean="0">
                <a:latin typeface="Arial" pitchFamily="34" charset="0"/>
                <a:cs typeface="Arial" pitchFamily="34" charset="0"/>
              </a:rPr>
              <a:t>Protección: </a:t>
            </a:r>
          </a:p>
          <a:p>
            <a:pPr marL="0" algn="just" defTabSz="914400">
              <a:buNone/>
            </a:pPr>
            <a:r>
              <a:rPr lang="es-MX" sz="1800" dirty="0" smtClean="0">
                <a:latin typeface="Arial" pitchFamily="34" charset="0"/>
                <a:cs typeface="Arial" pitchFamily="34" charset="0"/>
              </a:rPr>
              <a:t>Es la acción y efecto de proteger (resguardar, defender o amparar). La protección es un cuidado preventivo ante un eventual riesgo. </a:t>
            </a:r>
          </a:p>
          <a:p>
            <a:pPr marL="0" algn="just" defTabSz="914400">
              <a:buNone/>
            </a:pPr>
            <a:r>
              <a:rPr lang="es-MX" sz="1800" b="1" i="1" dirty="0" smtClean="0">
                <a:latin typeface="Arial" pitchFamily="34" charset="0"/>
                <a:cs typeface="Arial" pitchFamily="34" charset="0"/>
              </a:rPr>
              <a:t>Asistencia: </a:t>
            </a:r>
          </a:p>
          <a:p>
            <a:pPr marL="0" algn="just" defTabSz="914400">
              <a:buNone/>
            </a:pPr>
            <a:r>
              <a:rPr lang="es-MX" sz="1800" dirty="0" smtClean="0">
                <a:latin typeface="Arial" pitchFamily="34" charset="0"/>
                <a:cs typeface="Arial" pitchFamily="34" charset="0"/>
              </a:rPr>
              <a:t>Persona o conjunto de personas que prestan ayuda o cuidados.</a:t>
            </a:r>
          </a:p>
          <a:p>
            <a:pPr marL="0" algn="just" defTabSz="914400">
              <a:buNone/>
            </a:pPr>
            <a:r>
              <a:rPr lang="es-MX" sz="1800" b="1" i="1" dirty="0" smtClean="0">
                <a:latin typeface="Arial" pitchFamily="34" charset="0"/>
                <a:cs typeface="Arial" pitchFamily="34" charset="0"/>
              </a:rPr>
              <a:t>Derechos Humanos: </a:t>
            </a:r>
          </a:p>
          <a:p>
            <a:pPr marL="0" algn="just" defTabSz="914400">
              <a:buNone/>
            </a:pPr>
            <a:r>
              <a:rPr lang="es-MX" sz="1800" dirty="0" smtClean="0">
                <a:latin typeface="Arial" pitchFamily="34" charset="0"/>
                <a:cs typeface="Arial" pitchFamily="34" charset="0"/>
              </a:rPr>
              <a:t>Los derechos humanos son derechos inherentes a todos los seres humanos, sin distinción alguna de nacionalidad, lugar de residencia, sexo, origen nacional o étnico, color, religión, lengua, o cualquier otra condición. </a:t>
            </a:r>
          </a:p>
          <a:p>
            <a:pPr>
              <a:buNone/>
            </a:pPr>
            <a:endParaRPr lang="es-MX" sz="1800" dirty="0" smtClean="0">
              <a:latin typeface="Arial" pitchFamily="34" charset="0"/>
              <a:cs typeface="Arial" pitchFamily="34" charset="0"/>
            </a:endParaRPr>
          </a:p>
          <a:p>
            <a:pPr>
              <a:buNone/>
            </a:pPr>
            <a:endParaRPr lang="es-MX" sz="1800" dirty="0" smtClean="0"/>
          </a:p>
          <a:p>
            <a:pPr>
              <a:buNone/>
            </a:pPr>
            <a:endParaRPr lang="es-MX" sz="1800" dirty="0" smtClean="0"/>
          </a:p>
          <a:p>
            <a:pPr>
              <a:buNone/>
            </a:pPr>
            <a:endParaRPr lang="es-MX" sz="1800" dirty="0"/>
          </a:p>
        </p:txBody>
      </p:sp>
      <p:pic>
        <p:nvPicPr>
          <p:cNvPr id="4" name="Picture 3" descr="Logo CONAGO ppt"/>
          <p:cNvPicPr>
            <a:picLocks noChangeAspect="1" noChangeArrowheads="1"/>
          </p:cNvPicPr>
          <p:nvPr/>
        </p:nvPicPr>
        <p:blipFill>
          <a:blip r:embed="rId3" cstate="print"/>
          <a:srcRect/>
          <a:stretch>
            <a:fillRect/>
          </a:stretch>
        </p:blipFill>
        <p:spPr bwMode="auto">
          <a:xfrm>
            <a:off x="7143736" y="0"/>
            <a:ext cx="2000264" cy="1636579"/>
          </a:xfrm>
          <a:prstGeom prst="ellipse">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2" y="785802"/>
            <a:ext cx="8401080" cy="1143000"/>
          </a:xfrm>
        </p:spPr>
        <p:txBody>
          <a:bodyPr>
            <a:noAutofit/>
          </a:bodyPr>
          <a:lstStyle/>
          <a:p>
            <a:r>
              <a:rPr lang="es-MX" sz="4000" b="1" dirty="0" smtClean="0">
                <a:ln w="50800"/>
                <a:solidFill>
                  <a:srgbClr val="586172"/>
                </a:solidFill>
                <a:latin typeface="Arial" pitchFamily="34" charset="0"/>
                <a:cs typeface="Arial" pitchFamily="34" charset="0"/>
              </a:rPr>
              <a:t>1. Información de Caminos Seguros</a:t>
            </a:r>
            <a:endParaRPr lang="es-MX" sz="4000" b="1" dirty="0">
              <a:ln w="50800"/>
              <a:solidFill>
                <a:srgbClr val="586172"/>
              </a:solidFill>
              <a:latin typeface="Arial" pitchFamily="34" charset="0"/>
              <a:cs typeface="Arial" pitchFamily="34" charset="0"/>
            </a:endParaRPr>
          </a:p>
        </p:txBody>
      </p:sp>
      <p:sp>
        <p:nvSpPr>
          <p:cNvPr id="3" name="Content Placeholder 2"/>
          <p:cNvSpPr>
            <a:spLocks noGrp="1"/>
          </p:cNvSpPr>
          <p:nvPr>
            <p:ph idx="1"/>
          </p:nvPr>
        </p:nvSpPr>
        <p:spPr>
          <a:xfrm>
            <a:off x="428596" y="2071678"/>
            <a:ext cx="8229600" cy="3883045"/>
          </a:xfrm>
        </p:spPr>
        <p:txBody>
          <a:bodyPr>
            <a:noAutofit/>
          </a:bodyPr>
          <a:lstStyle/>
          <a:p>
            <a:pPr marL="0" algn="just">
              <a:spcBef>
                <a:spcPts val="0"/>
              </a:spcBef>
              <a:buNone/>
            </a:pPr>
            <a:r>
              <a:rPr lang="es-MX" sz="1800" b="1" i="1" dirty="0" smtClean="0">
                <a:latin typeface="Arial" pitchFamily="34" charset="0"/>
                <a:cs typeface="Arial" pitchFamily="34" charset="0"/>
              </a:rPr>
              <a:t>Objetivo Específico: </a:t>
            </a:r>
          </a:p>
          <a:p>
            <a:pPr marL="0" algn="just">
              <a:spcBef>
                <a:spcPts val="0"/>
              </a:spcBef>
              <a:buNone/>
            </a:pPr>
            <a:r>
              <a:rPr lang="es-MX" sz="1800" dirty="0" smtClean="0">
                <a:latin typeface="Arial" pitchFamily="34" charset="0"/>
                <a:cs typeface="Arial" pitchFamily="34" charset="0"/>
              </a:rPr>
              <a:t>Brindar a los migrantes información sobre las rutas de tránsito seguras en la República Mexicana, a través de las instancias de atención de cada estado y las dependencias federales.</a:t>
            </a:r>
          </a:p>
          <a:p>
            <a:pPr marL="0" algn="just">
              <a:spcBef>
                <a:spcPts val="0"/>
              </a:spcBef>
              <a:buNone/>
            </a:pPr>
            <a:endParaRPr lang="es-MX" sz="1800" dirty="0" smtClean="0">
              <a:latin typeface="Arial" pitchFamily="34" charset="0"/>
              <a:cs typeface="Arial" pitchFamily="34" charset="0"/>
            </a:endParaRPr>
          </a:p>
          <a:p>
            <a:pPr marL="0">
              <a:spcBef>
                <a:spcPts val="0"/>
              </a:spcBef>
              <a:buNone/>
            </a:pPr>
            <a:r>
              <a:rPr lang="es-MX" sz="1800" b="1" i="1" dirty="0" smtClean="0">
                <a:latin typeface="Arial" pitchFamily="34" charset="0"/>
                <a:cs typeface="Arial" pitchFamily="34" charset="0"/>
              </a:rPr>
              <a:t>Acciones: </a:t>
            </a:r>
          </a:p>
          <a:p>
            <a:pPr marL="0">
              <a:spcBef>
                <a:spcPts val="0"/>
              </a:spcBef>
              <a:buNone/>
            </a:pPr>
            <a:r>
              <a:rPr lang="es-MX" sz="1800" dirty="0" smtClean="0">
                <a:latin typeface="Arial" pitchFamily="34" charset="0"/>
                <a:cs typeface="Arial" pitchFamily="34" charset="0"/>
              </a:rPr>
              <a:t>1.1 Cada entidad en el ámbito de su competencia identificará y garantizará las rutas de tránsito seguro.</a:t>
            </a:r>
          </a:p>
          <a:p>
            <a:pPr marL="0">
              <a:spcBef>
                <a:spcPts val="0"/>
              </a:spcBef>
              <a:buNone/>
            </a:pPr>
            <a:r>
              <a:rPr lang="es-MX" sz="1800" dirty="0" smtClean="0">
                <a:latin typeface="Arial" pitchFamily="34" charset="0"/>
                <a:cs typeface="Arial" pitchFamily="34" charset="0"/>
              </a:rPr>
              <a:t>1.2. Contaremos con un registro de las rutas de autotransporte de personal –sobre todo de afluencia de migrantes-, trayectos, salidas, llegadas, mediante convenios con la SCT y con las empresas de transporte.</a:t>
            </a:r>
          </a:p>
          <a:p>
            <a:pPr marL="0">
              <a:spcBef>
                <a:spcPts val="0"/>
              </a:spcBef>
              <a:buNone/>
            </a:pPr>
            <a:r>
              <a:rPr lang="es-MX" sz="1800" dirty="0" smtClean="0">
                <a:latin typeface="Arial" pitchFamily="34" charset="0"/>
                <a:cs typeface="Arial" pitchFamily="34" charset="0"/>
              </a:rPr>
              <a:t>1.3. Establecimiento de un programa regional de carreteras seguras acordado por los Estados participantes y siguiendo las vías de comunicación ya establecidas por la infraestructura comercial</a:t>
            </a:r>
            <a:r>
              <a:rPr lang="es-MX" sz="1400" dirty="0" smtClean="0">
                <a:latin typeface="Arial" pitchFamily="34" charset="0"/>
                <a:cs typeface="Arial" pitchFamily="34" charset="0"/>
              </a:rPr>
              <a:t>.</a:t>
            </a:r>
          </a:p>
        </p:txBody>
      </p:sp>
      <p:pic>
        <p:nvPicPr>
          <p:cNvPr id="4" name="Picture 3" descr="Logo CONAGO ppt"/>
          <p:cNvPicPr>
            <a:picLocks noChangeAspect="1" noChangeArrowheads="1"/>
          </p:cNvPicPr>
          <p:nvPr/>
        </p:nvPicPr>
        <p:blipFill>
          <a:blip r:embed="rId2" cstate="print"/>
          <a:srcRect/>
          <a:stretch>
            <a:fillRect/>
          </a:stretch>
        </p:blipFill>
        <p:spPr bwMode="auto">
          <a:xfrm>
            <a:off x="7500958" y="1"/>
            <a:ext cx="1643074" cy="1344333"/>
          </a:xfrm>
          <a:prstGeom prst="ellipse">
            <a:avLst/>
          </a:prstGeom>
          <a:ln>
            <a:noFill/>
          </a:ln>
          <a:effectLst>
            <a:softEdge rad="1125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TotalTime>
  <Words>1606</Words>
  <Application>Microsoft Macintosh PowerPoint</Application>
  <PresentationFormat>Presentación en pantalla (4:3)</PresentationFormat>
  <Paragraphs>189</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Office Theme</vt:lpstr>
      <vt:lpstr> Protocolo de Coordinación para el Camino Seguro Migrante </vt:lpstr>
      <vt:lpstr>Hechos</vt:lpstr>
      <vt:lpstr>Hechos</vt:lpstr>
      <vt:lpstr>Preámbulo</vt:lpstr>
      <vt:lpstr>Diapositiva 5</vt:lpstr>
      <vt:lpstr>Diapositiva 6</vt:lpstr>
      <vt:lpstr>Objetivo General</vt:lpstr>
      <vt:lpstr>Definiciones</vt:lpstr>
      <vt:lpstr>1. Información de Caminos Seguros</vt:lpstr>
      <vt:lpstr>2. Prevención</vt:lpstr>
      <vt:lpstr>3. Protección</vt:lpstr>
      <vt:lpstr>Diapositiva 12</vt:lpstr>
      <vt:lpstr>4. Evaluación y Seguimiento</vt:lpstr>
      <vt:lpstr>Diapositiva 14</vt:lpstr>
      <vt:lpstr>Dependencias y Ordenes de Gobierno</vt:lpstr>
    </vt:vector>
  </TitlesOfParts>
  <Company>Gobierno del Estado de Guanajuato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COORDINACIÓN PARA EL CAMINO SEGURO MIGRANTE</dc:title>
  <dc:creator>Ricardo Narvaez</dc:creator>
  <cp:lastModifiedBy>elecumberry</cp:lastModifiedBy>
  <cp:revision>73</cp:revision>
  <dcterms:created xsi:type="dcterms:W3CDTF">2011-05-18T17:31:12Z</dcterms:created>
  <dcterms:modified xsi:type="dcterms:W3CDTF">2011-05-25T23:55:05Z</dcterms:modified>
</cp:coreProperties>
</file>