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4" r:id="rId7"/>
    <p:sldId id="265" r:id="rId8"/>
    <p:sldId id="266" r:id="rId9"/>
    <p:sldId id="267" r:id="rId10"/>
    <p:sldId id="26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08" autoAdjust="0"/>
    <p:restoredTop sz="94660"/>
  </p:normalViewPr>
  <p:slideViewPr>
    <p:cSldViewPr>
      <p:cViewPr varScale="1">
        <p:scale>
          <a:sx n="100" d="100"/>
          <a:sy n="100" d="100"/>
        </p:scale>
        <p:origin x="-5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AEB94F-6DEC-4CFD-99BF-2FD255BECB4C}" type="datetimeFigureOut">
              <a:rPr lang="es-ES" smtClean="0"/>
              <a:t>23/05/2011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4389D-4429-49A7-96EB-1B7C30878265}"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F14389D-4429-49A7-96EB-1B7C30878265}" type="slidenum">
              <a:rPr lang="es-ES" smtClean="0"/>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8E1CA6-2797-4E07-A656-ADFC4538D862}" type="datetimeFigureOut">
              <a:rPr lang="es-ES" smtClean="0"/>
              <a:t>23/05/2011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459FDD-A6FA-4F5A-AFBC-EDC03D7E3898}"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E1CA6-2797-4E07-A656-ADFC4538D862}" type="datetimeFigureOut">
              <a:rPr lang="es-ES" smtClean="0"/>
              <a:t>23/05/2011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59FDD-A6FA-4F5A-AFBC-EDC03D7E3898}"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1691680" y="1340768"/>
            <a:ext cx="6624736" cy="3816424"/>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5"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6"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539552" y="476672"/>
            <a:ext cx="1296144" cy="1080119"/>
          </a:xfrm>
          <a:prstGeom prst="rect">
            <a:avLst/>
          </a:prstGeom>
          <a:noFill/>
        </p:spPr>
      </p:pic>
      <p:sp>
        <p:nvSpPr>
          <p:cNvPr id="7" name="6 CuadroTexto"/>
          <p:cNvSpPr txBox="1"/>
          <p:nvPr/>
        </p:nvSpPr>
        <p:spPr>
          <a:xfrm>
            <a:off x="3419872" y="3933056"/>
            <a:ext cx="4392488" cy="646331"/>
          </a:xfrm>
          <a:prstGeom prst="rect">
            <a:avLst/>
          </a:prstGeom>
          <a:noFill/>
        </p:spPr>
        <p:txBody>
          <a:bodyPr wrap="square" rtlCol="0">
            <a:spAutoFit/>
          </a:bodyPr>
          <a:lstStyle/>
          <a:p>
            <a:r>
              <a:rPr lang="es-ES_tradnl" sz="3600" b="1" dirty="0" smtClean="0"/>
              <a:t>Plan de Trabajo 2011</a:t>
            </a:r>
            <a:endParaRPr lang="es-ES_tradnl"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1"/>
            <a:ext cx="720080" cy="648072"/>
          </a:xfrm>
          <a:prstGeom prst="rect">
            <a:avLst/>
          </a:prstGeom>
          <a:noFill/>
        </p:spPr>
      </p:pic>
      <p:sp>
        <p:nvSpPr>
          <p:cNvPr id="5" name="4 Menos"/>
          <p:cNvSpPr/>
          <p:nvPr/>
        </p:nvSpPr>
        <p:spPr>
          <a:xfrm>
            <a:off x="-324544" y="1412776"/>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6" name="5 Tabla"/>
          <p:cNvGraphicFramePr>
            <a:graphicFrameLocks noGrp="1"/>
          </p:cNvGraphicFramePr>
          <p:nvPr/>
        </p:nvGraphicFramePr>
        <p:xfrm>
          <a:off x="179515" y="836712"/>
          <a:ext cx="8712967" cy="5344033"/>
        </p:xfrm>
        <a:graphic>
          <a:graphicData uri="http://schemas.openxmlformats.org/drawingml/2006/table">
            <a:tbl>
              <a:tblPr firstRow="1" bandRow="1">
                <a:tableStyleId>{5C22544A-7EE6-4342-B048-85BDC9FD1C3A}</a:tableStyleId>
              </a:tblPr>
              <a:tblGrid>
                <a:gridCol w="1352011"/>
                <a:gridCol w="1137406"/>
                <a:gridCol w="1244710"/>
                <a:gridCol w="1244710"/>
                <a:gridCol w="1244710"/>
                <a:gridCol w="1244710"/>
                <a:gridCol w="1244710"/>
              </a:tblGrid>
              <a:tr h="258879">
                <a:tc>
                  <a:txBody>
                    <a:bodyPr/>
                    <a:lstStyle/>
                    <a:p>
                      <a:r>
                        <a:rPr lang="es-ES_tradnl" sz="1200" dirty="0" smtClean="0"/>
                        <a:t>Actividad</a:t>
                      </a:r>
                      <a:endParaRPr lang="es-ES_tradnl" sz="1200" dirty="0"/>
                    </a:p>
                  </a:txBody>
                  <a:tcPr>
                    <a:solidFill>
                      <a:srgbClr val="C00000"/>
                    </a:solidFill>
                  </a:tcPr>
                </a:tc>
                <a:tc>
                  <a:txBody>
                    <a:bodyPr/>
                    <a:lstStyle/>
                    <a:p>
                      <a:r>
                        <a:rPr lang="es-ES_tradnl" sz="1200" dirty="0" smtClean="0"/>
                        <a:t>Mayo</a:t>
                      </a:r>
                      <a:endParaRPr lang="es-ES_tradnl" sz="1200" dirty="0"/>
                    </a:p>
                  </a:txBody>
                  <a:tcPr>
                    <a:solidFill>
                      <a:srgbClr val="C00000"/>
                    </a:solidFill>
                  </a:tcPr>
                </a:tc>
                <a:tc>
                  <a:txBody>
                    <a:bodyPr/>
                    <a:lstStyle/>
                    <a:p>
                      <a:r>
                        <a:rPr lang="es-ES_tradnl" sz="1200" dirty="0" smtClean="0"/>
                        <a:t>Junio</a:t>
                      </a:r>
                      <a:endParaRPr lang="es-ES_tradnl" sz="1200" dirty="0"/>
                    </a:p>
                  </a:txBody>
                  <a:tcPr>
                    <a:solidFill>
                      <a:srgbClr val="C00000"/>
                    </a:solidFill>
                  </a:tcPr>
                </a:tc>
                <a:tc>
                  <a:txBody>
                    <a:bodyPr/>
                    <a:lstStyle/>
                    <a:p>
                      <a:r>
                        <a:rPr lang="es-ES_tradnl" sz="1200" dirty="0" smtClean="0"/>
                        <a:t>Septiembre</a:t>
                      </a:r>
                      <a:endParaRPr lang="es-ES_tradnl" sz="1200" dirty="0"/>
                    </a:p>
                  </a:txBody>
                  <a:tcPr>
                    <a:solidFill>
                      <a:srgbClr val="C00000"/>
                    </a:solidFill>
                  </a:tcPr>
                </a:tc>
                <a:tc>
                  <a:txBody>
                    <a:bodyPr/>
                    <a:lstStyle/>
                    <a:p>
                      <a:r>
                        <a:rPr lang="es-ES_tradnl" sz="1200" dirty="0" smtClean="0"/>
                        <a:t>Octubre</a:t>
                      </a:r>
                      <a:endParaRPr lang="es-ES_tradnl" sz="1200" dirty="0"/>
                    </a:p>
                  </a:txBody>
                  <a:tcPr>
                    <a:solidFill>
                      <a:srgbClr val="C00000"/>
                    </a:solidFill>
                  </a:tcPr>
                </a:tc>
                <a:tc>
                  <a:txBody>
                    <a:bodyPr/>
                    <a:lstStyle/>
                    <a:p>
                      <a:r>
                        <a:rPr lang="es-ES_tradnl" sz="1200" dirty="0" smtClean="0"/>
                        <a:t>Noviembre</a:t>
                      </a:r>
                      <a:endParaRPr lang="es-ES_tradnl" sz="1200" dirty="0"/>
                    </a:p>
                  </a:txBody>
                  <a:tcPr>
                    <a:solidFill>
                      <a:srgbClr val="C00000"/>
                    </a:solidFill>
                  </a:tcPr>
                </a:tc>
                <a:tc>
                  <a:txBody>
                    <a:bodyPr/>
                    <a:lstStyle/>
                    <a:p>
                      <a:r>
                        <a:rPr lang="es-ES_tradnl" sz="1200" dirty="0" smtClean="0"/>
                        <a:t>Diciembre</a:t>
                      </a:r>
                      <a:endParaRPr lang="es-ES_tradnl" sz="1200" dirty="0"/>
                    </a:p>
                  </a:txBody>
                  <a:tcPr>
                    <a:solidFill>
                      <a:srgbClr val="C00000"/>
                    </a:solidFill>
                  </a:tcPr>
                </a:tc>
              </a:tr>
              <a:tr h="5069713">
                <a:tc>
                  <a:txBody>
                    <a:bodyPr/>
                    <a:lstStyle/>
                    <a:p>
                      <a:r>
                        <a:rPr lang="es-ES_tradnl" sz="1050" dirty="0" smtClean="0"/>
                        <a:t>Aprobación de Agenda</a:t>
                      </a:r>
                      <a:r>
                        <a:rPr lang="es-ES_tradnl" sz="1050" baseline="0" dirty="0" smtClean="0"/>
                        <a:t> Temática</a:t>
                      </a:r>
                    </a:p>
                    <a:p>
                      <a:endParaRPr lang="es-ES_tradnl" sz="1050" baseline="0" dirty="0" smtClean="0"/>
                    </a:p>
                    <a:p>
                      <a:r>
                        <a:rPr lang="es-ES_tradnl" sz="1050" dirty="0" smtClean="0"/>
                        <a:t>Integración de cartera de obras de infraestructura </a:t>
                      </a:r>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r>
                        <a:rPr lang="es-ES_tradnl" sz="1050" dirty="0" smtClean="0"/>
                        <a:t>Integración</a:t>
                      </a:r>
                      <a:r>
                        <a:rPr lang="es-ES_tradnl" sz="1050" baseline="0" dirty="0" smtClean="0"/>
                        <a:t> de listado de proyectos de FIDESUR que necesitan impulso</a:t>
                      </a:r>
                      <a:endParaRPr lang="es-ES_tradnl" sz="1050" dirty="0" smtClean="0"/>
                    </a:p>
                    <a:p>
                      <a:endParaRPr lang="es-ES_tradnl" sz="1050" dirty="0" smtClean="0"/>
                    </a:p>
                    <a:p>
                      <a:r>
                        <a:rPr lang="es-ES_tradnl" sz="1050" dirty="0" smtClean="0"/>
                        <a:t>Impulso</a:t>
                      </a:r>
                      <a:r>
                        <a:rPr lang="es-ES_tradnl" sz="1050" baseline="0" dirty="0" smtClean="0"/>
                        <a:t> a seguridad de frontera Sur</a:t>
                      </a:r>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r>
                        <a:rPr lang="es-ES_tradnl" sz="1050" dirty="0" smtClean="0"/>
                        <a:t>Inicio del Centro de Investigación del Cambio Global y la Sustentabilidad del Sureste</a:t>
                      </a:r>
                      <a:r>
                        <a:rPr lang="es-ES_tradnl" sz="1050" dirty="0" smtClean="0"/>
                        <a:t>.</a:t>
                      </a:r>
                      <a:endParaRPr lang="es-ES_tradnl" sz="1050" dirty="0" smtClean="0"/>
                    </a:p>
                    <a:p>
                      <a:endParaRPr lang="es-ES_tradnl" sz="1050" dirty="0"/>
                    </a:p>
                  </a:txBody>
                  <a:tcPr/>
                </a:tc>
                <a:tc>
                  <a:txBody>
                    <a:bodyPr/>
                    <a:lstStyle/>
                    <a:p>
                      <a:r>
                        <a:rPr lang="es-ES_tradnl" sz="1050" dirty="0" smtClean="0"/>
                        <a:t>24 de mayo</a:t>
                      </a:r>
                      <a:endParaRPr lang="es-ES_tradnl" sz="1050" dirty="0"/>
                    </a:p>
                  </a:txBody>
                  <a:tcPr/>
                </a:tc>
                <a:tc>
                  <a:txBody>
                    <a:bodyPr/>
                    <a:lstStyle/>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r>
                        <a:rPr lang="es-ES_tradnl" sz="1050" dirty="0" smtClean="0"/>
                        <a:t>Solicitud</a:t>
                      </a:r>
                      <a:r>
                        <a:rPr lang="es-ES_tradnl" sz="1050" baseline="0" dirty="0" smtClean="0"/>
                        <a:t> de reunión con Presidente de México en base al acuerdo del Pleno de CONAGO</a:t>
                      </a:r>
                      <a:endParaRPr lang="es-ES_tradnl" sz="1050" dirty="0" smtClean="0"/>
                    </a:p>
                  </a:txBody>
                  <a:tcPr/>
                </a:tc>
                <a:tc>
                  <a:txBody>
                    <a:bodyPr/>
                    <a:lstStyle/>
                    <a:p>
                      <a:endParaRPr lang="es-ES_tradnl" sz="1050" dirty="0" smtClean="0"/>
                    </a:p>
                    <a:p>
                      <a:endParaRPr lang="es-ES_tradnl" sz="1050" dirty="0" smtClean="0"/>
                    </a:p>
                    <a:p>
                      <a:endParaRPr lang="es-ES_tradnl" sz="1050" dirty="0" smtClean="0"/>
                    </a:p>
                    <a:p>
                      <a:r>
                        <a:rPr lang="es-ES_tradnl" sz="1050" dirty="0" smtClean="0"/>
                        <a:t>Solicitud de proyectos a estados</a:t>
                      </a:r>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r>
                        <a:rPr lang="es-ES_tradnl" sz="1050" dirty="0" smtClean="0"/>
                        <a:t>Solicitud de proyectos a FIDESUR</a:t>
                      </a:r>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endParaRPr lang="es-ES_tradnl" sz="1050" dirty="0" smtClean="0"/>
                    </a:p>
                    <a:p>
                      <a:r>
                        <a:rPr lang="es-ES_tradnl" sz="1050" dirty="0" smtClean="0"/>
                        <a:t>Evento</a:t>
                      </a:r>
                      <a:r>
                        <a:rPr lang="es-ES_tradnl" sz="1050" baseline="0" dirty="0" smtClean="0"/>
                        <a:t> de inicio de funciones</a:t>
                      </a:r>
                      <a:endParaRPr lang="es-ES_tradnl" sz="1050" dirty="0" smtClean="0"/>
                    </a:p>
                    <a:p>
                      <a:endParaRPr lang="es-ES_tradnl" sz="1050" dirty="0"/>
                    </a:p>
                  </a:txBody>
                  <a:tcPr/>
                </a:tc>
                <a:tc>
                  <a:txBody>
                    <a:bodyPr/>
                    <a:lstStyle/>
                    <a:p>
                      <a:endParaRPr lang="es-ES_tradnl" sz="1050" dirty="0" smtClean="0"/>
                    </a:p>
                    <a:p>
                      <a:endParaRPr lang="es-ES_tradnl" sz="1050" dirty="0" smtClean="0"/>
                    </a:p>
                    <a:p>
                      <a:endParaRPr lang="es-ES_tradnl" sz="1050" dirty="0" smtClean="0"/>
                    </a:p>
                    <a:p>
                      <a:pPr marL="0" algn="l" defTabSz="914400" rtl="0" eaLnBrk="1" latinLnBrk="0" hangingPunct="1"/>
                      <a:r>
                        <a:rPr lang="es-ES_tradnl" sz="1050" kern="1200" dirty="0" smtClean="0">
                          <a:solidFill>
                            <a:schemeClr val="dk1"/>
                          </a:solidFill>
                          <a:latin typeface="+mn-lt"/>
                          <a:ea typeface="+mn-ea"/>
                          <a:cs typeface="+mn-cs"/>
                        </a:rPr>
                        <a:t>Aprobación de la Ley de Ingresos por Poder Legislativo</a:t>
                      </a:r>
                    </a:p>
                    <a:p>
                      <a:pPr marL="0" algn="l" defTabSz="914400" rtl="0" eaLnBrk="1" latinLnBrk="0" hangingPunct="1"/>
                      <a:endParaRPr lang="es-ES_tradnl" sz="1050" kern="1200" dirty="0" smtClean="0">
                        <a:solidFill>
                          <a:schemeClr val="dk1"/>
                        </a:solidFill>
                        <a:latin typeface="+mn-lt"/>
                        <a:ea typeface="+mn-ea"/>
                        <a:cs typeface="+mn-cs"/>
                      </a:endParaRPr>
                    </a:p>
                    <a:p>
                      <a:pPr marL="0" algn="l" defTabSz="914400" rtl="0" eaLnBrk="1" latinLnBrk="0" hangingPunct="1"/>
                      <a:r>
                        <a:rPr lang="es-ES_tradnl" sz="1050" kern="1200" dirty="0" smtClean="0">
                          <a:solidFill>
                            <a:schemeClr val="dk1"/>
                          </a:solidFill>
                          <a:latin typeface="+mn-lt"/>
                          <a:ea typeface="+mn-ea"/>
                          <a:cs typeface="+mn-cs"/>
                        </a:rPr>
                        <a:t>Reunión de Gobernadores  con Diputados Federales (FIDESUR)</a:t>
                      </a:r>
                    </a:p>
                    <a:p>
                      <a:pPr marL="0" algn="l" defTabSz="914400" rtl="0" eaLnBrk="1" latinLnBrk="0" hangingPunct="1"/>
                      <a:endParaRPr lang="es-ES_tradnl" sz="1050" kern="1200" dirty="0" smtClean="0">
                        <a:solidFill>
                          <a:schemeClr val="dk1"/>
                        </a:solidFill>
                        <a:latin typeface="+mn-lt"/>
                        <a:ea typeface="+mn-ea"/>
                        <a:cs typeface="+mn-cs"/>
                      </a:endParaRPr>
                    </a:p>
                    <a:p>
                      <a:pPr marL="0" algn="l" defTabSz="914400" rtl="0" eaLnBrk="1" latinLnBrk="0" hangingPunct="1"/>
                      <a:endParaRPr lang="es-ES_tradnl" sz="1050" kern="1200" dirty="0" smtClean="0">
                        <a:solidFill>
                          <a:schemeClr val="dk1"/>
                        </a:solidFill>
                        <a:latin typeface="+mn-lt"/>
                        <a:ea typeface="+mn-ea"/>
                        <a:cs typeface="+mn-cs"/>
                      </a:endParaRPr>
                    </a:p>
                    <a:p>
                      <a:pPr marL="0" algn="l" defTabSz="914400" rtl="0" eaLnBrk="1" latinLnBrk="0" hangingPunct="1"/>
                      <a:endParaRPr lang="es-ES_tradnl" sz="1050" kern="1200" dirty="0" smtClean="0">
                        <a:solidFill>
                          <a:schemeClr val="dk1"/>
                        </a:solidFill>
                        <a:latin typeface="+mn-lt"/>
                        <a:ea typeface="+mn-ea"/>
                        <a:cs typeface="+mn-cs"/>
                      </a:endParaRPr>
                    </a:p>
                    <a:p>
                      <a:pPr marL="0" algn="l" defTabSz="914400" rtl="0" eaLnBrk="1" latinLnBrk="0" hangingPunct="1"/>
                      <a:endParaRPr lang="es-ES_tradnl" sz="1050" kern="1200" dirty="0" smtClean="0">
                        <a:solidFill>
                          <a:schemeClr val="dk1"/>
                        </a:solidFill>
                        <a:latin typeface="+mn-lt"/>
                        <a:ea typeface="+mn-ea"/>
                        <a:cs typeface="+mn-cs"/>
                      </a:endParaRPr>
                    </a:p>
                    <a:p>
                      <a:pPr marL="0" algn="l" defTabSz="914400" rtl="0" eaLnBrk="1" latinLnBrk="0" hangingPunct="1"/>
                      <a:endParaRPr lang="es-ES_tradnl" sz="1050" kern="1200" dirty="0" smtClean="0">
                        <a:solidFill>
                          <a:schemeClr val="dk1"/>
                        </a:solidFill>
                        <a:latin typeface="+mn-lt"/>
                        <a:ea typeface="+mn-ea"/>
                        <a:cs typeface="+mn-cs"/>
                      </a:endParaRPr>
                    </a:p>
                  </a:txBody>
                  <a:tcPr/>
                </a:tc>
                <a:tc>
                  <a:txBody>
                    <a:bodyPr/>
                    <a:lstStyle/>
                    <a:p>
                      <a:endParaRPr lang="es-ES_tradnl" sz="1050" dirty="0" smtClean="0"/>
                    </a:p>
                    <a:p>
                      <a:endParaRPr lang="es-ES_tradnl" sz="1050" dirty="0" smtClean="0"/>
                    </a:p>
                    <a:p>
                      <a:endParaRPr lang="es-ES_tradnl" sz="1050" dirty="0" smtClean="0"/>
                    </a:p>
                    <a:p>
                      <a:endParaRPr lang="es-ES_tradnl" sz="1050" dirty="0"/>
                    </a:p>
                  </a:txBody>
                  <a:tcPr/>
                </a:tc>
                <a:tc>
                  <a:txBody>
                    <a:bodyPr/>
                    <a:lstStyle/>
                    <a:p>
                      <a:endParaRPr lang="es-ES_tradnl" sz="1050" dirty="0" smtClean="0"/>
                    </a:p>
                    <a:p>
                      <a:endParaRPr lang="es-ES_tradnl" sz="1050" dirty="0" smtClean="0"/>
                    </a:p>
                    <a:p>
                      <a:endParaRPr lang="es-ES_tradnl" sz="1050" dirty="0" smtClean="0"/>
                    </a:p>
                    <a:p>
                      <a:r>
                        <a:rPr lang="es-ES_tradnl" sz="1050" kern="1200" dirty="0" smtClean="0">
                          <a:solidFill>
                            <a:schemeClr val="dk1"/>
                          </a:solidFill>
                          <a:latin typeface="+mn-lt"/>
                          <a:ea typeface="+mn-ea"/>
                          <a:cs typeface="+mn-cs"/>
                        </a:rPr>
                        <a:t>Aprobación de PEF 2012</a:t>
                      </a: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19672" y="44624"/>
            <a:ext cx="6912768"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3"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4" cstate="print"/>
          <a:srcRect/>
          <a:stretch>
            <a:fillRect/>
          </a:stretch>
        </p:blipFill>
        <p:spPr bwMode="auto">
          <a:xfrm>
            <a:off x="251520" y="188641"/>
            <a:ext cx="1080120" cy="1080119"/>
          </a:xfrm>
          <a:prstGeom prst="rect">
            <a:avLst/>
          </a:prstGeom>
          <a:noFill/>
        </p:spPr>
      </p:pic>
      <p:sp>
        <p:nvSpPr>
          <p:cNvPr id="5" name="4 Menos"/>
          <p:cNvSpPr/>
          <p:nvPr/>
        </p:nvSpPr>
        <p:spPr>
          <a:xfrm>
            <a:off x="-324544" y="1268760"/>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043608" y="1844824"/>
            <a:ext cx="7488832" cy="3693319"/>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rPr>
              <a:t>Objetivo General:</a:t>
            </a:r>
          </a:p>
          <a:p>
            <a:endParaRPr lang="es-ES_tradnl" b="1" dirty="0" smtClean="0"/>
          </a:p>
          <a:p>
            <a:pPr algn="just"/>
            <a:r>
              <a:rPr lang="es-ES_tradnl" dirty="0" smtClean="0"/>
              <a:t>Orientar los esfuerzos de todos los integrantes de la Comisión, hacia acciones concretas que permitan impulsar el desarrollo de la región.</a:t>
            </a:r>
          </a:p>
          <a:p>
            <a:pPr algn="just"/>
            <a:endParaRPr lang="es-ES_tradnl" dirty="0" smtClean="0"/>
          </a:p>
          <a:p>
            <a:pPr algn="just"/>
            <a:endParaRPr lang="es-ES_tradnl" b="1" dirty="0" smtClean="0">
              <a:effectLst>
                <a:outerShdw blurRad="38100" dist="38100" dir="2700000" algn="tl">
                  <a:srgbClr val="000000">
                    <a:alpha val="43137"/>
                  </a:srgbClr>
                </a:outerShdw>
              </a:effectLst>
            </a:endParaRPr>
          </a:p>
          <a:p>
            <a:pPr algn="just"/>
            <a:r>
              <a:rPr lang="es-ES_tradnl" b="1" dirty="0" smtClean="0">
                <a:effectLst>
                  <a:outerShdw blurRad="38100" dist="38100" dir="2700000" algn="tl">
                    <a:srgbClr val="000000">
                      <a:alpha val="43137"/>
                    </a:srgbClr>
                  </a:outerShdw>
                </a:effectLst>
              </a:rPr>
              <a:t>Objetivos específicos:</a:t>
            </a:r>
            <a:endParaRPr lang="es-ES_tradnl" b="1" dirty="0" smtClean="0">
              <a:effectLst>
                <a:outerShdw blurRad="38100" dist="38100" dir="2700000" algn="tl">
                  <a:srgbClr val="000000">
                    <a:alpha val="43137"/>
                  </a:srgbClr>
                </a:outerShdw>
              </a:effectLst>
            </a:endParaRPr>
          </a:p>
          <a:p>
            <a:pPr algn="just"/>
            <a:endParaRPr lang="es-ES_tradnl" dirty="0" smtClean="0"/>
          </a:p>
          <a:p>
            <a:pPr algn="just">
              <a:buFont typeface="Arial" pitchFamily="34" charset="0"/>
              <a:buChar char="•"/>
            </a:pPr>
            <a:r>
              <a:rPr lang="es-ES_tradnl" dirty="0" smtClean="0"/>
              <a:t> Dar seguimiento a los temas que así lo ameriten de la agenda 2010.</a:t>
            </a:r>
          </a:p>
          <a:p>
            <a:pPr algn="just">
              <a:buFont typeface="Arial" pitchFamily="34" charset="0"/>
              <a:buChar char="•"/>
            </a:pPr>
            <a:endParaRPr lang="es-ES_tradnl" dirty="0" smtClean="0"/>
          </a:p>
          <a:p>
            <a:pPr algn="just">
              <a:buFont typeface="Arial" pitchFamily="34" charset="0"/>
              <a:buChar char="•"/>
            </a:pPr>
            <a:r>
              <a:rPr lang="es-ES_tradnl" dirty="0" smtClean="0"/>
              <a:t> Incluir aquellos temas que resulten de nuevo interés de los estados y/o como resultado de la coyuntura política.</a:t>
            </a:r>
          </a:p>
          <a:p>
            <a:endParaRPr lang="es-ES_tradn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91680" y="116632"/>
            <a:ext cx="6840760"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179512" y="116632"/>
            <a:ext cx="1080120" cy="1080119"/>
          </a:xfrm>
          <a:prstGeom prst="rect">
            <a:avLst/>
          </a:prstGeom>
          <a:noFill/>
        </p:spPr>
      </p:pic>
      <p:sp>
        <p:nvSpPr>
          <p:cNvPr id="5" name="4 Menos"/>
          <p:cNvSpPr/>
          <p:nvPr/>
        </p:nvSpPr>
        <p:spPr>
          <a:xfrm>
            <a:off x="-324544" y="1340768"/>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971600" y="1712997"/>
            <a:ext cx="7632848" cy="4524315"/>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rPr>
              <a:t>Antecedentes:</a:t>
            </a:r>
          </a:p>
          <a:p>
            <a:endParaRPr lang="es-ES_tradnl" b="1" dirty="0" smtClean="0"/>
          </a:p>
          <a:p>
            <a:pPr algn="just">
              <a:buClr>
                <a:schemeClr val="bg2">
                  <a:lumMod val="50000"/>
                </a:schemeClr>
              </a:buClr>
              <a:buFont typeface="Arial" pitchFamily="34" charset="0"/>
              <a:buChar char="•"/>
            </a:pPr>
            <a:r>
              <a:rPr lang="es-ES_tradnl" b="1" dirty="0" smtClean="0"/>
              <a:t> Comisión para el Desarrollo Integral de la Frontera Sur.</a:t>
            </a:r>
          </a:p>
          <a:p>
            <a:pPr algn="just"/>
            <a:endParaRPr lang="es-ES_tradnl" b="1" dirty="0" smtClean="0"/>
          </a:p>
          <a:p>
            <a:pPr algn="just"/>
            <a:r>
              <a:rPr lang="es-ES_tradnl" b="1" dirty="0" smtClean="0">
                <a:effectLst>
                  <a:outerShdw blurRad="38100" dist="38100" dir="2700000" algn="tl">
                    <a:srgbClr val="000000">
                      <a:alpha val="43137"/>
                    </a:srgbClr>
                  </a:outerShdw>
                </a:effectLst>
              </a:rPr>
              <a:t>Creación:</a:t>
            </a:r>
            <a:r>
              <a:rPr lang="es-ES_tradnl" dirty="0" smtClean="0"/>
              <a:t> Vigésimo Primera Reunión Ordinaria, 22 de octubre de 2004, Puerto Vallarta, Jalisco.</a:t>
            </a:r>
          </a:p>
          <a:p>
            <a:pPr algn="just"/>
            <a:endParaRPr lang="es-ES_tradnl" dirty="0" smtClean="0"/>
          </a:p>
          <a:p>
            <a:pPr algn="just">
              <a:buClr>
                <a:schemeClr val="bg2">
                  <a:lumMod val="50000"/>
                </a:schemeClr>
              </a:buClr>
              <a:buFont typeface="Arial" pitchFamily="34" charset="0"/>
              <a:buChar char="•"/>
            </a:pPr>
            <a:r>
              <a:rPr lang="es-ES_tradnl" dirty="0" smtClean="0"/>
              <a:t> </a:t>
            </a:r>
            <a:r>
              <a:rPr lang="es-ES_tradnl" b="1" dirty="0" smtClean="0"/>
              <a:t>Cambio de nombre a Comisión para el Desarrollo Integral de la Región Sur Sureste: </a:t>
            </a:r>
            <a:r>
              <a:rPr lang="es-ES_tradnl" dirty="0" smtClean="0"/>
              <a:t>Trigésimo Segunda Reunión Ordinaria, 29 de mayo de 2007, Puerto Vallarta, Jalisco. (Se incorporan como miembros los estados de Guerrera y Puebla).</a:t>
            </a:r>
          </a:p>
          <a:p>
            <a:pPr algn="just">
              <a:buFont typeface="Arial" pitchFamily="34" charset="0"/>
              <a:buChar char="•"/>
            </a:pPr>
            <a:endParaRPr lang="es-ES_tradnl" dirty="0" smtClean="0"/>
          </a:p>
          <a:p>
            <a:pPr algn="just">
              <a:buClr>
                <a:schemeClr val="bg2">
                  <a:lumMod val="50000"/>
                </a:schemeClr>
              </a:buClr>
              <a:buFont typeface="Arial" pitchFamily="34" charset="0"/>
              <a:buChar char="•"/>
            </a:pPr>
            <a:r>
              <a:rPr lang="es-ES_tradnl" dirty="0" smtClean="0"/>
              <a:t> </a:t>
            </a:r>
            <a:r>
              <a:rPr lang="es-ES_tradnl" b="1" dirty="0" smtClean="0"/>
              <a:t>Aprobación de agenda temática. </a:t>
            </a:r>
            <a:r>
              <a:rPr lang="es-ES_tradnl" dirty="0" smtClean="0"/>
              <a:t>Trigésimo Tercera Reunión Ordinaria, 23 de marzo de 2010, Morelia, Michoacán.</a:t>
            </a:r>
          </a:p>
          <a:p>
            <a:endParaRPr lang="es-ES_tradnl" b="1" dirty="0" smtClean="0"/>
          </a:p>
          <a:p>
            <a:endParaRPr lang="es-ES_tradnl"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547664" y="116632"/>
            <a:ext cx="6984776"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251520" y="116632"/>
            <a:ext cx="1080120" cy="1080119"/>
          </a:xfrm>
          <a:prstGeom prst="rect">
            <a:avLst/>
          </a:prstGeom>
          <a:noFill/>
        </p:spPr>
      </p:pic>
      <p:sp>
        <p:nvSpPr>
          <p:cNvPr id="5" name="4 Menos"/>
          <p:cNvSpPr/>
          <p:nvPr/>
        </p:nvSpPr>
        <p:spPr>
          <a:xfrm>
            <a:off x="-324544" y="1340768"/>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971600" y="1628800"/>
            <a:ext cx="7488832" cy="4839786"/>
          </a:xfrm>
          <a:prstGeom prst="rect">
            <a:avLst/>
          </a:prstGeom>
          <a:noFill/>
        </p:spPr>
        <p:txBody>
          <a:bodyPr wrap="square" rtlCol="0">
            <a:spAutoFit/>
          </a:bodyPr>
          <a:lstStyle/>
          <a:p>
            <a:r>
              <a:rPr lang="es-ES_tradnl" b="1" dirty="0" smtClean="0">
                <a:effectLst>
                  <a:outerShdw blurRad="38100" dist="38100" dir="2700000" algn="tl">
                    <a:srgbClr val="000000">
                      <a:alpha val="43137"/>
                    </a:srgbClr>
                  </a:outerShdw>
                </a:effectLst>
              </a:rPr>
              <a:t>Antecedentes:</a:t>
            </a:r>
          </a:p>
          <a:p>
            <a:endParaRPr lang="es-ES_tradnl" sz="1050" b="1" dirty="0" smtClean="0"/>
          </a:p>
          <a:p>
            <a:pPr algn="just"/>
            <a:r>
              <a:rPr lang="es-ES_tradnl" dirty="0" smtClean="0"/>
              <a:t>La Comisión para el Desarrollo Integral de la Región Sur Sureste (CODESUR) surgió ante la necesidad de atender las diversas problemáticas que comparten los estados que la integran. A diferencia de otras comisiones de la CONAGO, enfocadas a temas muy puntuales y de impacto nacional, la CODESUR, por su carácter de integral abarca varios de estos mismos asuntos, sólo que desde la visión regional.</a:t>
            </a:r>
          </a:p>
          <a:p>
            <a:pPr algn="just"/>
            <a:endParaRPr lang="es-ES_tradnl" sz="1000" dirty="0" smtClean="0"/>
          </a:p>
          <a:p>
            <a:pPr algn="just"/>
            <a:r>
              <a:rPr lang="es-ES_tradnl" dirty="0" smtClean="0"/>
              <a:t>El programa de trabajo 2010, resultado de las propuestas de cada uno de los estados integrantes se dividió en cuatro grandes ejes: </a:t>
            </a:r>
          </a:p>
          <a:p>
            <a:pPr algn="just"/>
            <a:endParaRPr lang="es-ES_tradnl" sz="1200" dirty="0" smtClean="0"/>
          </a:p>
          <a:p>
            <a:pPr lvl="1" algn="just"/>
            <a:r>
              <a:rPr lang="es-ES_tradnl" dirty="0" smtClean="0"/>
              <a:t>1.	Redimensionamiento de la Comisión</a:t>
            </a:r>
          </a:p>
          <a:p>
            <a:pPr lvl="1" algn="just"/>
            <a:r>
              <a:rPr lang="es-ES_tradnl" dirty="0" smtClean="0"/>
              <a:t>2.	Frontera Sur, plataforma de desarrollo</a:t>
            </a:r>
          </a:p>
          <a:p>
            <a:pPr lvl="1" algn="just"/>
            <a:r>
              <a:rPr lang="es-ES_tradnl" dirty="0" smtClean="0"/>
              <a:t>3.	Infraestructura estratégica de comunicación multimodal</a:t>
            </a:r>
          </a:p>
          <a:p>
            <a:pPr lvl="1" algn="just"/>
            <a:r>
              <a:rPr lang="es-ES_tradnl" dirty="0" smtClean="0"/>
              <a:t>4.	Desarrollo Energético y Política Ambiental</a:t>
            </a:r>
          </a:p>
          <a:p>
            <a:pPr algn="just">
              <a:buFont typeface="Arial" pitchFamily="34" charset="0"/>
              <a:buChar char="•"/>
            </a:pPr>
            <a:endParaRPr lang="es-ES_tradnl" b="1" dirty="0" smtClean="0"/>
          </a:p>
          <a:p>
            <a:endParaRPr lang="es-ES_tradn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91680" y="116632"/>
            <a:ext cx="6840760"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0"/>
            <a:ext cx="1080120" cy="1080119"/>
          </a:xfrm>
          <a:prstGeom prst="rect">
            <a:avLst/>
          </a:prstGeom>
          <a:noFill/>
        </p:spPr>
      </p:pic>
      <p:sp>
        <p:nvSpPr>
          <p:cNvPr id="5" name="4 Menos"/>
          <p:cNvSpPr/>
          <p:nvPr/>
        </p:nvSpPr>
        <p:spPr>
          <a:xfrm>
            <a:off x="-324544" y="1340768"/>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043608" y="1556792"/>
            <a:ext cx="7704856" cy="6278642"/>
          </a:xfrm>
          <a:prstGeom prst="rect">
            <a:avLst/>
          </a:prstGeom>
          <a:noFill/>
        </p:spPr>
        <p:txBody>
          <a:bodyPr wrap="square" rtlCol="0">
            <a:spAutoFit/>
          </a:bodyPr>
          <a:lstStyle/>
          <a:p>
            <a:pPr algn="just"/>
            <a:r>
              <a:rPr lang="es-ES_tradnl" b="1" dirty="0" smtClean="0">
                <a:effectLst>
                  <a:outerShdw blurRad="38100" dist="38100" dir="2700000" algn="tl">
                    <a:srgbClr val="000000">
                      <a:alpha val="43137"/>
                    </a:srgbClr>
                  </a:outerShdw>
                </a:effectLst>
              </a:rPr>
              <a:t>EJE 1</a:t>
            </a:r>
            <a:r>
              <a:rPr lang="es-ES_tradnl" b="1" dirty="0" smtClean="0"/>
              <a:t>	Redimensionamiento de la Comisión</a:t>
            </a:r>
          </a:p>
          <a:p>
            <a:pPr algn="just"/>
            <a:endParaRPr lang="es-ES_tradnl" sz="800" b="1" dirty="0" smtClean="0"/>
          </a:p>
          <a:p>
            <a:pPr algn="just"/>
            <a:r>
              <a:rPr lang="es-ES_tradnl" b="1" dirty="0" smtClean="0"/>
              <a:t>PRODUCTO: </a:t>
            </a:r>
          </a:p>
          <a:p>
            <a:pPr algn="just">
              <a:buFont typeface="Arial" pitchFamily="34" charset="0"/>
              <a:buChar char="•"/>
            </a:pPr>
            <a:r>
              <a:rPr lang="es-ES_tradnl" dirty="0" smtClean="0"/>
              <a:t> Cartera  Interinstitucional de Proyectos (CIP)</a:t>
            </a:r>
          </a:p>
          <a:p>
            <a:pPr algn="just"/>
            <a:endParaRPr lang="es-ES_tradnl" sz="800" b="1" dirty="0" smtClean="0"/>
          </a:p>
          <a:p>
            <a:pPr algn="just"/>
            <a:r>
              <a:rPr lang="es-ES_tradnl" b="1" dirty="0" smtClean="0">
                <a:effectLst>
                  <a:outerShdw blurRad="38100" dist="38100" dir="2700000" algn="tl">
                    <a:srgbClr val="000000">
                      <a:alpha val="43137"/>
                    </a:srgbClr>
                  </a:outerShdw>
                </a:effectLst>
              </a:rPr>
              <a:t>EJE 2	</a:t>
            </a:r>
            <a:r>
              <a:rPr lang="es-ES_tradnl" b="1" dirty="0" smtClean="0"/>
              <a:t>Frontera Sur, plataforma de desarrollo</a:t>
            </a:r>
          </a:p>
          <a:p>
            <a:pPr algn="just"/>
            <a:endParaRPr lang="es-ES_tradnl" sz="800" b="1" dirty="0" smtClean="0"/>
          </a:p>
          <a:p>
            <a:pPr algn="just"/>
            <a:r>
              <a:rPr lang="es-ES_tradnl" b="1" dirty="0" smtClean="0"/>
              <a:t>PRODUCTO: </a:t>
            </a:r>
          </a:p>
          <a:p>
            <a:pPr algn="just">
              <a:buFont typeface="Arial" pitchFamily="34" charset="0"/>
              <a:buChar char="•"/>
            </a:pPr>
            <a:r>
              <a:rPr lang="es-ES_tradnl" dirty="0" smtClean="0"/>
              <a:t> Proyecto Ejecutivo del Corredor Industrial de la Frontera Sur.</a:t>
            </a:r>
          </a:p>
          <a:p>
            <a:pPr algn="just"/>
            <a:endParaRPr lang="es-ES_tradnl" sz="800" b="1" dirty="0" smtClean="0"/>
          </a:p>
          <a:p>
            <a:pPr algn="just"/>
            <a:r>
              <a:rPr lang="es-ES_tradnl" b="1" dirty="0" smtClean="0">
                <a:effectLst>
                  <a:outerShdw blurRad="38100" dist="38100" dir="2700000" algn="tl">
                    <a:srgbClr val="000000">
                      <a:alpha val="43137"/>
                    </a:srgbClr>
                  </a:outerShdw>
                </a:effectLst>
              </a:rPr>
              <a:t>Eje 3   </a:t>
            </a:r>
            <a:r>
              <a:rPr lang="es-ES_tradnl" b="1" dirty="0" smtClean="0"/>
              <a:t>     Infraestructura estratégica de comunicación multimodal</a:t>
            </a:r>
          </a:p>
          <a:p>
            <a:pPr algn="just"/>
            <a:r>
              <a:rPr lang="es-ES_tradnl" b="1" dirty="0" smtClean="0"/>
              <a:t>PROYECTOS: </a:t>
            </a:r>
          </a:p>
          <a:p>
            <a:pPr algn="just"/>
            <a:endParaRPr lang="es-ES_tradnl" sz="800" b="1" dirty="0" smtClean="0"/>
          </a:p>
          <a:p>
            <a:pPr algn="just">
              <a:buFont typeface="Arial" pitchFamily="34" charset="0"/>
              <a:buChar char="•"/>
            </a:pPr>
            <a:r>
              <a:rPr lang="es-ES_tradnl" dirty="0" smtClean="0"/>
              <a:t> Sistema Logístico para el Desarrollo Regional del Istmo de Tehuantepec.</a:t>
            </a:r>
          </a:p>
          <a:p>
            <a:pPr algn="just">
              <a:buFont typeface="Arial" pitchFamily="34" charset="0"/>
              <a:buChar char="•"/>
            </a:pPr>
            <a:r>
              <a:rPr lang="es-ES_tradnl" dirty="0" smtClean="0"/>
              <a:t> Ferrocarril Estación Chontalpa- Dos Bocas.</a:t>
            </a:r>
          </a:p>
          <a:p>
            <a:pPr algn="just">
              <a:buFont typeface="Arial" pitchFamily="34" charset="0"/>
              <a:buChar char="•"/>
            </a:pPr>
            <a:endParaRPr lang="es-ES_tradnl" sz="800" dirty="0" smtClean="0"/>
          </a:p>
          <a:p>
            <a:pPr algn="just"/>
            <a:r>
              <a:rPr lang="es-ES_tradnl" b="1" dirty="0" smtClean="0"/>
              <a:t>Eje 4   Desarrollo Energético y Política Ambiental</a:t>
            </a:r>
          </a:p>
          <a:p>
            <a:pPr algn="just"/>
            <a:r>
              <a:rPr lang="es-ES_tradnl" b="1" dirty="0" smtClean="0"/>
              <a:t>PROYECTO: </a:t>
            </a:r>
            <a:r>
              <a:rPr lang="es-ES_tradnl" dirty="0" smtClean="0"/>
              <a:t>Centro Mesoamericano para las Energías Renovables, el Agua y los Ecosistemas (Centro de Investigación del Cambio Global y la Sustentabilidad del Sureste) </a:t>
            </a:r>
          </a:p>
          <a:p>
            <a:pPr algn="just"/>
            <a:endParaRPr lang="es-ES_tradnl" b="1" dirty="0" smtClean="0"/>
          </a:p>
          <a:p>
            <a:pPr algn="just"/>
            <a:endParaRPr lang="es-ES_tradnl" b="1" dirty="0" smtClean="0"/>
          </a:p>
          <a:p>
            <a:pPr algn="just"/>
            <a:endParaRPr lang="es-ES_tradnl" b="1" dirty="0" smtClean="0"/>
          </a:p>
          <a:p>
            <a:pPr algn="just"/>
            <a:endParaRPr lang="es-ES_tradnl" b="1" dirty="0" smtClean="0"/>
          </a:p>
          <a:p>
            <a:endParaRPr lang="es-ES_tradnl"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19672" y="188640"/>
            <a:ext cx="6912768"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0"/>
            <a:ext cx="1080120" cy="1080119"/>
          </a:xfrm>
          <a:prstGeom prst="rect">
            <a:avLst/>
          </a:prstGeom>
          <a:noFill/>
        </p:spPr>
      </p:pic>
      <p:sp>
        <p:nvSpPr>
          <p:cNvPr id="5" name="4 Menos"/>
          <p:cNvSpPr/>
          <p:nvPr/>
        </p:nvSpPr>
        <p:spPr>
          <a:xfrm>
            <a:off x="-324544" y="1412776"/>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971600" y="1556791"/>
            <a:ext cx="7776864" cy="4147289"/>
          </a:xfrm>
          <a:prstGeom prst="rect">
            <a:avLst/>
          </a:prstGeom>
          <a:noFill/>
        </p:spPr>
        <p:txBody>
          <a:bodyPr wrap="square" rtlCol="0">
            <a:spAutoFit/>
          </a:bodyPr>
          <a:lstStyle/>
          <a:p>
            <a:pPr algn="just"/>
            <a:r>
              <a:rPr lang="es-ES_tradnl" b="1" dirty="0" smtClean="0">
                <a:effectLst>
                  <a:outerShdw blurRad="38100" dist="38100" dir="2700000" algn="tl">
                    <a:srgbClr val="000000">
                      <a:alpha val="43137"/>
                    </a:srgbClr>
                  </a:outerShdw>
                </a:effectLst>
              </a:rPr>
              <a:t>Solicitud de propuestas para integrar agenda temática de la Comisión</a:t>
            </a:r>
          </a:p>
          <a:p>
            <a:pPr algn="just"/>
            <a:endParaRPr lang="es-ES_tradnl" b="1" dirty="0" smtClean="0"/>
          </a:p>
          <a:p>
            <a:pPr algn="just"/>
            <a:r>
              <a:rPr lang="es-ES_tradnl" b="1" dirty="0" smtClean="0"/>
              <a:t>Remitida a través de la Secretaría Técnica de la CONAGO el pasado 13 de mayo, teniendo como límite el pasado 18 de mayo.</a:t>
            </a:r>
          </a:p>
          <a:p>
            <a:pPr algn="just"/>
            <a:endParaRPr lang="es-ES_tradnl" sz="1050" b="1" dirty="0" smtClean="0"/>
          </a:p>
          <a:p>
            <a:pPr algn="just"/>
            <a:endParaRPr lang="es-ES_tradnl" sz="1100" b="1" dirty="0" smtClean="0"/>
          </a:p>
          <a:p>
            <a:pPr algn="just"/>
            <a:r>
              <a:rPr lang="es-ES_tradnl" b="1" dirty="0" smtClean="0"/>
              <a:t>Propuesta </a:t>
            </a:r>
            <a:r>
              <a:rPr lang="es-ES_tradnl" b="1" dirty="0" smtClean="0"/>
              <a:t>de Agenda Temática 2011</a:t>
            </a:r>
          </a:p>
          <a:p>
            <a:pPr algn="just"/>
            <a:endParaRPr lang="es-ES_tradnl" sz="900" b="1" dirty="0" smtClean="0"/>
          </a:p>
          <a:p>
            <a:pPr algn="just">
              <a:buClr>
                <a:schemeClr val="bg2">
                  <a:lumMod val="50000"/>
                </a:schemeClr>
              </a:buClr>
              <a:buFont typeface="Arial" pitchFamily="34" charset="0"/>
              <a:buChar char="•"/>
            </a:pPr>
            <a:r>
              <a:rPr lang="es-ES_tradnl" dirty="0" smtClean="0"/>
              <a:t> Dar seguimiento a los ejes temáticos que forman parte de la agenda 2010</a:t>
            </a:r>
          </a:p>
          <a:p>
            <a:pPr algn="just"/>
            <a:endParaRPr lang="es-ES_tradnl" sz="1400" dirty="0" smtClean="0"/>
          </a:p>
          <a:p>
            <a:pPr marL="342900" indent="-342900" algn="just">
              <a:buFont typeface="+mj-lt"/>
              <a:buAutoNum type="alphaLcParenR"/>
            </a:pPr>
            <a:r>
              <a:rPr lang="es-ES_tradnl" dirty="0" smtClean="0"/>
              <a:t>Integrar una cartera interinstitucional de obras de infraestructura de impacto regional y de interés de los estados que integran la Comisión, que sea presentada por los gobernadores del Sur Sureste e impulsada mediante reunión con la Comisión de Presupuesto de la Cámara de Diputados del Congreso de la Unión de cara a la integración del PEF 2012.</a:t>
            </a:r>
          </a:p>
          <a:p>
            <a:endParaRPr lang="es-ES_tradn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19672" y="188640"/>
            <a:ext cx="6912768"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0"/>
            <a:ext cx="1080120" cy="1080119"/>
          </a:xfrm>
          <a:prstGeom prst="rect">
            <a:avLst/>
          </a:prstGeom>
          <a:noFill/>
        </p:spPr>
      </p:pic>
      <p:sp>
        <p:nvSpPr>
          <p:cNvPr id="5" name="4 Menos"/>
          <p:cNvSpPr/>
          <p:nvPr/>
        </p:nvSpPr>
        <p:spPr>
          <a:xfrm>
            <a:off x="-324544" y="1412776"/>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971600" y="1668864"/>
            <a:ext cx="7776864" cy="4801314"/>
          </a:xfrm>
          <a:prstGeom prst="rect">
            <a:avLst/>
          </a:prstGeom>
          <a:noFill/>
        </p:spPr>
        <p:txBody>
          <a:bodyPr wrap="square" rtlCol="0">
            <a:spAutoFit/>
          </a:bodyPr>
          <a:lstStyle/>
          <a:p>
            <a:pPr marL="342900" indent="-342900" algn="just">
              <a:buAutoNum type="alphaLcParenR" startAt="3"/>
            </a:pPr>
            <a:endParaRPr lang="es-ES_tradnl" dirty="0" smtClean="0"/>
          </a:p>
          <a:p>
            <a:pPr marL="342900" indent="-342900" algn="just">
              <a:buAutoNum type="alphaLcParenR" startAt="2"/>
            </a:pPr>
            <a:r>
              <a:rPr lang="es-ES_tradnl" dirty="0" smtClean="0"/>
              <a:t>Solicitar a FIDESUR, el estatus de cartera de proyectos ejecutivos del Corredor Industrial de la Frontera Sur, para coadyuvar en la gestión de recursos de aquellos que no  cuenten con dicho apoyo ante la Cámara de Diputados de cara a la integración del PEF 2012.</a:t>
            </a:r>
          </a:p>
          <a:p>
            <a:pPr marL="342900" indent="-342900" algn="just"/>
            <a:endParaRPr lang="es-ES_tradnl" b="1" dirty="0" smtClean="0"/>
          </a:p>
          <a:p>
            <a:pPr marL="342900" indent="-342900" algn="just">
              <a:buAutoNum type="alphaLcParenR" startAt="3"/>
            </a:pPr>
            <a:r>
              <a:rPr lang="es-ES_tradnl" dirty="0" smtClean="0"/>
              <a:t>Incluir </a:t>
            </a:r>
            <a:r>
              <a:rPr lang="es-ES_tradnl" dirty="0" smtClean="0"/>
              <a:t>el tema de la seguridad de la frontera Sur y dar seguimiento al mismos, de acuerdo a la propuesta de pronunciamiento que esta comisión pondrá a consideración en la próxima reunió plenaria de la CONAGO.</a:t>
            </a:r>
          </a:p>
          <a:p>
            <a:pPr marL="342900" indent="-342900" algn="just"/>
            <a:endParaRPr lang="es-ES_tradnl" dirty="0" smtClean="0"/>
          </a:p>
          <a:p>
            <a:pPr marL="342900" indent="-342900" algn="just"/>
            <a:r>
              <a:rPr lang="es-ES_tradnl" dirty="0" smtClean="0"/>
              <a:t>d)   Concretar </a:t>
            </a:r>
            <a:r>
              <a:rPr lang="es-ES_tradnl" dirty="0" smtClean="0"/>
              <a:t>el inicio del funcionamiento del Centro de Investigación del Cambio Global y la Sustentabilidad del Sureste.</a:t>
            </a:r>
          </a:p>
          <a:p>
            <a:pPr algn="just"/>
            <a:endParaRPr lang="es-ES_tradnl" dirty="0" smtClean="0"/>
          </a:p>
          <a:p>
            <a:pPr algn="just"/>
            <a:endParaRPr lang="es-ES_tradnl" b="1" dirty="0" smtClean="0"/>
          </a:p>
          <a:p>
            <a:pPr algn="just"/>
            <a:endParaRPr lang="es-ES_tradnl" b="1" dirty="0" smtClean="0"/>
          </a:p>
          <a:p>
            <a:pPr algn="just"/>
            <a:endParaRPr lang="es-ES_tradnl" b="1" dirty="0" smtClean="0"/>
          </a:p>
          <a:p>
            <a:endParaRPr lang="es-ES_tradn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19672" y="188640"/>
            <a:ext cx="6912768"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0"/>
            <a:ext cx="1080120" cy="1080119"/>
          </a:xfrm>
          <a:prstGeom prst="rect">
            <a:avLst/>
          </a:prstGeom>
          <a:noFill/>
        </p:spPr>
      </p:pic>
      <p:sp>
        <p:nvSpPr>
          <p:cNvPr id="5" name="4 Menos"/>
          <p:cNvSpPr/>
          <p:nvPr/>
        </p:nvSpPr>
        <p:spPr>
          <a:xfrm>
            <a:off x="-324544" y="1412776"/>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1" name="10 Tabla"/>
          <p:cNvGraphicFramePr>
            <a:graphicFrameLocks noGrp="1"/>
          </p:cNvGraphicFramePr>
          <p:nvPr/>
        </p:nvGraphicFramePr>
        <p:xfrm>
          <a:off x="755576" y="3068960"/>
          <a:ext cx="5544616" cy="942211"/>
        </p:xfrm>
        <a:graphic>
          <a:graphicData uri="http://schemas.openxmlformats.org/drawingml/2006/table">
            <a:tbl>
              <a:tblPr/>
              <a:tblGrid>
                <a:gridCol w="1424304"/>
                <a:gridCol w="4120312"/>
              </a:tblGrid>
              <a:tr h="514955">
                <a:tc>
                  <a:txBody>
                    <a:bodyPr/>
                    <a:lstStyle/>
                    <a:p>
                      <a:pPr algn="ctr" rtl="0" fontAlgn="ctr"/>
                      <a:r>
                        <a:rPr lang="es-ES" sz="1050" b="0" i="0" u="none" strike="noStrike" dirty="0">
                          <a:solidFill>
                            <a:srgbClr val="000000"/>
                          </a:solidFill>
                          <a:latin typeface="Calibri"/>
                        </a:rPr>
                        <a:t>Actividad</a:t>
                      </a:r>
                    </a:p>
                  </a:txBody>
                  <a:tcPr marL="9525" marR="9525" marT="9525" marB="0" anchor="ctr">
                    <a:lnL>
                      <a:noFill/>
                    </a:lnL>
                    <a:lnR>
                      <a:noFill/>
                    </a:lnR>
                    <a:lnT>
                      <a:noFill/>
                    </a:lnT>
                    <a:lnB>
                      <a:noFill/>
                    </a:lnB>
                    <a:solidFill>
                      <a:srgbClr val="C5BE97"/>
                    </a:solidFill>
                  </a:tcPr>
                </a:tc>
                <a:tc>
                  <a:txBody>
                    <a:bodyPr/>
                    <a:lstStyle/>
                    <a:p>
                      <a:pPr algn="l" rtl="0" fontAlgn="b"/>
                      <a:r>
                        <a:rPr lang="es-ES" sz="1400" b="0" i="0" u="none" strike="noStrike" dirty="0">
                          <a:solidFill>
                            <a:srgbClr val="000000"/>
                          </a:solidFill>
                          <a:latin typeface="Calibri"/>
                        </a:rPr>
                        <a:t>Integración de listado de proyectos de FIDESUR que necesitan impulso </a:t>
                      </a:r>
                    </a:p>
                  </a:txBody>
                  <a:tcPr marL="9525" marR="9525" marT="9525" marB="0" anchor="b">
                    <a:lnL>
                      <a:noFill/>
                    </a:lnL>
                    <a:lnR>
                      <a:noFill/>
                    </a:lnR>
                    <a:lnT>
                      <a:noFill/>
                    </a:lnT>
                    <a:lnB>
                      <a:noFill/>
                    </a:lnB>
                    <a:solidFill>
                      <a:srgbClr val="E6B9B8"/>
                    </a:solidFill>
                  </a:tcPr>
                </a:tc>
              </a:tr>
              <a:tr h="427256">
                <a:tc>
                  <a:txBody>
                    <a:bodyPr/>
                    <a:lstStyle/>
                    <a:p>
                      <a:pPr algn="ctr" fontAlgn="ctr"/>
                      <a:r>
                        <a:rPr lang="es-ES" sz="1100" b="0" i="0" u="none" strike="noStrike" dirty="0">
                          <a:solidFill>
                            <a:srgbClr val="000000"/>
                          </a:solidFill>
                          <a:latin typeface="Calibri"/>
                        </a:rPr>
                        <a:t>Septiembre:</a:t>
                      </a:r>
                    </a:p>
                  </a:txBody>
                  <a:tcPr marL="9525" marR="9525" marT="9525" marB="0" anchor="ctr">
                    <a:lnL>
                      <a:noFill/>
                    </a:lnL>
                    <a:lnR>
                      <a:noFill/>
                    </a:lnR>
                    <a:lnT>
                      <a:noFill/>
                    </a:lnT>
                    <a:lnB>
                      <a:noFill/>
                    </a:lnB>
                  </a:tcPr>
                </a:tc>
                <a:tc>
                  <a:txBody>
                    <a:bodyPr/>
                    <a:lstStyle/>
                    <a:p>
                      <a:pPr algn="l" rtl="0" fontAlgn="b"/>
                      <a:r>
                        <a:rPr lang="es-ES" sz="1050" b="0" i="0" u="none" strike="noStrike" dirty="0">
                          <a:solidFill>
                            <a:srgbClr val="000000"/>
                          </a:solidFill>
                          <a:latin typeface="Calibri"/>
                        </a:rPr>
                        <a:t>Solicitud de proyectos a FIDESUR</a:t>
                      </a:r>
                    </a:p>
                  </a:txBody>
                  <a:tcPr marL="9525" marR="9525" marT="9525" marB="0" anchor="b">
                    <a:lnL>
                      <a:noFill/>
                    </a:lnL>
                    <a:lnR>
                      <a:noFill/>
                    </a:lnR>
                    <a:lnT>
                      <a:noFill/>
                    </a:lnT>
                    <a:lnB>
                      <a:noFill/>
                    </a:lnB>
                  </a:tcPr>
                </a:tc>
              </a:tr>
            </a:tbl>
          </a:graphicData>
        </a:graphic>
      </p:graphicFrame>
      <p:graphicFrame>
        <p:nvGraphicFramePr>
          <p:cNvPr id="12" name="11 Tabla"/>
          <p:cNvGraphicFramePr>
            <a:graphicFrameLocks noGrp="1"/>
          </p:cNvGraphicFramePr>
          <p:nvPr/>
        </p:nvGraphicFramePr>
        <p:xfrm>
          <a:off x="827584" y="4317082"/>
          <a:ext cx="5400600" cy="1200150"/>
        </p:xfrm>
        <a:graphic>
          <a:graphicData uri="http://schemas.openxmlformats.org/drawingml/2006/table">
            <a:tbl>
              <a:tblPr/>
              <a:tblGrid>
                <a:gridCol w="1387310"/>
                <a:gridCol w="4013290"/>
              </a:tblGrid>
              <a:tr h="476250">
                <a:tc>
                  <a:txBody>
                    <a:bodyPr/>
                    <a:lstStyle/>
                    <a:p>
                      <a:pPr algn="ctr" rtl="0" fontAlgn="ctr"/>
                      <a:r>
                        <a:rPr lang="es-ES" sz="1050" b="0" i="0" u="none" strike="noStrike" dirty="0">
                          <a:solidFill>
                            <a:srgbClr val="000000"/>
                          </a:solidFill>
                          <a:latin typeface="Calibri"/>
                        </a:rPr>
                        <a:t>Actividad</a:t>
                      </a:r>
                    </a:p>
                  </a:txBody>
                  <a:tcPr marL="9525" marR="9525" marT="9525" marB="0" anchor="ctr">
                    <a:lnL>
                      <a:noFill/>
                    </a:lnL>
                    <a:lnR>
                      <a:noFill/>
                    </a:lnR>
                    <a:lnT>
                      <a:noFill/>
                    </a:lnT>
                    <a:lnB>
                      <a:noFill/>
                    </a:lnB>
                    <a:solidFill>
                      <a:srgbClr val="C5BE97"/>
                    </a:solidFill>
                  </a:tcPr>
                </a:tc>
                <a:tc>
                  <a:txBody>
                    <a:bodyPr/>
                    <a:lstStyle/>
                    <a:p>
                      <a:pPr algn="l" rtl="0" fontAlgn="b"/>
                      <a:r>
                        <a:rPr lang="es-ES" sz="1400" b="0" i="0" u="none" strike="noStrike" dirty="0">
                          <a:solidFill>
                            <a:srgbClr val="000000"/>
                          </a:solidFill>
                          <a:latin typeface="Calibri"/>
                        </a:rPr>
                        <a:t>Impulso a seguridad de frontera Sur </a:t>
                      </a:r>
                    </a:p>
                  </a:txBody>
                  <a:tcPr marL="9525" marR="9525" marT="9525" marB="0" anchor="b">
                    <a:lnL>
                      <a:noFill/>
                    </a:lnL>
                    <a:lnR>
                      <a:noFill/>
                    </a:lnR>
                    <a:lnT>
                      <a:noFill/>
                    </a:lnT>
                    <a:lnB>
                      <a:noFill/>
                    </a:lnB>
                    <a:solidFill>
                      <a:srgbClr val="E6B9B8"/>
                    </a:solidFill>
                  </a:tcPr>
                </a:tc>
              </a:tr>
              <a:tr h="723900">
                <a:tc>
                  <a:txBody>
                    <a:bodyPr/>
                    <a:lstStyle/>
                    <a:p>
                      <a:pPr algn="ctr" fontAlgn="ctr"/>
                      <a:r>
                        <a:rPr lang="es-ES" sz="1100" b="0" i="0" u="none" strike="noStrike">
                          <a:solidFill>
                            <a:srgbClr val="000000"/>
                          </a:solidFill>
                          <a:latin typeface="Calibri"/>
                        </a:rPr>
                        <a:t>Junio:</a:t>
                      </a:r>
                    </a:p>
                  </a:txBody>
                  <a:tcPr marL="9525" marR="9525" marT="9525" marB="0" anchor="ctr">
                    <a:lnL>
                      <a:noFill/>
                    </a:lnL>
                    <a:lnR>
                      <a:noFill/>
                    </a:lnR>
                    <a:lnT>
                      <a:noFill/>
                    </a:lnT>
                    <a:lnB>
                      <a:noFill/>
                    </a:lnB>
                  </a:tcPr>
                </a:tc>
                <a:tc>
                  <a:txBody>
                    <a:bodyPr/>
                    <a:lstStyle/>
                    <a:p>
                      <a:pPr algn="l" rtl="0" fontAlgn="b"/>
                      <a:r>
                        <a:rPr lang="es-ES" sz="1050" b="0" i="0" u="none" strike="noStrike" dirty="0">
                          <a:solidFill>
                            <a:srgbClr val="000000"/>
                          </a:solidFill>
                          <a:latin typeface="Calibri"/>
                        </a:rPr>
                        <a:t>Solicitud de reunión con Presidente de México en base al acuerdo del Pleno de CONAGO </a:t>
                      </a:r>
                    </a:p>
                  </a:txBody>
                  <a:tcPr marL="9525" marR="9525" marT="9525" marB="0" anchor="b">
                    <a:lnL>
                      <a:noFill/>
                    </a:lnL>
                    <a:lnR>
                      <a:noFill/>
                    </a:lnR>
                    <a:lnT>
                      <a:noFill/>
                    </a:lnT>
                    <a:lnB>
                      <a:noFill/>
                    </a:lnB>
                  </a:tcPr>
                </a:tc>
              </a:tr>
            </a:tbl>
          </a:graphicData>
        </a:graphic>
      </p:graphicFrame>
      <p:graphicFrame>
        <p:nvGraphicFramePr>
          <p:cNvPr id="13" name="12 Tabla"/>
          <p:cNvGraphicFramePr>
            <a:graphicFrameLocks noGrp="1"/>
          </p:cNvGraphicFramePr>
          <p:nvPr/>
        </p:nvGraphicFramePr>
        <p:xfrm>
          <a:off x="755576" y="1916832"/>
          <a:ext cx="5472608" cy="676275"/>
        </p:xfrm>
        <a:graphic>
          <a:graphicData uri="http://schemas.openxmlformats.org/drawingml/2006/table">
            <a:tbl>
              <a:tblPr/>
              <a:tblGrid>
                <a:gridCol w="1405807"/>
                <a:gridCol w="4066801"/>
              </a:tblGrid>
              <a:tr h="485775">
                <a:tc>
                  <a:txBody>
                    <a:bodyPr/>
                    <a:lstStyle/>
                    <a:p>
                      <a:pPr algn="ctr" rtl="0" fontAlgn="ctr"/>
                      <a:r>
                        <a:rPr lang="es-ES" sz="1050" b="0" i="0" u="none" strike="noStrike" dirty="0">
                          <a:solidFill>
                            <a:srgbClr val="000000"/>
                          </a:solidFill>
                          <a:latin typeface="Calibri"/>
                        </a:rPr>
                        <a:t>Actividad</a:t>
                      </a:r>
                    </a:p>
                  </a:txBody>
                  <a:tcPr marL="9525" marR="9525" marT="9525" marB="0" anchor="ctr">
                    <a:lnL>
                      <a:noFill/>
                    </a:lnL>
                    <a:lnR w="12700" cap="flat" cmpd="sng" algn="ctr">
                      <a:solidFill>
                        <a:srgbClr val="FFFFFF"/>
                      </a:solidFill>
                      <a:prstDash val="solid"/>
                      <a:round/>
                      <a:headEnd type="none" w="med" len="med"/>
                      <a:tailEnd type="none" w="med" len="med"/>
                    </a:lnR>
                    <a:lnT>
                      <a:noFill/>
                    </a:lnT>
                    <a:lnB>
                      <a:noFill/>
                    </a:lnB>
                    <a:solidFill>
                      <a:srgbClr val="C5BE97"/>
                    </a:solidFill>
                  </a:tcPr>
                </a:tc>
                <a:tc>
                  <a:txBody>
                    <a:bodyPr/>
                    <a:lstStyle/>
                    <a:p>
                      <a:pPr algn="l" rtl="0" fontAlgn="ctr"/>
                      <a:r>
                        <a:rPr lang="es-ES" sz="1400" b="0" i="0" u="none" strike="noStrike" dirty="0">
                          <a:solidFill>
                            <a:srgbClr val="000000"/>
                          </a:solidFill>
                          <a:latin typeface="Calibri"/>
                        </a:rPr>
                        <a:t>Aprobación de Agenda Temática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E6B9B8"/>
                    </a:solidFill>
                  </a:tcPr>
                </a:tc>
              </a:tr>
              <a:tr h="190500">
                <a:tc>
                  <a:txBody>
                    <a:bodyPr/>
                    <a:lstStyle/>
                    <a:p>
                      <a:pPr algn="ctr" fontAlgn="ctr"/>
                      <a:r>
                        <a:rPr lang="es-ES" sz="1100" b="0" i="0" u="none" strike="noStrike" dirty="0">
                          <a:solidFill>
                            <a:srgbClr val="000000"/>
                          </a:solidFill>
                          <a:latin typeface="Calibri"/>
                        </a:rPr>
                        <a:t>24 de mayo</a:t>
                      </a:r>
                    </a:p>
                  </a:txBody>
                  <a:tcPr marL="9525" marR="9525" marT="9525" marB="0" anchor="ctr">
                    <a:lnL>
                      <a:noFill/>
                    </a:lnL>
                    <a:lnR>
                      <a:noFill/>
                    </a:lnR>
                    <a:lnT>
                      <a:noFill/>
                    </a:lnT>
                    <a:lnB>
                      <a:noFill/>
                    </a:lnB>
                  </a:tcPr>
                </a:tc>
                <a:tc>
                  <a:txBody>
                    <a:bodyPr/>
                    <a:lstStyle/>
                    <a:p>
                      <a:pPr algn="l" fontAlgn="b"/>
                      <a:r>
                        <a:rPr lang="es-ES" sz="1100" b="0" i="0" u="none" strike="noStrike" dirty="0">
                          <a:solidFill>
                            <a:srgbClr val="000000"/>
                          </a:solidFill>
                          <a:latin typeface="Calibri"/>
                        </a:rPr>
                        <a:t> </a:t>
                      </a:r>
                    </a:p>
                  </a:txBody>
                  <a:tcPr marL="9525" marR="9525" marT="9525" marB="0" anchor="b">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dondear rectángulo de esquina diagonal"/>
          <p:cNvSpPr/>
          <p:nvPr/>
        </p:nvSpPr>
        <p:spPr>
          <a:xfrm>
            <a:off x="1619672" y="188640"/>
            <a:ext cx="6912768" cy="1224136"/>
          </a:xfrm>
          <a:prstGeom prst="round2DiagRect">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27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dirty="0" smtClean="0">
              <a:solidFill>
                <a:schemeClr val="bg2">
                  <a:lumMod val="50000"/>
                </a:schemeClr>
              </a:solidFill>
              <a:latin typeface="Antique Olive" pitchFamily="34" charset="0"/>
            </a:endParaRPr>
          </a:p>
          <a:p>
            <a:pPr algn="ctr"/>
            <a:r>
              <a:rPr lang="es-ES" sz="2400" b="1" dirty="0" smtClean="0">
                <a:solidFill>
                  <a:schemeClr val="bg2">
                    <a:lumMod val="50000"/>
                  </a:schemeClr>
                </a:solidFill>
                <a:effectLst>
                  <a:outerShdw blurRad="38100" dist="38100" dir="2700000" algn="tl">
                    <a:srgbClr val="000000">
                      <a:alpha val="43137"/>
                    </a:srgbClr>
                  </a:outerShdw>
                </a:effectLst>
                <a:latin typeface="Antique Olive" pitchFamily="34" charset="0"/>
              </a:rPr>
              <a:t>Comisión Integral para la Región Sur Sureste</a:t>
            </a:r>
          </a:p>
          <a:p>
            <a:pPr algn="ctr"/>
            <a:endParaRPr lang="es-ES" dirty="0"/>
          </a:p>
        </p:txBody>
      </p:sp>
      <p:pic>
        <p:nvPicPr>
          <p:cNvPr id="1026" name="Imagen 1" descr="C:\Documents and Settings\Salim\Mis documentos\Mis imágenes\banda.png"/>
          <p:cNvPicPr>
            <a:picLocks noChangeAspect="1" noChangeArrowheads="1"/>
          </p:cNvPicPr>
          <p:nvPr/>
        </p:nvPicPr>
        <p:blipFill>
          <a:blip r:embed="rId2" cstate="print"/>
          <a:srcRect t="23975" b="66154"/>
          <a:stretch>
            <a:fillRect/>
          </a:stretch>
        </p:blipFill>
        <p:spPr bwMode="auto">
          <a:xfrm>
            <a:off x="72008" y="6165304"/>
            <a:ext cx="8964488" cy="466725"/>
          </a:xfrm>
          <a:prstGeom prst="rect">
            <a:avLst/>
          </a:prstGeom>
          <a:noFill/>
          <a:ln w="9525">
            <a:noFill/>
            <a:miter lim="800000"/>
            <a:headEnd/>
            <a:tailEnd/>
          </a:ln>
        </p:spPr>
      </p:pic>
      <p:pic>
        <p:nvPicPr>
          <p:cNvPr id="4" name="Picture 2" descr="C:\Documents and Settings\Administrador\Mis documentos\fORMATOS\logo conago_comision.jpg"/>
          <p:cNvPicPr>
            <a:picLocks noChangeAspect="1" noChangeArrowheads="1"/>
          </p:cNvPicPr>
          <p:nvPr/>
        </p:nvPicPr>
        <p:blipFill>
          <a:blip r:embed="rId3" cstate="print"/>
          <a:srcRect/>
          <a:stretch>
            <a:fillRect/>
          </a:stretch>
        </p:blipFill>
        <p:spPr bwMode="auto">
          <a:xfrm>
            <a:off x="395536" y="188640"/>
            <a:ext cx="1080120" cy="1080119"/>
          </a:xfrm>
          <a:prstGeom prst="rect">
            <a:avLst/>
          </a:prstGeom>
          <a:noFill/>
        </p:spPr>
      </p:pic>
      <p:sp>
        <p:nvSpPr>
          <p:cNvPr id="5" name="4 Menos"/>
          <p:cNvSpPr/>
          <p:nvPr/>
        </p:nvSpPr>
        <p:spPr>
          <a:xfrm>
            <a:off x="-324544" y="1412776"/>
            <a:ext cx="10225136" cy="288032"/>
          </a:xfrm>
          <a:prstGeom prst="mathMinus">
            <a:avLst>
              <a:gd name="adj1" fmla="val 301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6" name="5 Tabla"/>
          <p:cNvGraphicFramePr>
            <a:graphicFrameLocks noGrp="1"/>
          </p:cNvGraphicFramePr>
          <p:nvPr/>
        </p:nvGraphicFramePr>
        <p:xfrm>
          <a:off x="1043608" y="1988840"/>
          <a:ext cx="4652094" cy="689992"/>
        </p:xfrm>
        <a:graphic>
          <a:graphicData uri="http://schemas.openxmlformats.org/drawingml/2006/table">
            <a:tbl>
              <a:tblPr/>
              <a:tblGrid>
                <a:gridCol w="1195033"/>
                <a:gridCol w="3457061"/>
              </a:tblGrid>
              <a:tr h="499492">
                <a:tc>
                  <a:txBody>
                    <a:bodyPr/>
                    <a:lstStyle/>
                    <a:p>
                      <a:pPr algn="ctr" rtl="0" fontAlgn="ctr"/>
                      <a:r>
                        <a:rPr lang="es-ES" sz="1050" b="0" i="0" u="none" strike="noStrike">
                          <a:solidFill>
                            <a:srgbClr val="000000"/>
                          </a:solidFill>
                          <a:latin typeface="Calibri"/>
                        </a:rPr>
                        <a:t>Actividad</a:t>
                      </a:r>
                    </a:p>
                  </a:txBody>
                  <a:tcPr marL="9525" marR="9525" marT="9525" marB="0" anchor="ctr">
                    <a:lnL>
                      <a:noFill/>
                    </a:lnL>
                    <a:lnR>
                      <a:noFill/>
                    </a:lnR>
                    <a:lnT>
                      <a:noFill/>
                    </a:lnT>
                    <a:lnB>
                      <a:noFill/>
                    </a:lnB>
                    <a:solidFill>
                      <a:srgbClr val="C5BE97"/>
                    </a:solidFill>
                  </a:tcPr>
                </a:tc>
                <a:tc>
                  <a:txBody>
                    <a:bodyPr/>
                    <a:lstStyle/>
                    <a:p>
                      <a:pPr algn="l" rtl="0" fontAlgn="b"/>
                      <a:r>
                        <a:rPr lang="es-ES" sz="1400" b="0" i="0" u="none" strike="noStrike">
                          <a:solidFill>
                            <a:srgbClr val="000000"/>
                          </a:solidFill>
                          <a:latin typeface="Calibri"/>
                        </a:rPr>
                        <a:t>Inicio del Centro de Investigación del Cambio Global y la Sustentabilidad del Sureste.</a:t>
                      </a:r>
                    </a:p>
                  </a:txBody>
                  <a:tcPr marL="9525" marR="9525" marT="9525" marB="0" anchor="b">
                    <a:lnL>
                      <a:noFill/>
                    </a:lnL>
                    <a:lnR>
                      <a:noFill/>
                    </a:lnR>
                    <a:lnT>
                      <a:noFill/>
                    </a:lnT>
                    <a:lnB>
                      <a:noFill/>
                    </a:lnB>
                    <a:solidFill>
                      <a:srgbClr val="E6B9B8"/>
                    </a:solidFill>
                  </a:tcPr>
                </a:tc>
              </a:tr>
              <a:tr h="190500">
                <a:tc>
                  <a:txBody>
                    <a:bodyPr/>
                    <a:lstStyle/>
                    <a:p>
                      <a:pPr algn="ctr" fontAlgn="ctr"/>
                      <a:r>
                        <a:rPr lang="es-ES" sz="1100" b="0" i="0" u="none" strike="noStrike">
                          <a:solidFill>
                            <a:srgbClr val="000000"/>
                          </a:solidFill>
                          <a:latin typeface="Calibri"/>
                        </a:rPr>
                        <a:t>Septiembre:</a:t>
                      </a:r>
                    </a:p>
                  </a:txBody>
                  <a:tcPr marL="9525" marR="9525" marT="9525" marB="0" anchor="ctr">
                    <a:lnL>
                      <a:noFill/>
                    </a:lnL>
                    <a:lnR>
                      <a:noFill/>
                    </a:lnR>
                    <a:lnT>
                      <a:noFill/>
                    </a:lnT>
                    <a:lnB>
                      <a:noFill/>
                    </a:lnB>
                  </a:tcPr>
                </a:tc>
                <a:tc>
                  <a:txBody>
                    <a:bodyPr/>
                    <a:lstStyle/>
                    <a:p>
                      <a:pPr algn="l" rtl="0" fontAlgn="b"/>
                      <a:r>
                        <a:rPr lang="es-ES" sz="1050" b="0" i="0" u="none" strike="noStrike" dirty="0">
                          <a:solidFill>
                            <a:srgbClr val="000000"/>
                          </a:solidFill>
                          <a:latin typeface="Calibri"/>
                        </a:rPr>
                        <a:t>Evento de inicio de funciones </a:t>
                      </a:r>
                    </a:p>
                  </a:txBody>
                  <a:tcPr marL="9525" marR="9525" marT="9525" marB="0" anchor="b">
                    <a:lnL>
                      <a:noFill/>
                    </a:lnL>
                    <a:lnR>
                      <a:noFill/>
                    </a:lnR>
                    <a:lnT>
                      <a:noFill/>
                    </a:lnT>
                    <a:lnB>
                      <a:noFill/>
                    </a:lnB>
                  </a:tcPr>
                </a:tc>
              </a:tr>
            </a:tbl>
          </a:graphicData>
        </a:graphic>
      </p:graphicFrame>
      <p:graphicFrame>
        <p:nvGraphicFramePr>
          <p:cNvPr id="7" name="6 Tabla"/>
          <p:cNvGraphicFramePr>
            <a:graphicFrameLocks noGrp="1"/>
          </p:cNvGraphicFramePr>
          <p:nvPr/>
        </p:nvGraphicFramePr>
        <p:xfrm>
          <a:off x="1115616" y="3232770"/>
          <a:ext cx="4608512" cy="1276350"/>
        </p:xfrm>
        <a:graphic>
          <a:graphicData uri="http://schemas.openxmlformats.org/drawingml/2006/table">
            <a:tbl>
              <a:tblPr/>
              <a:tblGrid>
                <a:gridCol w="979106"/>
                <a:gridCol w="1664724"/>
                <a:gridCol w="1964682"/>
              </a:tblGrid>
              <a:tr h="361950">
                <a:tc>
                  <a:txBody>
                    <a:bodyPr/>
                    <a:lstStyle/>
                    <a:p>
                      <a:pPr algn="ctr" rtl="0" fontAlgn="ctr"/>
                      <a:r>
                        <a:rPr lang="es-ES" sz="1050" b="0" i="0" u="none" strike="noStrike" dirty="0">
                          <a:solidFill>
                            <a:srgbClr val="000000"/>
                          </a:solidFill>
                          <a:latin typeface="Calibri"/>
                        </a:rPr>
                        <a:t>Actividad</a:t>
                      </a:r>
                    </a:p>
                  </a:txBody>
                  <a:tcPr marL="9525" marR="9525" marT="9525" marB="0" anchor="ctr">
                    <a:lnL>
                      <a:noFill/>
                    </a:lnL>
                    <a:lnR>
                      <a:noFill/>
                    </a:lnR>
                    <a:lnT>
                      <a:noFill/>
                    </a:lnT>
                    <a:lnB>
                      <a:noFill/>
                    </a:lnB>
                    <a:solidFill>
                      <a:srgbClr val="C5BE97"/>
                    </a:solidFill>
                  </a:tcPr>
                </a:tc>
                <a:tc gridSpan="2">
                  <a:txBody>
                    <a:bodyPr/>
                    <a:lstStyle/>
                    <a:p>
                      <a:pPr algn="ctr" rtl="0" fontAlgn="ctr"/>
                      <a:r>
                        <a:rPr lang="es-ES" sz="1400" b="0" i="0" u="none" strike="noStrike" dirty="0">
                          <a:solidFill>
                            <a:srgbClr val="000000"/>
                          </a:solidFill>
                          <a:latin typeface="Calibri"/>
                        </a:rPr>
                        <a:t>Integración de cartera de obras de infraestructura </a:t>
                      </a:r>
                    </a:p>
                  </a:txBody>
                  <a:tcPr marL="9525" marR="9525" marT="9525" marB="0" anchor="ctr">
                    <a:lnL>
                      <a:noFill/>
                    </a:lnL>
                    <a:lnR>
                      <a:noFill/>
                    </a:lnR>
                    <a:lnT>
                      <a:noFill/>
                    </a:lnT>
                    <a:lnB>
                      <a:noFill/>
                    </a:lnB>
                    <a:solidFill>
                      <a:srgbClr val="E6B9B8"/>
                    </a:solidFill>
                  </a:tcPr>
                </a:tc>
                <a:tc hMerge="1">
                  <a:txBody>
                    <a:bodyPr/>
                    <a:lstStyle/>
                    <a:p>
                      <a:endParaRPr lang="es-ES"/>
                    </a:p>
                  </a:txBody>
                  <a:tcPr/>
                </a:tc>
              </a:tr>
              <a:tr h="361950">
                <a:tc>
                  <a:txBody>
                    <a:bodyPr/>
                    <a:lstStyle/>
                    <a:p>
                      <a:pPr algn="ctr" fontAlgn="ctr"/>
                      <a:r>
                        <a:rPr lang="es-ES" sz="1100" b="0" i="0" u="none" strike="noStrike">
                          <a:solidFill>
                            <a:srgbClr val="000000"/>
                          </a:solidFill>
                          <a:latin typeface="Calibri"/>
                        </a:rPr>
                        <a:t>Septiembre:</a:t>
                      </a:r>
                    </a:p>
                  </a:txBody>
                  <a:tcPr marL="9525" marR="9525" marT="9525" marB="0" anchor="ctr">
                    <a:lnL>
                      <a:noFill/>
                    </a:lnL>
                    <a:lnR>
                      <a:noFill/>
                    </a:lnR>
                    <a:lnT>
                      <a:noFill/>
                    </a:lnT>
                    <a:lnB>
                      <a:noFill/>
                    </a:lnB>
                  </a:tcPr>
                </a:tc>
                <a:tc>
                  <a:txBody>
                    <a:bodyPr/>
                    <a:lstStyle/>
                    <a:p>
                      <a:pPr algn="l" rtl="0" fontAlgn="ctr"/>
                      <a:r>
                        <a:rPr lang="es-ES" sz="1050" b="0" i="0" u="none" strike="noStrike">
                          <a:solidFill>
                            <a:srgbClr val="000000"/>
                          </a:solidFill>
                          <a:latin typeface="Calibri"/>
                        </a:rPr>
                        <a:t>Solicitud de proyectos a estados</a:t>
                      </a:r>
                    </a:p>
                  </a:txBody>
                  <a:tcPr marL="9525" marR="9525" marT="9525" marB="0" anchor="ctr">
                    <a:lnL>
                      <a:noFill/>
                    </a:lnL>
                    <a:lnR>
                      <a:noFill/>
                    </a:lnR>
                    <a:lnT>
                      <a:noFill/>
                    </a:lnT>
                    <a:lnB>
                      <a:noFill/>
                    </a:lnB>
                  </a:tcPr>
                </a:tc>
                <a:tc>
                  <a:txBody>
                    <a:bodyPr/>
                    <a:lstStyle/>
                    <a:p>
                      <a:pPr algn="l" fontAlgn="ctr"/>
                      <a:endParaRPr lang="es-ES" sz="1100" b="0" i="0" u="none" strike="noStrike" dirty="0">
                        <a:solidFill>
                          <a:srgbClr val="000000"/>
                        </a:solidFill>
                        <a:latin typeface="Calibri"/>
                      </a:endParaRPr>
                    </a:p>
                  </a:txBody>
                  <a:tcPr marL="9525" marR="9525" marT="9525" marB="0" anchor="ctr">
                    <a:lnL>
                      <a:noFill/>
                    </a:lnL>
                    <a:lnR>
                      <a:noFill/>
                    </a:lnR>
                    <a:lnT>
                      <a:noFill/>
                    </a:lnT>
                    <a:lnB>
                      <a:noFill/>
                    </a:lnB>
                  </a:tcPr>
                </a:tc>
              </a:tr>
              <a:tr h="361950">
                <a:tc>
                  <a:txBody>
                    <a:bodyPr/>
                    <a:lstStyle/>
                    <a:p>
                      <a:pPr algn="ctr" fontAlgn="ctr"/>
                      <a:r>
                        <a:rPr lang="es-ES" sz="1100" b="0" i="0" u="none" strike="noStrike">
                          <a:solidFill>
                            <a:srgbClr val="000000"/>
                          </a:solidFill>
                          <a:latin typeface="Calibri"/>
                        </a:rPr>
                        <a:t>Octubre:</a:t>
                      </a:r>
                    </a:p>
                  </a:txBody>
                  <a:tcPr marL="9525" marR="9525" marT="9525" marB="0" anchor="ctr">
                    <a:lnL>
                      <a:noFill/>
                    </a:lnL>
                    <a:lnR>
                      <a:noFill/>
                    </a:lnR>
                    <a:lnT>
                      <a:noFill/>
                    </a:lnT>
                    <a:lnB>
                      <a:noFill/>
                    </a:lnB>
                  </a:tcPr>
                </a:tc>
                <a:tc>
                  <a:txBody>
                    <a:bodyPr/>
                    <a:lstStyle/>
                    <a:p>
                      <a:pPr algn="l" rtl="0" fontAlgn="ctr"/>
                      <a:r>
                        <a:rPr lang="es-ES" sz="1050" b="0" i="0" u="none" strike="noStrike" dirty="0">
                          <a:solidFill>
                            <a:srgbClr val="000000"/>
                          </a:solidFill>
                          <a:latin typeface="Calibri"/>
                        </a:rPr>
                        <a:t>Aprobación de la Ley de Ingresos por Poder Legislativo </a:t>
                      </a:r>
                    </a:p>
                  </a:txBody>
                  <a:tcPr marL="9525" marR="9525" marT="9525" marB="0" anchor="ctr">
                    <a:lnL>
                      <a:noFill/>
                    </a:lnL>
                    <a:lnR>
                      <a:noFill/>
                    </a:lnR>
                    <a:lnT>
                      <a:noFill/>
                    </a:lnT>
                    <a:lnB>
                      <a:noFill/>
                    </a:lnB>
                  </a:tcPr>
                </a:tc>
                <a:tc>
                  <a:txBody>
                    <a:bodyPr/>
                    <a:lstStyle/>
                    <a:p>
                      <a:pPr algn="l" rtl="0" fontAlgn="ctr"/>
                      <a:r>
                        <a:rPr lang="es-ES" sz="1050" b="0" i="0" u="none" strike="noStrike">
                          <a:solidFill>
                            <a:srgbClr val="000000"/>
                          </a:solidFill>
                          <a:latin typeface="Calibri"/>
                        </a:rPr>
                        <a:t>Reunión de Gobernadores  con Diputados Federales (FIDESUR)</a:t>
                      </a:r>
                    </a:p>
                  </a:txBody>
                  <a:tcPr marL="9525" marR="9525" marT="9525" marB="0" anchor="ctr">
                    <a:lnL>
                      <a:noFill/>
                    </a:lnL>
                    <a:lnR>
                      <a:noFill/>
                    </a:lnR>
                    <a:lnT>
                      <a:noFill/>
                    </a:lnT>
                    <a:lnB>
                      <a:noFill/>
                    </a:lnB>
                  </a:tcPr>
                </a:tc>
              </a:tr>
              <a:tr h="190500">
                <a:tc>
                  <a:txBody>
                    <a:bodyPr/>
                    <a:lstStyle/>
                    <a:p>
                      <a:pPr algn="ctr" fontAlgn="ctr"/>
                      <a:r>
                        <a:rPr lang="es-ES" sz="1100" b="0" i="0" u="none" strike="noStrike">
                          <a:solidFill>
                            <a:srgbClr val="000000"/>
                          </a:solidFill>
                          <a:latin typeface="Calibri"/>
                        </a:rPr>
                        <a:t>Diciembre:</a:t>
                      </a:r>
                    </a:p>
                  </a:txBody>
                  <a:tcPr marL="9525" marR="9525" marT="9525" marB="0" anchor="ctr">
                    <a:lnL>
                      <a:noFill/>
                    </a:lnL>
                    <a:lnR>
                      <a:noFill/>
                    </a:lnR>
                    <a:lnT>
                      <a:noFill/>
                    </a:lnT>
                    <a:lnB>
                      <a:noFill/>
                    </a:lnB>
                  </a:tcPr>
                </a:tc>
                <a:tc>
                  <a:txBody>
                    <a:bodyPr/>
                    <a:lstStyle/>
                    <a:p>
                      <a:pPr algn="l" rtl="0" fontAlgn="ctr"/>
                      <a:r>
                        <a:rPr lang="es-ES" sz="1050" b="0" i="0" u="none" strike="noStrike" dirty="0">
                          <a:solidFill>
                            <a:srgbClr val="000000"/>
                          </a:solidFill>
                          <a:latin typeface="Calibri"/>
                        </a:rPr>
                        <a:t>Aprobación de PEF 2012</a:t>
                      </a:r>
                    </a:p>
                  </a:txBody>
                  <a:tcPr marL="9525" marR="9525" marT="9525" marB="0" anchor="ctr">
                    <a:lnL>
                      <a:noFill/>
                    </a:lnL>
                    <a:lnR>
                      <a:noFill/>
                    </a:lnR>
                    <a:lnT>
                      <a:noFill/>
                    </a:lnT>
                    <a:lnB>
                      <a:noFill/>
                    </a:lnB>
                  </a:tcPr>
                </a:tc>
                <a:tc>
                  <a:txBody>
                    <a:bodyPr/>
                    <a:lstStyle/>
                    <a:p>
                      <a:pPr algn="l" fontAlgn="ctr"/>
                      <a:endParaRPr lang="es-ES" sz="1100" b="0" i="0" u="none" strike="noStrike" dirty="0">
                        <a:solidFill>
                          <a:srgbClr val="000000"/>
                        </a:solidFill>
                        <a:latin typeface="Calibri"/>
                      </a:endParaRPr>
                    </a:p>
                  </a:txBody>
                  <a:tcPr marL="9525" marR="9525" marT="9525"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765</Words>
  <Application>Microsoft Office PowerPoint</Application>
  <PresentationFormat>Presentación en pantalla (4:3)</PresentationFormat>
  <Paragraphs>196</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Administrador</cp:lastModifiedBy>
  <cp:revision>5</cp:revision>
  <dcterms:created xsi:type="dcterms:W3CDTF">2011-05-24T00:56:40Z</dcterms:created>
  <dcterms:modified xsi:type="dcterms:W3CDTF">2011-05-24T01:45:54Z</dcterms:modified>
</cp:coreProperties>
</file>