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2" r:id="rId3"/>
    <p:sldId id="270" r:id="rId4"/>
    <p:sldId id="288" r:id="rId5"/>
    <p:sldId id="289" r:id="rId6"/>
    <p:sldId id="290" r:id="rId7"/>
    <p:sldId id="291" r:id="rId8"/>
    <p:sldId id="293" r:id="rId9"/>
    <p:sldId id="260" r:id="rId10"/>
    <p:sldId id="277" r:id="rId11"/>
    <p:sldId id="285" r:id="rId12"/>
    <p:sldId id="279" r:id="rId13"/>
    <p:sldId id="280" r:id="rId14"/>
    <p:sldId id="281" r:id="rId15"/>
    <p:sldId id="294" r:id="rId16"/>
  </p:sldIdLst>
  <p:sldSz cx="9144000" cy="6858000" type="screen4x3"/>
  <p:notesSz cx="6954838" cy="93091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66"/>
    <a:srgbClr val="008000"/>
    <a:srgbClr val="CC0000"/>
  </p:clrMru>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89298" autoAdjust="0"/>
  </p:normalViewPr>
  <p:slideViewPr>
    <p:cSldViewPr>
      <p:cViewPr>
        <p:scale>
          <a:sx n="100" d="100"/>
          <a:sy n="100" d="100"/>
        </p:scale>
        <p:origin x="-294" y="12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4521" cy="46590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sz="quarter" idx="1"/>
          </p:nvPr>
        </p:nvSpPr>
        <p:spPr>
          <a:xfrm>
            <a:off x="3938693" y="0"/>
            <a:ext cx="3014521" cy="46590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7A11090-F504-4CB5-8185-C75212B4039E}" type="datetimeFigureOut">
              <a:rPr lang="es-ES"/>
              <a:pPr>
                <a:defRPr/>
              </a:pPr>
              <a:t>20/05/2011</a:t>
            </a:fld>
            <a:endParaRPr lang="es-ES"/>
          </a:p>
        </p:txBody>
      </p:sp>
      <p:sp>
        <p:nvSpPr>
          <p:cNvPr id="4" name="3 Marcador de pie de página"/>
          <p:cNvSpPr>
            <a:spLocks noGrp="1"/>
          </p:cNvSpPr>
          <p:nvPr>
            <p:ph type="ftr" sz="quarter" idx="2"/>
          </p:nvPr>
        </p:nvSpPr>
        <p:spPr>
          <a:xfrm>
            <a:off x="0" y="8841710"/>
            <a:ext cx="3014521" cy="46590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938693" y="8841710"/>
            <a:ext cx="3014521" cy="46590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5036A30-2BE3-433C-9D32-39598A8CD22E}"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4521" cy="46590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938693" y="0"/>
            <a:ext cx="3014521" cy="46590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6ED1C8D-D584-4D3E-932C-248ED0571B47}" type="datetimeFigureOut">
              <a:rPr lang="es-MX"/>
              <a:pPr>
                <a:defRPr/>
              </a:pPr>
              <a:t>20/05/2011</a:t>
            </a:fld>
            <a:endParaRPr lang="es-MX"/>
          </a:p>
        </p:txBody>
      </p:sp>
      <p:sp>
        <p:nvSpPr>
          <p:cNvPr id="4" name="3 Marcador de imagen de diapositiva"/>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95162" y="4422347"/>
            <a:ext cx="5564520" cy="4188648"/>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41710"/>
            <a:ext cx="3014521" cy="46590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938693" y="8841710"/>
            <a:ext cx="3014521" cy="46590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D1F3D40-F0F0-40EC-B249-2152CE13BC91}"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José</a:t>
            </a:r>
            <a:r>
              <a:rPr lang="es-ES" baseline="0" dirty="0" smtClean="0"/>
              <a:t> Manuel Melo Moya</a:t>
            </a:r>
          </a:p>
          <a:p>
            <a:endParaRPr lang="es-ES" baseline="0" dirty="0" smtClean="0"/>
          </a:p>
        </p:txBody>
      </p:sp>
      <p:sp>
        <p:nvSpPr>
          <p:cNvPr id="4" name="3 Marcador de número de diapositiva"/>
          <p:cNvSpPr>
            <a:spLocks noGrp="1"/>
          </p:cNvSpPr>
          <p:nvPr>
            <p:ph type="sldNum" sz="quarter" idx="10"/>
          </p:nvPr>
        </p:nvSpPr>
        <p:spPr/>
        <p:txBody>
          <a:bodyPr/>
          <a:lstStyle/>
          <a:p>
            <a:pPr>
              <a:defRPr/>
            </a:pPr>
            <a:fld id="{7D1F3D40-F0F0-40EC-B249-2152CE13BC91}" type="slidenum">
              <a:rPr lang="es-MX" smtClean="0"/>
              <a:pPr>
                <a:defRPr/>
              </a:pPr>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C6F5DFFA-A1AB-4DDB-A094-BA846B8CEB5D}" type="datetime1">
              <a:rPr lang="es-ES" smtClean="0"/>
              <a:pPr>
                <a:defRPr/>
              </a:pPr>
              <a:t>20/05/2011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D1D97F27-2D49-4219-9E4A-2435106DEA0E}"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38A98D1-727D-4C40-B029-BC0E53455233}" type="datetime1">
              <a:rPr lang="es-ES" smtClean="0"/>
              <a:pPr>
                <a:defRPr/>
              </a:pPr>
              <a:t>20/05/2011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1FC6481-3B3B-41A5-B0C5-A0E8F9C923F2}"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84DEE9B-2DC2-426A-9D42-197D645B0301}" type="datetime1">
              <a:rPr lang="es-ES" smtClean="0"/>
              <a:pPr>
                <a:defRPr/>
              </a:pPr>
              <a:t>20/05/2011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489D75-D5F6-4BBB-8237-BFDB61F2816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D7C51A7-C563-48B9-A2C4-47FD3F01E2C4}" type="datetime1">
              <a:rPr lang="es-ES" smtClean="0"/>
              <a:pPr>
                <a:defRPr/>
              </a:pPr>
              <a:t>20/05/2011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2355A7B5-E272-4EE1-99E9-7F965C183603}"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D5ED177-EEBC-460E-AB1C-1BA7698CFACF}" type="datetime1">
              <a:rPr lang="es-ES" smtClean="0"/>
              <a:pPr>
                <a:defRPr/>
              </a:pPr>
              <a:t>20/05/2011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E1F9AB2-5FCB-42FE-B89F-C1EACA0B6D5E}"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8BDAA8D4-7489-4115-8E5F-60559CB3E875}" type="datetime1">
              <a:rPr lang="es-ES" smtClean="0"/>
              <a:pPr>
                <a:defRPr/>
              </a:pPr>
              <a:t>20/05/2011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D9EA45D-0428-4D66-B93C-015CD091A1E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E31E2868-7920-4209-B0D3-8E820842CDBE}" type="datetime1">
              <a:rPr lang="es-ES" smtClean="0"/>
              <a:pPr>
                <a:defRPr/>
              </a:pPr>
              <a:t>20/05/2011</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6C63852F-F8CA-4132-A042-3DF0C8D6BD5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48F4F7D4-75E3-43B8-95DF-ACA6B01DA013}" type="datetime1">
              <a:rPr lang="es-ES" smtClean="0"/>
              <a:pPr>
                <a:defRPr/>
              </a:pPr>
              <a:t>20/05/2011</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8CBD4744-5E3D-4467-A36C-CAEEAA23AEB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1CA2A52-C22E-4D74-8B7E-279520352FEF}" type="datetime1">
              <a:rPr lang="es-ES" smtClean="0"/>
              <a:pPr>
                <a:defRPr/>
              </a:pPr>
              <a:t>20/05/2011</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1281275-9D89-4DD6-BB05-7B3B330FB812}"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16DCB3F-C515-43AC-B216-B4B376FC5B5A}" type="datetime1">
              <a:rPr lang="es-ES" smtClean="0"/>
              <a:pPr>
                <a:defRPr/>
              </a:pPr>
              <a:t>20/05/2011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99C3877-12DF-49AC-87BB-097822ED7CD0}"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E7AEDA0-41B2-4AAC-BA57-F2BE553648D1}" type="datetime1">
              <a:rPr lang="es-ES" smtClean="0"/>
              <a:pPr>
                <a:defRPr/>
              </a:pPr>
              <a:t>20/05/2011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7E9F6C3-0CDB-40EF-A3D8-2CA926BBED1E}"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6F1AD77-93D4-4450-9FCA-F9BCA5275E27}" type="datetime1">
              <a:rPr lang="es-ES" smtClean="0"/>
              <a:pPr>
                <a:defRPr/>
              </a:pPr>
              <a:t>20/05/2011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EA152B1-97AC-4DE8-9932-637EE696346A}"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1785926"/>
            <a:ext cx="8486748" cy="1084261"/>
          </a:xfrm>
          <a:scene3d>
            <a:camera prst="orthographicFront">
              <a:rot lat="0" lon="0" rev="0"/>
            </a:camera>
            <a:lightRig rig="contrasting" dir="t">
              <a:rot lat="0" lon="0" rev="1500000"/>
            </a:lightRig>
          </a:scene3d>
          <a:sp3d prstMaterial="metal">
            <a:bevelT w="88900" h="88900"/>
          </a:sp3d>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COMISIÓN DE ENERGÍA</a:t>
            </a:r>
            <a:endParaRPr lang="es-E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sp>
        <p:nvSpPr>
          <p:cNvPr id="7" name="6 CuadroTexto"/>
          <p:cNvSpPr txBox="1"/>
          <p:nvPr/>
        </p:nvSpPr>
        <p:spPr>
          <a:xfrm>
            <a:off x="500066" y="3627783"/>
            <a:ext cx="8286776" cy="2492990"/>
          </a:xfrm>
          <a:prstGeom prst="rect">
            <a:avLst/>
          </a:prstGeom>
          <a:noFill/>
          <a:ln>
            <a:noFill/>
          </a:ln>
          <a:effectLst/>
          <a:scene3d>
            <a:camera prst="orthographicFront">
              <a:rot lat="0" lon="0" rev="0"/>
            </a:camera>
            <a:lightRig rig="contrasting" dir="t">
              <a:rot lat="0" lon="0" rev="1500000"/>
            </a:lightRig>
          </a:scene3d>
          <a:sp3d prstMaterial="metal">
            <a:bevelT w="88900" h="88900"/>
          </a:sp3d>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 DE TRABAJO 2011</a:t>
            </a:r>
          </a:p>
          <a:p>
            <a:pPr algn="ctr" fontAlgn="auto">
              <a:spcBef>
                <a:spcPts val="0"/>
              </a:spcBef>
              <a:spcAft>
                <a:spcPts val="0"/>
              </a:spcAft>
              <a:defRPr/>
            </a:pP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ACTUALIZADO CONFORME A LAS APORTACIONES DE LA REUNIÓN TÉCNICA DEL 18 DE MAYO DE 2011</a:t>
            </a: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grpSp>
        <p:nvGrpSpPr>
          <p:cNvPr id="2055" name="14 Grupo"/>
          <p:cNvGrpSpPr>
            <a:grpSpLocks/>
          </p:cNvGrpSpPr>
          <p:nvPr/>
        </p:nvGrpSpPr>
        <p:grpSpPr bwMode="auto">
          <a:xfrm>
            <a:off x="3286125" y="0"/>
            <a:ext cx="2081213" cy="633413"/>
            <a:chOff x="3286116" y="-24"/>
            <a:chExt cx="2081216" cy="633415"/>
          </a:xfrm>
        </p:grpSpPr>
        <p:pic>
          <p:nvPicPr>
            <p:cNvPr id="205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05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20487" name="6 Grupo"/>
          <p:cNvGrpSpPr>
            <a:grpSpLocks/>
          </p:cNvGrpSpPr>
          <p:nvPr/>
        </p:nvGrpSpPr>
        <p:grpSpPr bwMode="auto">
          <a:xfrm>
            <a:off x="3286125" y="0"/>
            <a:ext cx="2081213" cy="633413"/>
            <a:chOff x="3286116" y="-24"/>
            <a:chExt cx="2081216" cy="633415"/>
          </a:xfrm>
        </p:grpSpPr>
        <p:pic>
          <p:nvPicPr>
            <p:cNvPr id="20488"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0489"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1" name="1 Título"/>
          <p:cNvSpPr txBox="1">
            <a:spLocks/>
          </p:cNvSpPr>
          <p:nvPr/>
        </p:nvSpPr>
        <p:spPr bwMode="auto">
          <a:xfrm>
            <a:off x="214282" y="620688"/>
            <a:ext cx="8686800" cy="11430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0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AGENDA TEMÁTICA</a:t>
            </a:r>
            <a:br>
              <a:rPr kumimoji="0" lang="es-ES" sz="20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endParaRPr kumimoji="0" lang="es-ES" sz="20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12" name="11 CuadroTexto"/>
          <p:cNvSpPr txBox="1"/>
          <p:nvPr/>
        </p:nvSpPr>
        <p:spPr>
          <a:xfrm>
            <a:off x="467544" y="976074"/>
            <a:ext cx="8136904" cy="5909310"/>
          </a:xfrm>
          <a:prstGeom prst="rect">
            <a:avLst/>
          </a:prstGeom>
          <a:noFill/>
        </p:spPr>
        <p:txBody>
          <a:bodyPr wrap="square" rtlCol="0">
            <a:spAutoFit/>
          </a:bodyPr>
          <a:lstStyle/>
          <a:p>
            <a:pPr marL="342900" indent="-342900"/>
            <a:endParaRPr lang="es-ES" sz="1400" dirty="0" smtClean="0"/>
          </a:p>
          <a:p>
            <a:pPr marL="342900" indent="-342900">
              <a:buFont typeface="+mj-lt"/>
              <a:buAutoNum type="arabicPeriod" startAt="6"/>
            </a:pPr>
            <a:endParaRPr lang="es-ES" sz="1400" dirty="0" smtClean="0"/>
          </a:p>
          <a:p>
            <a:pPr marL="342900" indent="-342900">
              <a:buFont typeface="+mj-lt"/>
              <a:buAutoNum type="arabicPeriod" startAt="6"/>
            </a:pPr>
            <a:r>
              <a:rPr lang="es-MX" sz="1400" dirty="0" smtClean="0">
                <a:latin typeface="Arial"/>
                <a:ea typeface="Calibri"/>
                <a:cs typeface="Times New Roman"/>
              </a:rPr>
              <a:t>Analizar todos los aspectos comprendidos dentro de los marcos legales constitucionales, las leyes que de ellos emanan, así como los marcos regulatorios que inciden en el Sector Energético Nacional.</a:t>
            </a:r>
          </a:p>
          <a:p>
            <a:pPr marL="342900" indent="-342900">
              <a:buFont typeface="+mj-lt"/>
              <a:buAutoNum type="arabicPeriod" startAt="6"/>
            </a:pPr>
            <a:endParaRPr lang="es-ES" sz="1400" dirty="0" smtClean="0"/>
          </a:p>
          <a:p>
            <a:pPr marL="342900" indent="-342900">
              <a:buFont typeface="+mj-lt"/>
              <a:buAutoNum type="arabicPeriod" startAt="6"/>
            </a:pPr>
            <a:r>
              <a:rPr lang="es-ES" sz="1400" dirty="0" smtClean="0"/>
              <a:t>Impulsar las estrategias, la planeación y las políticas energéticas del país de cara a los retos globales de producción y aprovechamiento de fuentes de energía tradicionales y alternativas, para estimar líneas base de GEI, huella energética y ecológica y observando los protocolos internacionales en materia de sostenibilidad y mitigación de GEI y adaptación al cambio climático.</a:t>
            </a:r>
          </a:p>
          <a:p>
            <a:pPr marL="342900" indent="-342900">
              <a:buFont typeface="+mj-lt"/>
              <a:buAutoNum type="arabicPeriod" startAt="6"/>
            </a:pPr>
            <a:endParaRPr lang="es-ES" sz="1400" dirty="0" smtClean="0"/>
          </a:p>
          <a:p>
            <a:pPr marL="342900" indent="-342900">
              <a:buFont typeface="+mj-lt"/>
              <a:buAutoNum type="arabicPeriod" startAt="6"/>
            </a:pPr>
            <a:r>
              <a:rPr lang="es-ES" sz="1400" dirty="0" smtClean="0"/>
              <a:t>Estimular el impulso decidido y el fomento estratégico del uso de fuentes alternas de energía dentro de un plan racional de sustitución de combustibles fósiles.</a:t>
            </a:r>
          </a:p>
          <a:p>
            <a:pPr marL="342900" indent="-342900">
              <a:buFont typeface="+mj-lt"/>
              <a:buAutoNum type="arabicPeriod" startAt="6"/>
            </a:pPr>
            <a:endParaRPr lang="es-ES" sz="1400" dirty="0" smtClean="0"/>
          </a:p>
          <a:p>
            <a:pPr marL="342900" indent="-342900">
              <a:buFont typeface="+mj-lt"/>
              <a:buAutoNum type="arabicPeriod" startAt="6"/>
            </a:pPr>
            <a:r>
              <a:rPr lang="es-ES" sz="1400" dirty="0" smtClean="0"/>
              <a:t>Coadyuvar en la seguridad, eficiencia energética y la competitividad de México en el contexto global; proponiendo acciones que permitan la autosuficiencia energética del país.</a:t>
            </a:r>
          </a:p>
          <a:p>
            <a:pPr marL="342900" indent="-342900">
              <a:buFont typeface="+mj-lt"/>
              <a:buAutoNum type="arabicPeriod" startAt="6"/>
            </a:pPr>
            <a:endParaRPr lang="es-ES" sz="1400" dirty="0" smtClean="0"/>
          </a:p>
          <a:p>
            <a:pPr marL="342900" indent="-342900">
              <a:buFont typeface="+mj-lt"/>
              <a:buAutoNum type="arabicPeriod" startAt="6"/>
            </a:pPr>
            <a:r>
              <a:rPr lang="es-ES" sz="1400" dirty="0" smtClean="0"/>
              <a:t>Impulsar la revisión y ajuste del sistema tarifario de energía eléctrica, de precios y subsidios de combustibles fósiles e hidrocarburos en el país, respondiendo al mismo tiempo a la necesidad de dar seguimiento a los temas pendientes  de la agenda vigente.</a:t>
            </a:r>
            <a:endParaRPr lang="es-ES" sz="1400" dirty="0" smtClean="0">
              <a:solidFill>
                <a:srgbClr val="FF0000"/>
              </a:solidFill>
            </a:endParaRPr>
          </a:p>
          <a:p>
            <a:pPr marL="342900" indent="-342900">
              <a:buFont typeface="+mj-lt"/>
              <a:buAutoNum type="arabicPeriod" startAt="6"/>
            </a:pPr>
            <a:endParaRPr lang="es-ES" sz="1400" dirty="0" smtClean="0">
              <a:solidFill>
                <a:srgbClr val="FF0000"/>
              </a:solidFill>
            </a:endParaRPr>
          </a:p>
          <a:p>
            <a:pPr marL="342900" indent="-342900">
              <a:buFont typeface="+mj-lt"/>
              <a:buAutoNum type="arabicPeriod" startAt="6"/>
            </a:pPr>
            <a:r>
              <a:rPr lang="es-ES" sz="1400" dirty="0" smtClean="0"/>
              <a:t>Aumentar la participación de la Comisión en la revisión y seguimiento del Proyecto de Presupuesto de Egresos de la Federación para el ejercicio 2011 y 2012.</a:t>
            </a:r>
          </a:p>
          <a:p>
            <a:pPr marL="342900" indent="-342900">
              <a:buFont typeface="+mj-lt"/>
              <a:buAutoNum type="arabicPeriod" startAt="6"/>
            </a:pPr>
            <a:endParaRPr lang="es-ES" sz="1400" dirty="0" smtClean="0"/>
          </a:p>
          <a:p>
            <a:pPr marL="342900" indent="-342900">
              <a:buFont typeface="+mj-lt"/>
              <a:buAutoNum type="arabicPeriod" startAt="6"/>
            </a:pPr>
            <a:endParaRPr lang="es-ES" sz="1400" dirty="0" smtClean="0"/>
          </a:p>
          <a:p>
            <a:pPr marL="342900" indent="-342900">
              <a:buFont typeface="+mj-lt"/>
              <a:buAutoNum type="arabicPeriod" startAt="6"/>
            </a:pPr>
            <a:endParaRPr lang="es-E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_hoja"/>
          <p:cNvPicPr/>
          <p:nvPr/>
        </p:nvPicPr>
        <p:blipFill>
          <a:blip r:embed="rId3"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6" name="5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7" name="8 Grupo"/>
          <p:cNvGrpSpPr>
            <a:grpSpLocks/>
          </p:cNvGrpSpPr>
          <p:nvPr/>
        </p:nvGrpSpPr>
        <p:grpSpPr bwMode="auto">
          <a:xfrm>
            <a:off x="3286125" y="0"/>
            <a:ext cx="2081213" cy="633413"/>
            <a:chOff x="3286116" y="-24"/>
            <a:chExt cx="2081216" cy="633415"/>
          </a:xfrm>
        </p:grpSpPr>
        <p:pic>
          <p:nvPicPr>
            <p:cNvPr id="8" name="Picture 2"/>
            <p:cNvPicPr>
              <a:picLocks noChangeAspect="1" noChangeArrowheads="1"/>
            </p:cNvPicPr>
            <p:nvPr/>
          </p:nvPicPr>
          <p:blipFill>
            <a:blip r:embed="rId4" cstate="print"/>
            <a:srcRect/>
            <a:stretch>
              <a:fillRect/>
            </a:stretch>
          </p:blipFill>
          <p:spPr bwMode="auto">
            <a:xfrm>
              <a:off x="3286116" y="-24"/>
              <a:ext cx="511938" cy="633415"/>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3786182" y="214290"/>
              <a:ext cx="1581150" cy="314325"/>
            </a:xfrm>
            <a:prstGeom prst="rect">
              <a:avLst/>
            </a:prstGeom>
            <a:noFill/>
            <a:ln w="9525">
              <a:noFill/>
              <a:miter lim="800000"/>
              <a:headEnd/>
              <a:tailEnd/>
            </a:ln>
          </p:spPr>
        </p:pic>
      </p:grpSp>
      <p:sp>
        <p:nvSpPr>
          <p:cNvPr id="10" name="1 Título"/>
          <p:cNvSpPr txBox="1">
            <a:spLocks/>
          </p:cNvSpPr>
          <p:nvPr/>
        </p:nvSpPr>
        <p:spPr bwMode="auto">
          <a:xfrm>
            <a:off x="214282" y="427472"/>
            <a:ext cx="8686800" cy="98530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2000" b="1" spc="5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ASUNTOS</a:t>
            </a:r>
            <a:r>
              <a:rPr kumimoji="0" lang="es-ES" sz="2000" b="1" i="0" u="none" strike="noStrike" kern="1200" cap="none"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PRIORITARIOS</a:t>
            </a:r>
            <a:endParaRPr kumimoji="0" lang="es-ES" sz="20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12" name="11 CuadroTexto"/>
          <p:cNvSpPr txBox="1"/>
          <p:nvPr/>
        </p:nvSpPr>
        <p:spPr>
          <a:xfrm>
            <a:off x="179512" y="1158706"/>
            <a:ext cx="8712968" cy="7094250"/>
          </a:xfrm>
          <a:prstGeom prst="rect">
            <a:avLst/>
          </a:prstGeom>
          <a:noFill/>
        </p:spPr>
        <p:txBody>
          <a:bodyPr wrap="square" rtlCol="0">
            <a:spAutoFit/>
          </a:bodyPr>
          <a:lstStyle/>
          <a:p>
            <a:pPr algn="just">
              <a:buFont typeface="Wingdings" pitchFamily="2" charset="2"/>
              <a:buChar char="Ø"/>
            </a:pPr>
            <a:r>
              <a:rPr lang="es-ES" sz="1400" dirty="0" smtClean="0"/>
              <a:t>Promover en la próxima Reunión Plenaria la creación de un Grupo de Trabajo de Gobernadores encargados de establecer el acercamiento formal con la H. Cámara de Diputados para analizar las iniciativas pendientes en la materia y, especialmente, en la discusión del Presupuesto de Egresos de la Federación. </a:t>
            </a:r>
          </a:p>
          <a:p>
            <a:pPr algn="just">
              <a:buFont typeface="Wingdings" pitchFamily="2" charset="2"/>
              <a:buChar char="Ø"/>
            </a:pPr>
            <a:endParaRPr lang="es-ES" sz="1400" dirty="0" smtClean="0"/>
          </a:p>
          <a:p>
            <a:pPr algn="just">
              <a:buFont typeface="Wingdings" pitchFamily="2" charset="2"/>
              <a:buChar char="Ø"/>
            </a:pPr>
            <a:r>
              <a:rPr lang="es-ES" sz="1400" dirty="0" smtClean="0"/>
              <a:t> Elaborar un documento marco que derive en un posicionamiento de los Gobernadores respecto a la propuesta del Gobierno Federal denominada “Estrategia Nacional de Energía 2011-2025”. </a:t>
            </a:r>
          </a:p>
          <a:p>
            <a:pPr algn="just">
              <a:buFont typeface="Wingdings" pitchFamily="2" charset="2"/>
              <a:buChar char="Ø"/>
            </a:pPr>
            <a:endParaRPr lang="es-ES" sz="1400" dirty="0" smtClean="0"/>
          </a:p>
          <a:p>
            <a:pPr algn="just">
              <a:buFont typeface="Wingdings" pitchFamily="2" charset="2"/>
              <a:buChar char="Ø"/>
            </a:pPr>
            <a:r>
              <a:rPr lang="es-ES" sz="1400" dirty="0" smtClean="0"/>
              <a:t>Establecer un plan de acción para abrir un foro de diálogo permanente con los tres niveles de gobierno, legisladores, dependencias de la Administración Pública Federal y actores relevantes del sector energético; a fin de fortalecer la estructura del sector con aportaciones desde la CONAGO en aquellos temas que respondan a la coyuntura vigente. </a:t>
            </a:r>
          </a:p>
          <a:p>
            <a:pPr algn="just">
              <a:buFont typeface="Wingdings" pitchFamily="2" charset="2"/>
              <a:buChar char="Ø"/>
            </a:pPr>
            <a:endParaRPr lang="es-ES" sz="1400" dirty="0" smtClean="0"/>
          </a:p>
          <a:p>
            <a:pPr algn="just">
              <a:buFont typeface="Wingdings" pitchFamily="2" charset="2"/>
              <a:buChar char="Ø"/>
            </a:pPr>
            <a:r>
              <a:rPr lang="es-ES" sz="1400" dirty="0" smtClean="0"/>
              <a:t>Promover un mecanismo de creación o fortalecimiento de las Comisiones de Energía estatales. </a:t>
            </a:r>
          </a:p>
          <a:p>
            <a:pPr algn="just">
              <a:buFont typeface="Wingdings" pitchFamily="2" charset="2"/>
              <a:buChar char="Ø"/>
            </a:pPr>
            <a:endParaRPr lang="es-ES" sz="1400" dirty="0" smtClean="0"/>
          </a:p>
          <a:p>
            <a:pPr algn="just">
              <a:buFont typeface="Wingdings" pitchFamily="2" charset="2"/>
              <a:buChar char="Ø"/>
            </a:pPr>
            <a:r>
              <a:rPr lang="es-ES" sz="1400" dirty="0" smtClean="0"/>
              <a:t>Integrar una propuesta de reducción de precios de combustibles líquidos que considere la sustitución de importaciones de gasolinas con la producción nacional.</a:t>
            </a:r>
          </a:p>
          <a:p>
            <a:pPr algn="just"/>
            <a:endParaRPr lang="es-ES" sz="1400" dirty="0" smtClean="0"/>
          </a:p>
          <a:p>
            <a:pPr algn="just">
              <a:buFont typeface="Wingdings" pitchFamily="2" charset="2"/>
              <a:buChar char="Ø"/>
            </a:pPr>
            <a:r>
              <a:rPr lang="es-ES" sz="1400" dirty="0" smtClean="0"/>
              <a:t> Mantener de manera permanente un trabajo de actualización, por medio de reuniones técnicas o de comisiones unidas, respecto al plan de trabajo para actualizar y dar seguimiento puntual a la Agenda Temática de la Comisión. </a:t>
            </a:r>
          </a:p>
          <a:p>
            <a:pPr algn="just">
              <a:buFont typeface="Wingdings" pitchFamily="2" charset="2"/>
              <a:buChar char="Ø"/>
            </a:pPr>
            <a:endParaRPr lang="es-ES" sz="1400" dirty="0" smtClean="0"/>
          </a:p>
          <a:p>
            <a:pPr algn="just">
              <a:buFont typeface="Wingdings" pitchFamily="2" charset="2"/>
              <a:buChar char="Ø"/>
            </a:pPr>
            <a:r>
              <a:rPr lang="es-ES" sz="1400" dirty="0" smtClean="0"/>
              <a:t>Elaborar la agenda de reuniones de comisiones unidas para incorporar experiencias en materia de Competitividad, Hacienda, Impactos de la Industria Petrolera, Medio Ambiente, Protección Civil,  Salud y Educación, entre otras. </a:t>
            </a:r>
          </a:p>
          <a:p>
            <a:pPr algn="just"/>
            <a:endParaRPr lang="es-ES" sz="1400" dirty="0" smtClean="0"/>
          </a:p>
          <a:p>
            <a:pPr algn="just"/>
            <a:endParaRPr lang="es-ES" sz="1400" dirty="0" smtClean="0"/>
          </a:p>
          <a:p>
            <a:pPr algn="just">
              <a:lnSpc>
                <a:spcPct val="150000"/>
              </a:lnSpc>
            </a:pPr>
            <a:endParaRPr lang="es-ES" sz="1400" dirty="0" smtClean="0"/>
          </a:p>
          <a:p>
            <a:pPr algn="just">
              <a:buFont typeface="Wingdings" pitchFamily="2" charset="2"/>
              <a:buChar char="Ø"/>
            </a:pPr>
            <a:endParaRPr lang="es-ES" sz="1400" dirty="0" smtClean="0"/>
          </a:p>
          <a:p>
            <a:pPr algn="just">
              <a:buFont typeface="Wingdings" pitchFamily="2" charset="2"/>
              <a:buChar char="Ø"/>
            </a:pPr>
            <a:endParaRPr lang="es-ES" sz="1400" dirty="0" smtClean="0"/>
          </a:p>
          <a:p>
            <a:pPr algn="just">
              <a:buFont typeface="Wingdings" pitchFamily="2" charset="2"/>
              <a:buChar char="Ø"/>
            </a:pPr>
            <a:endParaRPr lang="es-E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22722" name="8 Grupo"/>
          <p:cNvGrpSpPr>
            <a:grpSpLocks/>
          </p:cNvGrpSpPr>
          <p:nvPr/>
        </p:nvGrpSpPr>
        <p:grpSpPr bwMode="auto">
          <a:xfrm>
            <a:off x="3286125" y="0"/>
            <a:ext cx="2081213" cy="633413"/>
            <a:chOff x="3286116" y="-24"/>
            <a:chExt cx="2081216" cy="633415"/>
          </a:xfrm>
        </p:grpSpPr>
        <p:pic>
          <p:nvPicPr>
            <p:cNvPr id="22723"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2724"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graphicFrame>
        <p:nvGraphicFramePr>
          <p:cNvPr id="11" name="10 Tabla"/>
          <p:cNvGraphicFramePr>
            <a:graphicFrameLocks noGrp="1"/>
          </p:cNvGraphicFramePr>
          <p:nvPr/>
        </p:nvGraphicFramePr>
        <p:xfrm>
          <a:off x="144016" y="1412776"/>
          <a:ext cx="8892480" cy="4972676"/>
        </p:xfrm>
        <a:graphic>
          <a:graphicData uri="http://schemas.openxmlformats.org/drawingml/2006/table">
            <a:tbl>
              <a:tblPr/>
              <a:tblGrid>
                <a:gridCol w="1643986"/>
                <a:gridCol w="448360"/>
                <a:gridCol w="523086"/>
                <a:gridCol w="523086"/>
                <a:gridCol w="523086"/>
                <a:gridCol w="523088"/>
                <a:gridCol w="597812"/>
                <a:gridCol w="597813"/>
                <a:gridCol w="584901"/>
                <a:gridCol w="750265"/>
                <a:gridCol w="750265"/>
                <a:gridCol w="750265"/>
                <a:gridCol w="676467"/>
              </a:tblGrid>
              <a:tr h="114908">
                <a:tc rowSpan="2">
                  <a:txBody>
                    <a:bodyPr/>
                    <a:lstStyle/>
                    <a:p>
                      <a:pPr algn="ctr" rtl="0" fontAlgn="ctr"/>
                      <a:r>
                        <a:rPr lang="es-ES" sz="1000" b="1" i="0" u="none" strike="noStrike" dirty="0">
                          <a:solidFill>
                            <a:srgbClr val="000000"/>
                          </a:solidFill>
                          <a:latin typeface="Arial"/>
                        </a:rPr>
                        <a:t>ACTIVIDADES</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12">
                  <a:txBody>
                    <a:bodyPr/>
                    <a:lstStyle/>
                    <a:p>
                      <a:pPr algn="ctr" rtl="0" fontAlgn="b"/>
                      <a:endParaRPr lang="es-ES" sz="400" b="1" i="0" u="none" strike="noStrike" dirty="0">
                        <a:solidFill>
                          <a:srgbClr val="000000"/>
                        </a:solidFill>
                        <a:latin typeface="Arial"/>
                      </a:endParaRP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3058">
                <a:tc vMerge="1">
                  <a:txBody>
                    <a:bodyPr/>
                    <a:lstStyle/>
                    <a:p>
                      <a:endParaRPr lang="es-ES"/>
                    </a:p>
                  </a:txBody>
                  <a:tcPr/>
                </a:tc>
                <a:tc>
                  <a:txBody>
                    <a:bodyPr/>
                    <a:lstStyle/>
                    <a:p>
                      <a:pPr algn="ctr" rtl="0" fontAlgn="ctr"/>
                      <a:r>
                        <a:rPr lang="es-ES" sz="800" b="1" i="0" u="none" strike="noStrike" dirty="0">
                          <a:solidFill>
                            <a:srgbClr val="000000"/>
                          </a:solidFill>
                          <a:latin typeface="Arial"/>
                        </a:rPr>
                        <a:t>ENERO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FEBRERO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MARZO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ABRIL</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MAYO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JUNIO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JULIO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AGOSTO</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SEPTIEMBRE</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OCTUBRE</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NOVIEMBRE</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800" b="1" i="0" u="none" strike="noStrike" dirty="0">
                          <a:solidFill>
                            <a:srgbClr val="000000"/>
                          </a:solidFill>
                          <a:latin typeface="Arial"/>
                        </a:rPr>
                        <a:t>DICIEMBRE</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618310">
                <a:tc>
                  <a:txBody>
                    <a:bodyPr/>
                    <a:lstStyle/>
                    <a:p>
                      <a:pPr algn="l" rtl="0" fontAlgn="ctr"/>
                      <a:r>
                        <a:rPr lang="es-ES" sz="1000" b="1" i="0" u="none" strike="noStrike" dirty="0">
                          <a:solidFill>
                            <a:srgbClr val="000000"/>
                          </a:solidFill>
                          <a:latin typeface="Arial"/>
                        </a:rPr>
                        <a:t>1.</a:t>
                      </a:r>
                      <a:r>
                        <a:rPr lang="es-ES" sz="1000" b="0" i="0" u="none" strike="noStrike" dirty="0">
                          <a:solidFill>
                            <a:srgbClr val="000000"/>
                          </a:solidFill>
                          <a:latin typeface="Arial"/>
                        </a:rPr>
                        <a:t>Presentación de la propuesta de Agenda </a:t>
                      </a:r>
                      <a:r>
                        <a:rPr lang="es-ES" sz="1000" b="0" i="0" u="none" strike="noStrike" dirty="0" smtClean="0">
                          <a:solidFill>
                            <a:srgbClr val="000000"/>
                          </a:solidFill>
                          <a:latin typeface="Arial"/>
                        </a:rPr>
                        <a:t>Temática, Asuntos Prioritarios </a:t>
                      </a:r>
                      <a:r>
                        <a:rPr lang="es-ES" sz="1000" b="0" i="0" u="none" strike="noStrike" dirty="0">
                          <a:solidFill>
                            <a:srgbClr val="000000"/>
                          </a:solidFill>
                          <a:latin typeface="Arial"/>
                        </a:rPr>
                        <a:t>y </a:t>
                      </a:r>
                      <a:r>
                        <a:rPr lang="es-ES" sz="1000" b="0" i="0" u="none" strike="noStrike" dirty="0" smtClean="0">
                          <a:solidFill>
                            <a:srgbClr val="000000"/>
                          </a:solidFill>
                          <a:latin typeface="Arial"/>
                        </a:rPr>
                        <a:t>Programa </a:t>
                      </a:r>
                      <a:r>
                        <a:rPr lang="es-ES" sz="1000" b="0" i="0" u="none" strike="noStrike" dirty="0">
                          <a:solidFill>
                            <a:srgbClr val="000000"/>
                          </a:solidFill>
                          <a:latin typeface="Arial"/>
                        </a:rPr>
                        <a:t>de </a:t>
                      </a:r>
                      <a:r>
                        <a:rPr lang="es-ES" sz="1000" b="0" i="0" u="none" strike="noStrike" dirty="0" smtClean="0">
                          <a:solidFill>
                            <a:srgbClr val="000000"/>
                          </a:solidFill>
                          <a:latin typeface="Arial"/>
                        </a:rPr>
                        <a:t>Trabajo Calendarizado. </a:t>
                      </a:r>
                      <a:endParaRPr lang="es-ES" sz="1000" b="0"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28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08">
                <a:tc>
                  <a:txBody>
                    <a:bodyPr/>
                    <a:lstStyle/>
                    <a:p>
                      <a:pPr algn="l" rtl="0"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880955">
                <a:tc>
                  <a:txBody>
                    <a:bodyPr/>
                    <a:lstStyle/>
                    <a:p>
                      <a:pPr algn="l" rtl="0" fontAlgn="ctr"/>
                      <a:r>
                        <a:rPr lang="es-ES" sz="1000" b="1" i="0" u="none" strike="noStrike" dirty="0">
                          <a:solidFill>
                            <a:srgbClr val="000000"/>
                          </a:solidFill>
                          <a:latin typeface="Arial"/>
                        </a:rPr>
                        <a:t>2. </a:t>
                      </a:r>
                      <a:r>
                        <a:rPr lang="es-ES" sz="1000" b="0" i="0" u="none" strike="noStrike" dirty="0">
                          <a:solidFill>
                            <a:srgbClr val="000000"/>
                          </a:solidFill>
                          <a:latin typeface="Arial"/>
                        </a:rPr>
                        <a:t>Integración de las observaciones a la </a:t>
                      </a:r>
                      <a:r>
                        <a:rPr lang="es-ES" sz="1000" b="0" i="0" u="none" strike="noStrike" dirty="0" smtClean="0">
                          <a:solidFill>
                            <a:srgbClr val="000000"/>
                          </a:solidFill>
                          <a:latin typeface="Arial"/>
                        </a:rPr>
                        <a:t>propuesta </a:t>
                      </a:r>
                      <a:r>
                        <a:rPr lang="es-ES" sz="1000" b="0" i="0" u="none" strike="noStrike" dirty="0">
                          <a:solidFill>
                            <a:srgbClr val="000000"/>
                          </a:solidFill>
                          <a:latin typeface="Arial"/>
                        </a:rPr>
                        <a:t>de </a:t>
                      </a:r>
                      <a:r>
                        <a:rPr lang="es-ES" sz="1000" b="0" i="0" u="none" strike="noStrike" dirty="0" smtClean="0">
                          <a:solidFill>
                            <a:srgbClr val="000000"/>
                          </a:solidFill>
                          <a:latin typeface="Arial"/>
                        </a:rPr>
                        <a:t>Agenda Temática, Asuntos Prioritarios </a:t>
                      </a:r>
                      <a:r>
                        <a:rPr lang="es-ES" sz="1000" b="0" i="0" u="none" strike="noStrike" dirty="0">
                          <a:solidFill>
                            <a:srgbClr val="000000"/>
                          </a:solidFill>
                          <a:latin typeface="Arial"/>
                        </a:rPr>
                        <a:t>y </a:t>
                      </a:r>
                      <a:r>
                        <a:rPr lang="es-ES" sz="1000" b="0" i="0" u="none" strike="noStrike" dirty="0" smtClean="0">
                          <a:solidFill>
                            <a:srgbClr val="000000"/>
                          </a:solidFill>
                          <a:latin typeface="Arial"/>
                        </a:rPr>
                        <a:t>Programa </a:t>
                      </a:r>
                      <a:r>
                        <a:rPr lang="es-ES" sz="1000" b="0" i="0" u="none" strike="noStrike" dirty="0">
                          <a:solidFill>
                            <a:srgbClr val="000000"/>
                          </a:solidFill>
                          <a:latin typeface="Arial"/>
                        </a:rPr>
                        <a:t>de </a:t>
                      </a:r>
                      <a:r>
                        <a:rPr lang="es-ES" sz="1000" b="0" i="0" u="none" strike="noStrike" dirty="0" smtClean="0">
                          <a:solidFill>
                            <a:srgbClr val="000000"/>
                          </a:solidFill>
                          <a:latin typeface="Arial"/>
                        </a:rPr>
                        <a:t>Trabajo Calendarizado.  </a:t>
                      </a:r>
                      <a:endParaRPr lang="es-ES" sz="1000" b="0"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dirty="0" smtClean="0">
                          <a:solidFill>
                            <a:srgbClr val="000000"/>
                          </a:solidFill>
                          <a:latin typeface="Arial"/>
                        </a:rPr>
                        <a:t>18</a:t>
                      </a:r>
                      <a:endParaRPr lang="es-ES" sz="1000" b="1"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08">
                <a:tc>
                  <a:txBody>
                    <a:bodyPr/>
                    <a:lstStyle/>
                    <a:p>
                      <a:pPr algn="l" rtl="0"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705859">
                <a:tc>
                  <a:txBody>
                    <a:bodyPr/>
                    <a:lstStyle/>
                    <a:p>
                      <a:pPr algn="l" rtl="0" fontAlgn="ctr"/>
                      <a:r>
                        <a:rPr lang="es-ES" sz="1000" b="1" i="0" u="none" strike="noStrike" dirty="0">
                          <a:solidFill>
                            <a:srgbClr val="000000"/>
                          </a:solidFill>
                          <a:latin typeface="Arial"/>
                        </a:rPr>
                        <a:t>3. </a:t>
                      </a:r>
                      <a:r>
                        <a:rPr lang="es-ES" sz="1000" b="0" i="0" u="none" strike="noStrike" dirty="0" smtClean="0">
                          <a:solidFill>
                            <a:srgbClr val="000000"/>
                          </a:solidFill>
                          <a:latin typeface="Arial"/>
                        </a:rPr>
                        <a:t>Creación y reuniones del grupo de trabajo técnico legislativo encargado de analizar las iniciativas en materia energética del H. Congreso de la Unión. </a:t>
                      </a:r>
                      <a:endParaRPr lang="es-ES" sz="1000" b="0"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dirty="0" smtClean="0">
                          <a:solidFill>
                            <a:srgbClr val="000000"/>
                          </a:solidFill>
                          <a:latin typeface="Arial"/>
                        </a:rPr>
                        <a:t>18</a:t>
                      </a:r>
                      <a:endParaRPr lang="es-ES" sz="1000" b="1"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08">
                <a:tc>
                  <a:txBody>
                    <a:bodyPr/>
                    <a:lstStyle/>
                    <a:p>
                      <a:pPr algn="l" rtl="0" fontAlgn="ctr"/>
                      <a:r>
                        <a:rPr lang="es-ES" sz="1000" b="0"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641421">
                <a:tc>
                  <a:txBody>
                    <a:bodyPr/>
                    <a:lstStyle/>
                    <a:p>
                      <a:pPr algn="l" rtl="0" fontAlgn="ctr"/>
                      <a:r>
                        <a:rPr lang="es-ES" sz="1000" b="0" i="0" u="none" strike="noStrike" dirty="0">
                          <a:solidFill>
                            <a:srgbClr val="000000"/>
                          </a:solidFill>
                          <a:latin typeface="Arial"/>
                        </a:rPr>
                        <a:t>4. </a:t>
                      </a:r>
                      <a:r>
                        <a:rPr lang="es-ES" sz="1000" b="0" i="0" u="none" strike="noStrike" dirty="0" smtClean="0">
                          <a:solidFill>
                            <a:srgbClr val="000000"/>
                          </a:solidFill>
                          <a:latin typeface="Arial"/>
                        </a:rPr>
                        <a:t>Aprobación de la Agenda Temática, Asuntos Prioritarios y Programa de Trabajo Calendarizado.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dirty="0" smtClean="0">
                          <a:solidFill>
                            <a:srgbClr val="000000"/>
                          </a:solidFill>
                          <a:latin typeface="Arial"/>
                        </a:rPr>
                        <a:t>27</a:t>
                      </a:r>
                      <a:endParaRPr lang="es-ES" sz="1000" b="1"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14</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12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12</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14</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08">
                <a:tc>
                  <a:txBody>
                    <a:bodyPr/>
                    <a:lstStyle/>
                    <a:p>
                      <a:pPr algn="l" rtl="0" fontAlgn="b"/>
                      <a:r>
                        <a:rPr lang="es-ES" sz="1000" b="0" i="0" u="none" strike="noStrike" dirty="0">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55666">
                <a:tc>
                  <a:txBody>
                    <a:bodyPr/>
                    <a:lstStyle/>
                    <a:p>
                      <a:pPr algn="l" rtl="0" fontAlgn="ctr"/>
                      <a:r>
                        <a:rPr lang="es-ES" sz="1000" b="1" i="0" u="none" strike="noStrike" dirty="0">
                          <a:solidFill>
                            <a:srgbClr val="000000"/>
                          </a:solidFill>
                          <a:latin typeface="Arial"/>
                        </a:rPr>
                        <a:t>5. </a:t>
                      </a:r>
                      <a:r>
                        <a:rPr lang="es-ES" sz="1000" b="0" i="0" u="none" strike="noStrike" dirty="0">
                          <a:solidFill>
                            <a:srgbClr val="000000"/>
                          </a:solidFill>
                          <a:latin typeface="Arial"/>
                        </a:rPr>
                        <a:t>Reuniones de la Comisión.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dirty="0">
                          <a:solidFill>
                            <a:srgbClr val="000000"/>
                          </a:solidFill>
                          <a:latin typeface="Arial"/>
                        </a:rPr>
                        <a:t>28</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dirty="0">
                          <a:solidFill>
                            <a:srgbClr val="000000"/>
                          </a:solidFill>
                          <a:latin typeface="Arial"/>
                        </a:rPr>
                        <a:t> </a:t>
                      </a:r>
                      <a:r>
                        <a:rPr lang="es-ES" sz="1000" b="1" i="0" u="none" strike="noStrike" dirty="0" smtClean="0">
                          <a:solidFill>
                            <a:srgbClr val="000000"/>
                          </a:solidFill>
                          <a:latin typeface="Arial"/>
                        </a:rPr>
                        <a:t>18</a:t>
                      </a:r>
                      <a:endParaRPr lang="es-ES" sz="1000" b="1" i="0" u="none" strike="noStrike" dirty="0">
                        <a:solidFill>
                          <a:srgbClr val="000000"/>
                        </a:solidFill>
                        <a:latin typeface="Arial"/>
                      </a:endParaRP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28</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28</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08">
                <a:tc>
                  <a:txBody>
                    <a:bodyPr/>
                    <a:lstStyle/>
                    <a:p>
                      <a:pPr algn="l" rtl="0"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0"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s-ES" sz="1000" b="1" i="0" u="none" strike="noStrike">
                          <a:solidFill>
                            <a:srgbClr val="000000"/>
                          </a:solidFill>
                          <a:latin typeface="Arial"/>
                        </a:rPr>
                        <a:t> </a:t>
                      </a:r>
                    </a:p>
                  </a:txBody>
                  <a:tcPr marL="4447" marR="4447" marT="4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68117">
                <a:tc>
                  <a:txBody>
                    <a:bodyPr/>
                    <a:lstStyle/>
                    <a:p>
                      <a:pPr algn="l" rtl="0" fontAlgn="ctr"/>
                      <a:r>
                        <a:rPr lang="pt-BR" sz="1000" b="1" i="0" u="none" strike="noStrike" dirty="0">
                          <a:solidFill>
                            <a:srgbClr val="000000"/>
                          </a:solidFill>
                          <a:latin typeface="Arial"/>
                        </a:rPr>
                        <a:t>6. </a:t>
                      </a:r>
                      <a:r>
                        <a:rPr lang="pt-BR" sz="1000" b="0" i="0" u="none" strike="noStrike" dirty="0">
                          <a:solidFill>
                            <a:srgbClr val="000000"/>
                          </a:solidFill>
                          <a:latin typeface="Arial"/>
                        </a:rPr>
                        <a:t>Informe Anual de </a:t>
                      </a:r>
                      <a:r>
                        <a:rPr lang="pt-BR" sz="1000" b="0" i="0" u="none" strike="noStrike" dirty="0" err="1">
                          <a:solidFill>
                            <a:srgbClr val="000000"/>
                          </a:solidFill>
                          <a:latin typeface="Arial"/>
                        </a:rPr>
                        <a:t>Actividades</a:t>
                      </a:r>
                      <a:r>
                        <a:rPr lang="pt-BR" sz="1000" b="0" i="0" u="none" strike="noStrike" dirty="0">
                          <a:solidFill>
                            <a:srgbClr val="000000"/>
                          </a:solidFill>
                          <a:latin typeface="Arial"/>
                        </a:rPr>
                        <a:t>.</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000" b="1" i="0" u="none" strike="noStrike">
                          <a:solidFill>
                            <a:srgbClr val="000000"/>
                          </a:solidFill>
                          <a:latin typeface="Arial"/>
                        </a:rPr>
                        <a:t>15</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1" i="0" u="none" strike="noStrike" dirty="0">
                          <a:solidFill>
                            <a:srgbClr val="000000"/>
                          </a:solidFill>
                          <a:latin typeface="Arial"/>
                        </a:rPr>
                        <a:t> </a:t>
                      </a:r>
                    </a:p>
                  </a:txBody>
                  <a:tcPr marL="4447" marR="4447" marT="4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1 Título"/>
          <p:cNvSpPr txBox="1">
            <a:spLocks/>
          </p:cNvSpPr>
          <p:nvPr/>
        </p:nvSpPr>
        <p:spPr bwMode="auto">
          <a:xfrm>
            <a:off x="349696" y="476672"/>
            <a:ext cx="8686800" cy="98530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PROGRAMA DE TRABAJO CALENDARIZADO</a:t>
            </a:r>
            <a:endParaRPr kumimoji="0" lang="es-ES" sz="20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23558" name="8 Grupo"/>
          <p:cNvGrpSpPr>
            <a:grpSpLocks/>
          </p:cNvGrpSpPr>
          <p:nvPr/>
        </p:nvGrpSpPr>
        <p:grpSpPr bwMode="auto">
          <a:xfrm>
            <a:off x="3286125" y="0"/>
            <a:ext cx="2081213" cy="633413"/>
            <a:chOff x="3286116" y="-24"/>
            <a:chExt cx="2081216" cy="633415"/>
          </a:xfrm>
        </p:grpSpPr>
        <p:pic>
          <p:nvPicPr>
            <p:cNvPr id="23561"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3562"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2" name="7 CuadroTexto"/>
          <p:cNvSpPr txBox="1">
            <a:spLocks noChangeArrowheads="1"/>
          </p:cNvSpPr>
          <p:nvPr/>
        </p:nvSpPr>
        <p:spPr bwMode="auto">
          <a:xfrm>
            <a:off x="2627784" y="1052736"/>
            <a:ext cx="3929090" cy="523220"/>
          </a:xfrm>
          <a:prstGeom prst="rect">
            <a:avLst/>
          </a:prstGeom>
          <a:noFill/>
          <a:ln w="9525">
            <a:no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PUNTO </a:t>
            </a:r>
            <a:r>
              <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DE ACUERDO</a:t>
            </a:r>
            <a:endParaRPr lang="es-MX"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endParaRPr>
          </a:p>
        </p:txBody>
      </p:sp>
      <p:sp>
        <p:nvSpPr>
          <p:cNvPr id="11" name="10 Bisel"/>
          <p:cNvSpPr/>
          <p:nvPr/>
        </p:nvSpPr>
        <p:spPr>
          <a:xfrm>
            <a:off x="251520" y="2564904"/>
            <a:ext cx="8643938" cy="2880320"/>
          </a:xfrm>
          <a:prstGeom prst="bevel">
            <a:avLst>
              <a:gd name="adj" fmla="val 8665"/>
            </a:avLst>
          </a:prstGeom>
          <a:effectLst>
            <a:outerShdw blurRad="50800" dist="38100" dir="18900000" algn="b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lvl="1" algn="just"/>
            <a:r>
              <a:rPr lang="es-MX" sz="2000" b="1" dirty="0" smtClean="0">
                <a:solidFill>
                  <a:schemeClr val="bg1"/>
                </a:solidFill>
                <a:latin typeface="Arial" pitchFamily="34" charset="0"/>
                <a:cs typeface="Arial" pitchFamily="34" charset="0"/>
              </a:rPr>
              <a:t>Se aprueba la Agenda Temática, Asuntos Prioritarios y Programa de Trabajo Calendarizado, que serán ratificados por el Pleno de Gobernadores en la XLI Reunión Ordinaria de la CONAGO.</a:t>
            </a:r>
            <a:endParaRPr lang="es-ES" sz="2000" b="1" dirty="0" smtClean="0">
              <a:solidFill>
                <a:schemeClr val="bg1"/>
              </a:solidFill>
              <a:latin typeface="Arial" pitchFamily="34" charset="0"/>
              <a:cs typeface="Arial" pitchFamily="34" charset="0"/>
            </a:endParaRPr>
          </a:p>
        </p:txBody>
      </p:sp>
      <p:sp>
        <p:nvSpPr>
          <p:cNvPr id="14" name="13 CuadroTexto"/>
          <p:cNvSpPr txBox="1"/>
          <p:nvPr/>
        </p:nvSpPr>
        <p:spPr>
          <a:xfrm>
            <a:off x="3571868" y="1700808"/>
            <a:ext cx="1857388"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PRIMERO</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24582" name="8 Grupo"/>
          <p:cNvGrpSpPr>
            <a:grpSpLocks/>
          </p:cNvGrpSpPr>
          <p:nvPr/>
        </p:nvGrpSpPr>
        <p:grpSpPr bwMode="auto">
          <a:xfrm>
            <a:off x="3286125" y="0"/>
            <a:ext cx="2081213" cy="633413"/>
            <a:chOff x="3286116" y="-24"/>
            <a:chExt cx="2081216" cy="633415"/>
          </a:xfrm>
        </p:grpSpPr>
        <p:pic>
          <p:nvPicPr>
            <p:cNvPr id="24585"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4586"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2" name="7 CuadroTexto"/>
          <p:cNvSpPr txBox="1">
            <a:spLocks noChangeArrowheads="1"/>
          </p:cNvSpPr>
          <p:nvPr/>
        </p:nvSpPr>
        <p:spPr bwMode="auto">
          <a:xfrm>
            <a:off x="2627784" y="836712"/>
            <a:ext cx="3929090" cy="523220"/>
          </a:xfrm>
          <a:prstGeom prst="rect">
            <a:avLst/>
          </a:prstGeom>
          <a:noFill/>
          <a:ln w="9525">
            <a:no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PUNTO </a:t>
            </a:r>
            <a:r>
              <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DE ACUERDO</a:t>
            </a:r>
            <a:endParaRPr lang="es-MX"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endParaRPr>
          </a:p>
        </p:txBody>
      </p:sp>
      <p:sp>
        <p:nvSpPr>
          <p:cNvPr id="11" name="10 Bisel"/>
          <p:cNvSpPr/>
          <p:nvPr/>
        </p:nvSpPr>
        <p:spPr>
          <a:xfrm>
            <a:off x="248542" y="1988840"/>
            <a:ext cx="8643938" cy="4536504"/>
          </a:xfrm>
          <a:prstGeom prst="bevel">
            <a:avLst>
              <a:gd name="adj" fmla="val 6198"/>
            </a:avLst>
          </a:prstGeom>
          <a:effectLst>
            <a:outerShdw blurRad="50800" dist="38100" dir="18900000" algn="b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lvl="1" algn="just"/>
            <a:r>
              <a:rPr lang="es-MX" b="1" dirty="0" smtClean="0">
                <a:solidFill>
                  <a:schemeClr val="bg1"/>
                </a:solidFill>
                <a:latin typeface="Arial" pitchFamily="34" charset="0"/>
                <a:cs typeface="Arial" pitchFamily="34" charset="0"/>
              </a:rPr>
              <a:t>Se solicita a los miembros de esta Comisión proponer, por conducto de la Secretaría Técnica de la CONAGO, el grupo de expertos de cada Entidad Federativa que se encargará de iniciar el </a:t>
            </a:r>
            <a:r>
              <a:rPr lang="es-MX" b="1" u="sng" dirty="0" smtClean="0">
                <a:solidFill>
                  <a:schemeClr val="bg1"/>
                </a:solidFill>
                <a:latin typeface="Arial" pitchFamily="34" charset="0"/>
                <a:cs typeface="Arial" pitchFamily="34" charset="0"/>
              </a:rPr>
              <a:t>análisis de las iniciativas en materia energética del H. Congreso de la Unión, y analizar la Estrategia Nacional de Energía 2011-2025,</a:t>
            </a:r>
            <a:r>
              <a:rPr lang="es-MX" b="1" dirty="0" smtClean="0">
                <a:solidFill>
                  <a:schemeClr val="bg1"/>
                </a:solidFill>
                <a:latin typeface="Arial" pitchFamily="34" charset="0"/>
                <a:cs typeface="Arial" pitchFamily="34" charset="0"/>
              </a:rPr>
              <a:t> una vez que haya sido aprobada en el Poder Legislativo.</a:t>
            </a:r>
          </a:p>
          <a:p>
            <a:pPr lvl="1" algn="just"/>
            <a:endParaRPr lang="es-MX" b="1" dirty="0" smtClean="0">
              <a:solidFill>
                <a:schemeClr val="bg1"/>
              </a:solidFill>
              <a:latin typeface="Arial" pitchFamily="34" charset="0"/>
              <a:cs typeface="Arial" pitchFamily="34" charset="0"/>
            </a:endParaRPr>
          </a:p>
          <a:p>
            <a:pPr lvl="1" algn="just"/>
            <a:r>
              <a:rPr lang="es-MX" b="1" dirty="0" smtClean="0">
                <a:solidFill>
                  <a:schemeClr val="bg1"/>
                </a:solidFill>
                <a:latin typeface="Arial" pitchFamily="34" charset="0"/>
                <a:cs typeface="Arial" pitchFamily="34" charset="0"/>
              </a:rPr>
              <a:t>Cada Entidad Federativa definirá de manera autónoma el perfil y arreglo administrativo de sus participantes propuestos.</a:t>
            </a:r>
            <a:endParaRPr lang="es-ES" b="1" dirty="0" smtClean="0">
              <a:solidFill>
                <a:schemeClr val="bg1"/>
              </a:solidFill>
            </a:endParaRPr>
          </a:p>
          <a:p>
            <a:pPr lvl="1" algn="just"/>
            <a:endParaRPr lang="es-MX" sz="2000" b="1" dirty="0" smtClean="0">
              <a:solidFill>
                <a:schemeClr val="bg1"/>
              </a:solidFill>
              <a:latin typeface="Arial" pitchFamily="34" charset="0"/>
              <a:cs typeface="Arial" pitchFamily="34" charset="0"/>
            </a:endParaRPr>
          </a:p>
        </p:txBody>
      </p:sp>
      <p:sp>
        <p:nvSpPr>
          <p:cNvPr id="14" name="13 CuadroTexto"/>
          <p:cNvSpPr txBox="1"/>
          <p:nvPr/>
        </p:nvSpPr>
        <p:spPr>
          <a:xfrm>
            <a:off x="3571868" y="1340768"/>
            <a:ext cx="1857388"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SEGUNDO</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2" name="8 Grupo"/>
          <p:cNvGrpSpPr>
            <a:grpSpLocks/>
          </p:cNvGrpSpPr>
          <p:nvPr/>
        </p:nvGrpSpPr>
        <p:grpSpPr bwMode="auto">
          <a:xfrm>
            <a:off x="3286125" y="0"/>
            <a:ext cx="2081213" cy="633413"/>
            <a:chOff x="3286116" y="-24"/>
            <a:chExt cx="2081216" cy="633415"/>
          </a:xfrm>
        </p:grpSpPr>
        <p:pic>
          <p:nvPicPr>
            <p:cNvPr id="24585"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24586"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2" name="7 CuadroTexto"/>
          <p:cNvSpPr txBox="1">
            <a:spLocks noChangeArrowheads="1"/>
          </p:cNvSpPr>
          <p:nvPr/>
        </p:nvSpPr>
        <p:spPr bwMode="auto">
          <a:xfrm>
            <a:off x="2627784" y="836712"/>
            <a:ext cx="3929090" cy="523220"/>
          </a:xfrm>
          <a:prstGeom prst="rect">
            <a:avLst/>
          </a:prstGeom>
          <a:noFill/>
          <a:ln w="9525">
            <a:no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PUNTO </a:t>
            </a:r>
            <a:r>
              <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rPr>
              <a:t>DE ACUERDO</a:t>
            </a:r>
            <a:endParaRPr lang="es-MX"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cs typeface="+mn-cs"/>
            </a:endParaRPr>
          </a:p>
        </p:txBody>
      </p:sp>
      <p:sp>
        <p:nvSpPr>
          <p:cNvPr id="11" name="10 Bisel"/>
          <p:cNvSpPr/>
          <p:nvPr/>
        </p:nvSpPr>
        <p:spPr>
          <a:xfrm>
            <a:off x="248542" y="1988840"/>
            <a:ext cx="8643938" cy="4536504"/>
          </a:xfrm>
          <a:prstGeom prst="bevel">
            <a:avLst>
              <a:gd name="adj" fmla="val 6198"/>
            </a:avLst>
          </a:prstGeom>
          <a:effectLst>
            <a:outerShdw blurRad="50800" dist="38100" dir="18900000" algn="b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lvl="1" algn="just"/>
            <a:r>
              <a:rPr lang="es-ES" b="1" dirty="0" smtClean="0">
                <a:solidFill>
                  <a:schemeClr val="bg1"/>
                </a:solidFill>
                <a:latin typeface="Arial" pitchFamily="34" charset="0"/>
                <a:cs typeface="Arial" pitchFamily="34" charset="0"/>
              </a:rPr>
              <a:t>Que se inscriba en el orden del día de la XLI Reunión Ordinaria de la CONAGO, la aprobación para integrar un grupo de trabajo de Gobernadores, encabezado por el coordinador de la Comisión de Energía, con el propósito de establecer el acercamiento formal con la H. Cámara de Diputados a fin de analizar y, en su caso impulsar, las iniciativas pendientes en la materia.</a:t>
            </a:r>
            <a:endParaRPr lang="es-ES" b="1" dirty="0" smtClean="0">
              <a:solidFill>
                <a:schemeClr val="bg1"/>
              </a:solidFill>
            </a:endParaRPr>
          </a:p>
          <a:p>
            <a:pPr lvl="1" algn="just"/>
            <a:endParaRPr lang="es-MX" sz="2000" dirty="0" smtClean="0">
              <a:solidFill>
                <a:schemeClr val="bg1"/>
              </a:solidFill>
              <a:latin typeface="Arial" pitchFamily="34" charset="0"/>
              <a:cs typeface="Arial" pitchFamily="34" charset="0"/>
            </a:endParaRPr>
          </a:p>
        </p:txBody>
      </p:sp>
      <p:sp>
        <p:nvSpPr>
          <p:cNvPr id="14" name="13 CuadroTexto"/>
          <p:cNvSpPr txBox="1"/>
          <p:nvPr/>
        </p:nvSpPr>
        <p:spPr>
          <a:xfrm>
            <a:off x="3571868" y="1340768"/>
            <a:ext cx="1857388"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TERCERO</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204864"/>
            <a:ext cx="8486748" cy="792088"/>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ÍNDICE</a:t>
            </a:r>
            <a:b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sp>
        <p:nvSpPr>
          <p:cNvPr id="7" name="1 Título"/>
          <p:cNvSpPr txBox="1">
            <a:spLocks/>
          </p:cNvSpPr>
          <p:nvPr/>
        </p:nvSpPr>
        <p:spPr>
          <a:xfrm>
            <a:off x="251520" y="3861048"/>
            <a:ext cx="8486748" cy="7920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OBJETIVO</a:t>
            </a:r>
          </a:p>
          <a:p>
            <a:pPr fontAlgn="auto">
              <a:spcAft>
                <a:spcPts val="0"/>
              </a:spcAft>
              <a:buFont typeface="Wingdings" pitchFamily="2" charset="2"/>
              <a:buChar char="Ø"/>
              <a:defRPr/>
            </a:pPr>
            <a:endPar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OBSERVACIONES DE LAS ENTIDADES FEDERATIVAS</a:t>
            </a:r>
          </a:p>
          <a:p>
            <a:pPr fontAlgn="auto">
              <a:spcAft>
                <a:spcPts val="0"/>
              </a:spcAft>
              <a:defRPr/>
            </a:pP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EJES</a:t>
            </a: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AGENDA TEMÁTICA DE LA </a:t>
            </a:r>
            <a:r>
              <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COMISIÓN</a:t>
            </a:r>
          </a:p>
          <a:p>
            <a:pPr fontAlgn="auto">
              <a:spcAft>
                <a:spcPts val="0"/>
              </a:spcAft>
              <a:defRPr/>
            </a:pPr>
            <a:endPar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ASUNTOS PRIORITARIOS</a:t>
            </a: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PROGRAMA DE TRABAJO CALENDARIZADO</a:t>
            </a:r>
          </a:p>
          <a:p>
            <a:pPr fontAlgn="auto">
              <a:spcAft>
                <a:spcPts val="0"/>
              </a:spcAft>
              <a:buFont typeface="Wingdings" pitchFamily="2" charset="2"/>
              <a:buChar char="Ø"/>
              <a:defRPr/>
            </a:pP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a:p>
            <a:pPr fontAlgn="auto">
              <a:spcAft>
                <a:spcPts val="0"/>
              </a:spcAft>
              <a:buFont typeface="Wingdings" pitchFamily="2" charset="2"/>
              <a:buChar char="Ø"/>
              <a:defRPr/>
            </a:pP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PUNTOS DE ACUERDO </a:t>
            </a:r>
            <a:b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b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
            </a:r>
            <a:b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b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
            </a:r>
            <a:b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b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
            </a:r>
            <a:b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b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
            </a:r>
            <a:b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br>
            <a:endPar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p:txBody>
      </p:sp>
      <p:grpSp>
        <p:nvGrpSpPr>
          <p:cNvPr id="7175" name="8 Grupo"/>
          <p:cNvGrpSpPr>
            <a:grpSpLocks/>
          </p:cNvGrpSpPr>
          <p:nvPr/>
        </p:nvGrpSpPr>
        <p:grpSpPr bwMode="auto">
          <a:xfrm>
            <a:off x="3286125" y="0"/>
            <a:ext cx="2081213" cy="633413"/>
            <a:chOff x="3286116" y="-24"/>
            <a:chExt cx="2081216" cy="633415"/>
          </a:xfrm>
        </p:grpSpPr>
        <p:pic>
          <p:nvPicPr>
            <p:cNvPr id="717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717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1052736"/>
            <a:ext cx="7500990" cy="923330"/>
          </a:xfrm>
          <a:prstGeom prst="rect">
            <a:avLst/>
          </a:prstGeom>
          <a:noFill/>
          <a:ln>
            <a:noFill/>
          </a:ln>
          <a:effectLst/>
          <a:scene3d>
            <a:camera prst="orthographicFront">
              <a:rot lat="0" lon="0" rev="0"/>
            </a:camera>
            <a:lightRig rig="contrasting" dir="t">
              <a:rot lat="0" lon="0" rev="1500000"/>
            </a:lightRig>
          </a:scene3d>
          <a:sp3d prstMaterial="metal">
            <a:bevelT w="88900" h="88900"/>
          </a:sp3d>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OBJETIVO</a:t>
            </a:r>
            <a:endPar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pic>
        <p:nvPicPr>
          <p:cNvPr id="10" name="9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fontAlgn="auto" hangingPunct="0">
              <a:spcBef>
                <a:spcPts val="0"/>
              </a:spcBef>
              <a:spcAft>
                <a:spcPts val="0"/>
              </a:spcAft>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13" name="12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5127" name="11 Grupo"/>
          <p:cNvGrpSpPr>
            <a:grpSpLocks/>
          </p:cNvGrpSpPr>
          <p:nvPr/>
        </p:nvGrpSpPr>
        <p:grpSpPr bwMode="auto">
          <a:xfrm>
            <a:off x="3286125" y="0"/>
            <a:ext cx="2081213" cy="633413"/>
            <a:chOff x="3286116" y="-24"/>
            <a:chExt cx="2081216" cy="633415"/>
          </a:xfrm>
        </p:grpSpPr>
        <p:pic>
          <p:nvPicPr>
            <p:cNvPr id="5128"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5129"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6" name="1 Título"/>
          <p:cNvSpPr txBox="1">
            <a:spLocks/>
          </p:cNvSpPr>
          <p:nvPr/>
        </p:nvSpPr>
        <p:spPr>
          <a:xfrm>
            <a:off x="107504" y="1988840"/>
            <a:ext cx="8858280" cy="3456384"/>
          </a:xfrm>
          <a:prstGeom prst="rect">
            <a:avLst/>
          </a:prstGeom>
          <a:ln>
            <a:noFill/>
          </a:ln>
          <a:effectLst/>
          <a:scene3d>
            <a:camera prst="orthographicFront">
              <a:rot lat="0" lon="0" rev="0"/>
            </a:camera>
            <a:lightRig rig="contrasting" dir="t">
              <a:rot lat="0" lon="0" rev="1500000"/>
            </a:lightRig>
          </a:scene3d>
          <a:sp3d prstMaterial="metal">
            <a:bevelT w="88900" h="88900"/>
          </a:sp3d>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APROBAR LOS TEMAS DE LA NUEVA AGENDA TEMÁTICA DE LA COMISIÓN, LOS ASUNTOS PRIORITARIOS Y EL PROGRAMA DE TRABAJO CALENDARIZADO QUE SERÁN RATIFICADOS EN LA XLI REUNIÓN ORDINARIA DE LA CONAGO.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204864"/>
            <a:ext cx="8486748" cy="792088"/>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OBSERVACIONES DE LAS ENTIDADES FEDERATIVAS</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3" name="8 Grupo"/>
          <p:cNvGrpSpPr>
            <a:grpSpLocks/>
          </p:cNvGrpSpPr>
          <p:nvPr/>
        </p:nvGrpSpPr>
        <p:grpSpPr bwMode="auto">
          <a:xfrm>
            <a:off x="3286125" y="0"/>
            <a:ext cx="2081213" cy="633413"/>
            <a:chOff x="3286116" y="-24"/>
            <a:chExt cx="2081216" cy="633415"/>
          </a:xfrm>
        </p:grpSpPr>
        <p:pic>
          <p:nvPicPr>
            <p:cNvPr id="717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717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1" name="1 Título"/>
          <p:cNvSpPr txBox="1">
            <a:spLocks/>
          </p:cNvSpPr>
          <p:nvPr/>
        </p:nvSpPr>
        <p:spPr bwMode="auto">
          <a:xfrm>
            <a:off x="467544" y="3068960"/>
            <a:ext cx="8486748" cy="79208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TABASCO:</a:t>
            </a: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endParaRPr kumimoji="0" lang="es-ES" sz="28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12" name="11 CuadroTexto"/>
          <p:cNvSpPr txBox="1"/>
          <p:nvPr/>
        </p:nvSpPr>
        <p:spPr>
          <a:xfrm>
            <a:off x="323528" y="2839189"/>
            <a:ext cx="8352928" cy="2585323"/>
          </a:xfrm>
          <a:prstGeom prst="rect">
            <a:avLst/>
          </a:prstGeom>
          <a:noFill/>
        </p:spPr>
        <p:txBody>
          <a:bodyPr wrap="square" rtlCol="0">
            <a:spAutoFit/>
          </a:bodyPr>
          <a:lstStyle/>
          <a:p>
            <a:pPr algn="just">
              <a:lnSpc>
                <a:spcPct val="150000"/>
              </a:lnSpc>
            </a:pPr>
            <a:r>
              <a:rPr lang="es-ES" dirty="0" smtClean="0"/>
              <a:t>Impulsar la revisión y ajuste del esquema tarifario de energía eléctrica en el país, tal y como  ha sido planteado en pronunciamientos presentados por el Estado de Veracruz, durante la Trigésimo Segunda  y Trigésimo Sexta reuniones ordinarias de la CONAGO, respondiendo al mismo tiempo a la necesidad de dar seguimiento a los temas pendientes de la agenda vigente de la referida Comisión.</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3" name="8 Grupo"/>
          <p:cNvGrpSpPr>
            <a:grpSpLocks/>
          </p:cNvGrpSpPr>
          <p:nvPr/>
        </p:nvGrpSpPr>
        <p:grpSpPr bwMode="auto">
          <a:xfrm>
            <a:off x="3286125" y="0"/>
            <a:ext cx="2081213" cy="633413"/>
            <a:chOff x="3286116" y="-24"/>
            <a:chExt cx="2081216" cy="633415"/>
          </a:xfrm>
        </p:grpSpPr>
        <p:pic>
          <p:nvPicPr>
            <p:cNvPr id="717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717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1" name="1 Título"/>
          <p:cNvSpPr txBox="1">
            <a:spLocks/>
          </p:cNvSpPr>
          <p:nvPr/>
        </p:nvSpPr>
        <p:spPr bwMode="auto">
          <a:xfrm>
            <a:off x="467544" y="3140968"/>
            <a:ext cx="8486748" cy="79208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CAMPECHE:</a:t>
            </a: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endParaRPr kumimoji="0" lang="es-ES" sz="28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12" name="11 CuadroTexto"/>
          <p:cNvSpPr txBox="1"/>
          <p:nvPr/>
        </p:nvSpPr>
        <p:spPr>
          <a:xfrm>
            <a:off x="323528" y="2992884"/>
            <a:ext cx="8352928" cy="2308324"/>
          </a:xfrm>
          <a:prstGeom prst="rect">
            <a:avLst/>
          </a:prstGeom>
          <a:noFill/>
        </p:spPr>
        <p:txBody>
          <a:bodyPr wrap="square" rtlCol="0">
            <a:spAutoFit/>
          </a:bodyPr>
          <a:lstStyle/>
          <a:p>
            <a:r>
              <a:rPr lang="es-ES" dirty="0" smtClean="0"/>
              <a:t>Acercamiento explícito con PEMEX, CFE.</a:t>
            </a:r>
          </a:p>
          <a:p>
            <a:endParaRPr lang="es-ES" dirty="0" smtClean="0"/>
          </a:p>
          <a:p>
            <a:r>
              <a:rPr lang="es-ES" dirty="0" smtClean="0"/>
              <a:t>Atlas de Riesgos/Convenios.</a:t>
            </a:r>
          </a:p>
          <a:p>
            <a:endParaRPr lang="es-ES" dirty="0" smtClean="0"/>
          </a:p>
          <a:p>
            <a:r>
              <a:rPr lang="es-ES" dirty="0" smtClean="0"/>
              <a:t>Integrar experiencias de otras comisiones.</a:t>
            </a:r>
          </a:p>
          <a:p>
            <a:endParaRPr lang="es-ES" dirty="0" smtClean="0"/>
          </a:p>
          <a:p>
            <a:r>
              <a:rPr lang="es-ES" dirty="0" smtClean="0"/>
              <a:t>Ajustar la Agenda Temática de acuerdo a estas experiencias después de la XLI Reunión Plenaria de Gobernadores.</a:t>
            </a:r>
          </a:p>
        </p:txBody>
      </p:sp>
      <p:sp>
        <p:nvSpPr>
          <p:cNvPr id="17" name="1 Título"/>
          <p:cNvSpPr>
            <a:spLocks noGrp="1"/>
          </p:cNvSpPr>
          <p:nvPr>
            <p:ph type="ctrTitle"/>
          </p:nvPr>
        </p:nvSpPr>
        <p:spPr>
          <a:xfrm>
            <a:off x="285720" y="2204864"/>
            <a:ext cx="8486748" cy="792088"/>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OBSERVACIONES DE LAS ENTIDADES FEDERATIVAS</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3" name="8 Grupo"/>
          <p:cNvGrpSpPr>
            <a:grpSpLocks/>
          </p:cNvGrpSpPr>
          <p:nvPr/>
        </p:nvGrpSpPr>
        <p:grpSpPr bwMode="auto">
          <a:xfrm>
            <a:off x="3286125" y="0"/>
            <a:ext cx="2081213" cy="633413"/>
            <a:chOff x="3286116" y="-24"/>
            <a:chExt cx="2081216" cy="633415"/>
          </a:xfrm>
        </p:grpSpPr>
        <p:pic>
          <p:nvPicPr>
            <p:cNvPr id="717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717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1" name="1 Título"/>
          <p:cNvSpPr txBox="1">
            <a:spLocks/>
          </p:cNvSpPr>
          <p:nvPr/>
        </p:nvSpPr>
        <p:spPr bwMode="auto">
          <a:xfrm>
            <a:off x="467544" y="2636912"/>
            <a:ext cx="8486748" cy="79208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NUEVO LEÓN:</a:t>
            </a: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endParaRPr kumimoji="0" lang="es-ES"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13" name="12 Tabla"/>
          <p:cNvGraphicFramePr>
            <a:graphicFrameLocks noGrp="1"/>
          </p:cNvGraphicFramePr>
          <p:nvPr/>
        </p:nvGraphicFramePr>
        <p:xfrm>
          <a:off x="683568" y="2372182"/>
          <a:ext cx="7992888" cy="4081154"/>
        </p:xfrm>
        <a:graphic>
          <a:graphicData uri="http://schemas.openxmlformats.org/drawingml/2006/table">
            <a:tbl>
              <a:tblPr/>
              <a:tblGrid>
                <a:gridCol w="2304256"/>
                <a:gridCol w="2263109"/>
                <a:gridCol w="3425523"/>
              </a:tblGrid>
              <a:tr h="412822">
                <a:tc>
                  <a:txBody>
                    <a:bodyPr/>
                    <a:lstStyle/>
                    <a:p>
                      <a:pPr algn="ctr" fontAlgn="ctr"/>
                      <a:r>
                        <a:rPr lang="es-ES" sz="1200" b="1" i="0" u="none" strike="noStrike" dirty="0" smtClean="0">
                          <a:solidFill>
                            <a:srgbClr val="000000"/>
                          </a:solidFill>
                          <a:latin typeface="Calibri"/>
                        </a:rPr>
                        <a:t>PROPUESTA</a:t>
                      </a:r>
                      <a:r>
                        <a:rPr lang="es-ES" sz="1200" b="1" i="0" u="none" strike="noStrike" baseline="0" dirty="0" smtClean="0">
                          <a:solidFill>
                            <a:srgbClr val="000000"/>
                          </a:solidFill>
                          <a:latin typeface="Calibri"/>
                        </a:rPr>
                        <a:t> DE </a:t>
                      </a:r>
                      <a:r>
                        <a:rPr lang="es-ES" sz="1200" b="1" i="0" u="none" strike="noStrike" dirty="0" smtClean="0">
                          <a:solidFill>
                            <a:srgbClr val="000000"/>
                          </a:solidFill>
                          <a:latin typeface="Calibri"/>
                        </a:rPr>
                        <a:t>EJES</a:t>
                      </a:r>
                      <a:endParaRPr lang="es-ES" sz="1200" b="1" i="0" u="none" strike="noStrike" dirty="0">
                        <a:solidFill>
                          <a:srgbClr val="000000"/>
                        </a:solidFill>
                        <a:latin typeface="Calibri"/>
                      </a:endParaRP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s-ES" sz="1200" b="1" i="0" u="none" strike="noStrike" dirty="0">
                          <a:solidFill>
                            <a:srgbClr val="000000"/>
                          </a:solidFill>
                          <a:latin typeface="Calibri"/>
                        </a:rPr>
                        <a:t>PUNTOS DE LA AGENDA TEMÁTICA A CONSIDERAR</a:t>
                      </a: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s-ES" sz="1200" b="1" i="0" u="none" strike="noStrike" dirty="0" smtClean="0">
                          <a:solidFill>
                            <a:srgbClr val="000000"/>
                          </a:solidFill>
                          <a:latin typeface="Calibri"/>
                        </a:rPr>
                        <a:t>COMENTARIOS</a:t>
                      </a:r>
                      <a:endParaRPr lang="es-ES" sz="1200" b="1" i="0" u="none" strike="noStrike" dirty="0">
                        <a:solidFill>
                          <a:srgbClr val="000000"/>
                        </a:solidFill>
                        <a:latin typeface="Calibri"/>
                      </a:endParaRP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476">
                <a:tc rowSpan="3">
                  <a:txBody>
                    <a:bodyPr/>
                    <a:lstStyle/>
                    <a:p>
                      <a:pPr algn="l" rtl="0" fontAlgn="ctr">
                        <a:buClr>
                          <a:srgbClr val="000000"/>
                        </a:buClr>
                        <a:buSzPts val="1100"/>
                        <a:buFont typeface="Calibri"/>
                        <a:buAutoNum type="arabicParenR"/>
                      </a:pPr>
                      <a:r>
                        <a:rPr lang="es-ES" sz="1200" b="0" i="0" u="none" strike="noStrike" dirty="0" smtClean="0">
                          <a:solidFill>
                            <a:srgbClr val="000000"/>
                          </a:solidFill>
                          <a:latin typeface="Arial"/>
                        </a:rPr>
                        <a:t> Seguridad </a:t>
                      </a:r>
                      <a:r>
                        <a:rPr lang="es-ES" sz="1200" b="0" i="0" u="none" strike="noStrike" dirty="0">
                          <a:solidFill>
                            <a:srgbClr val="000000"/>
                          </a:solidFill>
                          <a:latin typeface="Arial"/>
                        </a:rPr>
                        <a:t>Energética</a:t>
                      </a:r>
                      <a:endParaRPr lang="es-ES" sz="1200" b="0" i="0" u="none" strike="noStrike" dirty="0">
                        <a:solidFill>
                          <a:srgbClr val="000000"/>
                        </a:solidFill>
                        <a:latin typeface="Calibri"/>
                      </a:endParaRP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200" b="0" i="0" u="none" strike="noStrike">
                          <a:solidFill>
                            <a:srgbClr val="000000"/>
                          </a:solidFill>
                          <a:latin typeface="Calibri"/>
                        </a:rPr>
                        <a:t>9</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200" b="0" i="0" u="none" strike="noStrike">
                          <a:solidFill>
                            <a:srgbClr val="000000"/>
                          </a:solidFill>
                          <a:latin typeface="Calibri"/>
                        </a:rPr>
                        <a:t>Fuentes Alternativas de Generación </a:t>
                      </a:r>
                    </a:p>
                  </a:txBody>
                  <a:tcPr marL="9174" marR="9174" marT="91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3476">
                <a:tc vMerge="1">
                  <a:txBody>
                    <a:bodyPr/>
                    <a:lstStyle/>
                    <a:p>
                      <a:endParaRPr lang="es-ES"/>
                    </a:p>
                  </a:txBody>
                  <a:tcPr/>
                </a:tc>
                <a:tc vMerge="1">
                  <a:txBody>
                    <a:bodyPr/>
                    <a:lstStyle/>
                    <a:p>
                      <a:endParaRPr lang="es-ES"/>
                    </a:p>
                  </a:txBody>
                  <a:tcPr/>
                </a:tc>
                <a:tc>
                  <a:txBody>
                    <a:bodyPr/>
                    <a:lstStyle/>
                    <a:p>
                      <a:pPr algn="l" fontAlgn="b"/>
                      <a:r>
                        <a:rPr lang="es-ES" sz="1200" b="0" i="0" u="none" strike="noStrike">
                          <a:solidFill>
                            <a:srgbClr val="000000"/>
                          </a:solidFill>
                          <a:latin typeface="Calibri"/>
                        </a:rPr>
                        <a:t>Fuentes Renovables</a:t>
                      </a:r>
                    </a:p>
                  </a:txBody>
                  <a:tcPr marL="9174" marR="9174" marT="91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32092">
                <a:tc vMerge="1">
                  <a:txBody>
                    <a:bodyPr/>
                    <a:lstStyle/>
                    <a:p>
                      <a:endParaRPr lang="es-ES"/>
                    </a:p>
                  </a:txBody>
                  <a:tcPr/>
                </a:tc>
                <a:tc vMerge="1">
                  <a:txBody>
                    <a:bodyPr/>
                    <a:lstStyle/>
                    <a:p>
                      <a:endParaRPr lang="es-ES"/>
                    </a:p>
                  </a:txBody>
                  <a:tcPr/>
                </a:tc>
                <a:tc>
                  <a:txBody>
                    <a:bodyPr/>
                    <a:lstStyle/>
                    <a:p>
                      <a:pPr algn="l" fontAlgn="t"/>
                      <a:r>
                        <a:rPr lang="es-ES" sz="1200" b="0" i="0" u="none" strike="noStrike" dirty="0">
                          <a:solidFill>
                            <a:srgbClr val="000000"/>
                          </a:solidFill>
                          <a:latin typeface="Calibri"/>
                        </a:rPr>
                        <a:t>Potencial eólico, solar, biomasa o bioenergía</a:t>
                      </a: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93551">
                <a:tc>
                  <a:txBody>
                    <a:bodyPr/>
                    <a:lstStyle/>
                    <a:p>
                      <a:pPr algn="l" rtl="0" fontAlgn="ctr"/>
                      <a:r>
                        <a:rPr lang="es-ES" sz="1200" b="0" i="0" u="none" strike="noStrike">
                          <a:solidFill>
                            <a:srgbClr val="000000"/>
                          </a:solidFill>
                          <a:latin typeface="Arial"/>
                        </a:rPr>
                        <a:t>2) Eficiencia energética</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latin typeface="Calibri"/>
                        </a:rPr>
                        <a:t>4 Y 8</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s-ES" sz="1200" b="0" i="0" u="none" strike="noStrike">
                          <a:solidFill>
                            <a:srgbClr val="000000"/>
                          </a:solidFill>
                          <a:latin typeface="Calibri"/>
                        </a:rPr>
                        <a:t>Incremento del consumo de energía en paises en desarrollo y su impacto en el ambiente</a:t>
                      </a: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551">
                <a:tc>
                  <a:txBody>
                    <a:bodyPr/>
                    <a:lstStyle/>
                    <a:p>
                      <a:pPr algn="l" rtl="0" fontAlgn="ctr"/>
                      <a:r>
                        <a:rPr lang="es-ES" sz="1200" b="0" i="0" u="none" strike="noStrike" dirty="0">
                          <a:solidFill>
                            <a:srgbClr val="000000"/>
                          </a:solidFill>
                          <a:latin typeface="Arial"/>
                        </a:rPr>
                        <a:t>3) Gestión, Política Pública, Reforma Energética</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latin typeface="Calibri"/>
                        </a:rPr>
                        <a:t>1,2 Y 3</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latin typeface="Calibri"/>
                        </a:rPr>
                        <a:t> </a:t>
                      </a:r>
                    </a:p>
                  </a:txBody>
                  <a:tcPr marL="9174" marR="9174" marT="91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010">
                <a:tc rowSpan="2">
                  <a:txBody>
                    <a:bodyPr/>
                    <a:lstStyle/>
                    <a:p>
                      <a:pPr algn="l" rtl="0" fontAlgn="ctr"/>
                      <a:r>
                        <a:rPr lang="es-ES" sz="1200" b="0" i="0" u="none" strike="noStrike">
                          <a:solidFill>
                            <a:srgbClr val="000000"/>
                          </a:solidFill>
                          <a:latin typeface="Arial"/>
                        </a:rPr>
                        <a:t>4) Competitividad y Mercado Energético</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s-ES" sz="1200" b="0" i="0" u="none" strike="noStrike">
                          <a:solidFill>
                            <a:srgbClr val="000000"/>
                          </a:solidFill>
                          <a:latin typeface="Calibri"/>
                        </a:rPr>
                        <a:t>7</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s-ES" sz="1200" b="0" i="0" u="none" strike="noStrike" dirty="0">
                          <a:solidFill>
                            <a:srgbClr val="000000"/>
                          </a:solidFill>
                          <a:latin typeface="Calibri"/>
                        </a:rPr>
                        <a:t>Que tipo de combustibles se tienen y los precios que se manejan, </a:t>
                      </a:r>
                      <a:r>
                        <a:rPr lang="es-ES" sz="1200" b="0" i="0" u="none" strike="noStrike" dirty="0" smtClean="0">
                          <a:solidFill>
                            <a:srgbClr val="000000"/>
                          </a:solidFill>
                          <a:latin typeface="Calibri"/>
                        </a:rPr>
                        <a:t>estadísticas </a:t>
                      </a:r>
                      <a:r>
                        <a:rPr lang="es-ES" sz="1200" b="0" i="0" u="none" strike="noStrike" dirty="0">
                          <a:solidFill>
                            <a:srgbClr val="000000"/>
                          </a:solidFill>
                          <a:latin typeface="Calibri"/>
                        </a:rPr>
                        <a:t>por sector de intensidad energética y acuerdos internacionales. </a:t>
                      </a: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655010">
                <a:tc vMerge="1">
                  <a:txBody>
                    <a:bodyPr/>
                    <a:lstStyle/>
                    <a:p>
                      <a:endParaRPr lang="es-ES"/>
                    </a:p>
                  </a:txBody>
                  <a:tcPr/>
                </a:tc>
                <a:tc vMerge="1">
                  <a:txBody>
                    <a:bodyPr/>
                    <a:lstStyle/>
                    <a:p>
                      <a:endParaRPr lang="es-ES"/>
                    </a:p>
                  </a:txBody>
                  <a:tcPr/>
                </a:tc>
                <a:tc>
                  <a:txBody>
                    <a:bodyPr/>
                    <a:lstStyle/>
                    <a:p>
                      <a:pPr algn="l" fontAlgn="t"/>
                      <a:r>
                        <a:rPr lang="es-ES" sz="1200" b="0" i="0" u="none" strike="noStrike" dirty="0" smtClean="0">
                          <a:solidFill>
                            <a:srgbClr val="000000"/>
                          </a:solidFill>
                          <a:latin typeface="Calibri"/>
                        </a:rPr>
                        <a:t>Mercado</a:t>
                      </a:r>
                      <a:r>
                        <a:rPr lang="es-ES" sz="1200" b="0" i="0" u="none" strike="noStrike" baseline="0" dirty="0" smtClean="0">
                          <a:solidFill>
                            <a:srgbClr val="000000"/>
                          </a:solidFill>
                          <a:latin typeface="Calibri"/>
                        </a:rPr>
                        <a:t> </a:t>
                      </a:r>
                      <a:r>
                        <a:rPr lang="es-ES" sz="1200" b="0" i="0" u="none" strike="noStrike" dirty="0" smtClean="0">
                          <a:solidFill>
                            <a:srgbClr val="000000"/>
                          </a:solidFill>
                          <a:latin typeface="Calibri"/>
                        </a:rPr>
                        <a:t>de </a:t>
                      </a:r>
                      <a:r>
                        <a:rPr lang="es-ES" sz="1200" b="0" i="0" u="none" strike="noStrike" dirty="0">
                          <a:solidFill>
                            <a:srgbClr val="000000"/>
                          </a:solidFill>
                          <a:latin typeface="Calibri"/>
                        </a:rPr>
                        <a:t>combustibles, el comportamiento inestable de los precios de los hidrocarburos y del barril de </a:t>
                      </a:r>
                      <a:r>
                        <a:rPr lang="es-ES" sz="1200" b="0" i="0" u="none" strike="noStrike" dirty="0" smtClean="0">
                          <a:solidFill>
                            <a:srgbClr val="000000"/>
                          </a:solidFill>
                          <a:latin typeface="Calibri"/>
                        </a:rPr>
                        <a:t>petróleo.</a:t>
                      </a:r>
                      <a:endParaRPr lang="es-ES" sz="1200" b="0" i="0" u="none" strike="noStrike" dirty="0">
                        <a:solidFill>
                          <a:srgbClr val="000000"/>
                        </a:solidFill>
                        <a:latin typeface="Calibri"/>
                      </a:endParaRP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55010">
                <a:tc>
                  <a:txBody>
                    <a:bodyPr/>
                    <a:lstStyle/>
                    <a:p>
                      <a:pPr algn="l" rtl="0" fontAlgn="ctr"/>
                      <a:r>
                        <a:rPr lang="es-ES" sz="1200" b="0" i="0" u="none" strike="noStrike" dirty="0">
                          <a:solidFill>
                            <a:srgbClr val="000000"/>
                          </a:solidFill>
                          <a:latin typeface="Arial"/>
                        </a:rPr>
                        <a:t>5) </a:t>
                      </a:r>
                      <a:r>
                        <a:rPr lang="es-ES" sz="1200" b="0" i="0" u="none" strike="noStrike" dirty="0" err="1">
                          <a:solidFill>
                            <a:srgbClr val="000000"/>
                          </a:solidFill>
                          <a:latin typeface="Arial"/>
                        </a:rPr>
                        <a:t>Transversalidad</a:t>
                      </a:r>
                      <a:r>
                        <a:rPr lang="es-ES" sz="1200" b="0" i="0" u="none" strike="noStrike" dirty="0">
                          <a:solidFill>
                            <a:srgbClr val="000000"/>
                          </a:solidFill>
                          <a:latin typeface="Arial"/>
                        </a:rPr>
                        <a:t> </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latin typeface="Calibri"/>
                        </a:rPr>
                        <a:t>8</a:t>
                      </a:r>
                    </a:p>
                  </a:txBody>
                  <a:tcPr marL="9174" marR="9174" marT="91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s-ES" sz="1200" b="0" i="0" u="none" strike="noStrike" dirty="0">
                          <a:solidFill>
                            <a:srgbClr val="000000"/>
                          </a:solidFill>
                          <a:latin typeface="Calibri"/>
                        </a:rPr>
                        <a:t>Cambio Climático, Educación, Dilema Alimentos-Energía por el tema de biocombustibles, Desarrollo Tecnológico. </a:t>
                      </a:r>
                    </a:p>
                  </a:txBody>
                  <a:tcPr marL="9174" marR="9174" marT="91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1 Título"/>
          <p:cNvSpPr>
            <a:spLocks noGrp="1"/>
          </p:cNvSpPr>
          <p:nvPr>
            <p:ph type="ctrTitle"/>
          </p:nvPr>
        </p:nvSpPr>
        <p:spPr>
          <a:xfrm>
            <a:off x="285720" y="2204864"/>
            <a:ext cx="8486748" cy="792088"/>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OBSERVACIONES DE LAS ENTIDADES FEDERATIVAS</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7"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21" name="20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3" name="8 Grupo"/>
          <p:cNvGrpSpPr>
            <a:grpSpLocks/>
          </p:cNvGrpSpPr>
          <p:nvPr/>
        </p:nvGrpSpPr>
        <p:grpSpPr bwMode="auto">
          <a:xfrm>
            <a:off x="3286125" y="0"/>
            <a:ext cx="2081213" cy="633413"/>
            <a:chOff x="3286116" y="-24"/>
            <a:chExt cx="2081216" cy="633415"/>
          </a:xfrm>
        </p:grpSpPr>
        <p:pic>
          <p:nvPicPr>
            <p:cNvPr id="7176"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7177"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1" name="1 Título"/>
          <p:cNvSpPr txBox="1">
            <a:spLocks/>
          </p:cNvSpPr>
          <p:nvPr/>
        </p:nvSpPr>
        <p:spPr bwMode="auto">
          <a:xfrm>
            <a:off x="467544" y="2996952"/>
            <a:ext cx="8486748" cy="79208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MICHOACÁN:</a:t>
            </a: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r>
            <a:br>
              <a:rPr kumimoji="0" lang="es-ES"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br>
            <a:endParaRPr kumimoji="0" lang="es-ES"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12" name="11 CuadroTexto"/>
          <p:cNvSpPr txBox="1"/>
          <p:nvPr/>
        </p:nvSpPr>
        <p:spPr>
          <a:xfrm>
            <a:off x="323528" y="2959784"/>
            <a:ext cx="8352928" cy="1477328"/>
          </a:xfrm>
          <a:prstGeom prst="rect">
            <a:avLst/>
          </a:prstGeom>
          <a:noFill/>
        </p:spPr>
        <p:txBody>
          <a:bodyPr wrap="square" rtlCol="0">
            <a:spAutoFit/>
          </a:bodyPr>
          <a:lstStyle/>
          <a:p>
            <a:r>
              <a:rPr lang="es-ES" dirty="0" smtClean="0"/>
              <a:t>Versión actualizada del Borrador de la Estrategia Nacional de Energía 2011-2025. </a:t>
            </a:r>
            <a:r>
              <a:rPr lang="es-ES" b="1" dirty="0" smtClean="0">
                <a:solidFill>
                  <a:srgbClr val="C00000"/>
                </a:solidFill>
              </a:rPr>
              <a:t>(En análisis y pendiente por recibir de la Cámara de Senadores del H. Congreso de la Unión).</a:t>
            </a:r>
          </a:p>
          <a:p>
            <a:endParaRPr lang="es-ES" dirty="0" smtClean="0"/>
          </a:p>
          <a:p>
            <a:r>
              <a:rPr lang="es-ES" dirty="0" smtClean="0"/>
              <a:t>Energía y Suficiencia Alimentaria (Biocombustibles).</a:t>
            </a:r>
          </a:p>
        </p:txBody>
      </p:sp>
      <p:sp>
        <p:nvSpPr>
          <p:cNvPr id="17" name="1 Título"/>
          <p:cNvSpPr>
            <a:spLocks noGrp="1"/>
          </p:cNvSpPr>
          <p:nvPr>
            <p:ph type="ctrTitle"/>
          </p:nvPr>
        </p:nvSpPr>
        <p:spPr>
          <a:xfrm>
            <a:off x="285720" y="2204864"/>
            <a:ext cx="8486748" cy="792088"/>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OBSERVACIONES DE LAS ENTIDADES FEDERATIVAS</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864" y="332656"/>
            <a:ext cx="8229600" cy="1143000"/>
          </a:xfrm>
          <a:effectLst>
            <a:innerShdw blurRad="63500" dist="50800" dir="13500000">
              <a:prstClr val="black">
                <a:alpha val="50000"/>
              </a:prstClr>
            </a:innerShdw>
          </a:effectLst>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EJES</a:t>
            </a:r>
            <a:endPar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8" name="47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9"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50" name="49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3" name="23 Grupo"/>
          <p:cNvGrpSpPr>
            <a:grpSpLocks/>
          </p:cNvGrpSpPr>
          <p:nvPr/>
        </p:nvGrpSpPr>
        <p:grpSpPr bwMode="auto">
          <a:xfrm>
            <a:off x="3286125" y="0"/>
            <a:ext cx="2081213" cy="633413"/>
            <a:chOff x="3286116" y="-24"/>
            <a:chExt cx="2081216" cy="633415"/>
          </a:xfrm>
        </p:grpSpPr>
        <p:pic>
          <p:nvPicPr>
            <p:cNvPr id="18442"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18443"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28" name="27 CuadroTexto"/>
          <p:cNvSpPr txBox="1"/>
          <p:nvPr/>
        </p:nvSpPr>
        <p:spPr>
          <a:xfrm>
            <a:off x="0" y="1034733"/>
            <a:ext cx="2699792" cy="95410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a:t>
            </a:r>
          </a:p>
          <a:p>
            <a:pPr algn="ctr"/>
            <a:r>
              <a:rPr lang="es-ES"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SEGURIDAD Y EFICIENCIA</a:t>
            </a:r>
          </a:p>
          <a:p>
            <a:pPr algn="ctr"/>
            <a:r>
              <a:rPr lang="es-ES"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ENERGÉTICA</a:t>
            </a:r>
            <a:endParaRPr lang="es-ES"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14 CuadroTexto"/>
          <p:cNvSpPr txBox="1"/>
          <p:nvPr/>
        </p:nvSpPr>
        <p:spPr>
          <a:xfrm>
            <a:off x="2411760" y="1034733"/>
            <a:ext cx="2376264" cy="95410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p>
          <a:p>
            <a:pPr algn="ctr"/>
            <a:r>
              <a:rPr lang="es-ES"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REFORMA ENERGÉTICA</a:t>
            </a:r>
            <a:endParaRPr lang="es-ES"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16 CuadroTexto"/>
          <p:cNvSpPr txBox="1"/>
          <p:nvPr/>
        </p:nvSpPr>
        <p:spPr>
          <a:xfrm>
            <a:off x="4932040" y="1034733"/>
            <a:ext cx="1872208" cy="95410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a:t>
            </a:r>
          </a:p>
          <a:p>
            <a:pPr algn="ctr"/>
            <a:r>
              <a:rPr lang="es-ES"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COMPETITIVIDAD ENERGÉTICA</a:t>
            </a:r>
            <a:endParaRPr lang="es-ES"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 name="28 CuadroTexto"/>
          <p:cNvSpPr txBox="1"/>
          <p:nvPr/>
        </p:nvSpPr>
        <p:spPr>
          <a:xfrm>
            <a:off x="6948264" y="1034152"/>
            <a:ext cx="2088232" cy="73866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a:t>
            </a:r>
          </a:p>
          <a:p>
            <a:pPr algn="ctr"/>
            <a:r>
              <a:rPr lang="es-ES"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TRANSVERSALIDAD</a:t>
            </a:r>
            <a:endParaRPr lang="es-ES"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6" name="35 Rectángulo redondeado"/>
          <p:cNvSpPr/>
          <p:nvPr/>
        </p:nvSpPr>
        <p:spPr>
          <a:xfrm>
            <a:off x="179512" y="2060848"/>
            <a:ext cx="2232248" cy="4392488"/>
          </a:xfrm>
          <a:prstGeom prst="roundRect">
            <a:avLst/>
          </a:prstGeom>
          <a:solidFill>
            <a:srgbClr val="00CC66"/>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46" name="45 Rectángulo redondeado"/>
          <p:cNvSpPr/>
          <p:nvPr/>
        </p:nvSpPr>
        <p:spPr>
          <a:xfrm>
            <a:off x="7164288" y="2060848"/>
            <a:ext cx="1728192" cy="4392488"/>
          </a:xfrm>
          <a:prstGeom prst="roundRect">
            <a:avLst/>
          </a:prstGeom>
          <a:solidFill>
            <a:srgbClr val="00CC66"/>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35" name="34 Rectángulo redondeado"/>
          <p:cNvSpPr/>
          <p:nvPr/>
        </p:nvSpPr>
        <p:spPr>
          <a:xfrm>
            <a:off x="7236296" y="2276872"/>
            <a:ext cx="158417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nvGrpSpPr>
          <p:cNvPr id="78" name="77 Grupo"/>
          <p:cNvGrpSpPr/>
          <p:nvPr/>
        </p:nvGrpSpPr>
        <p:grpSpPr>
          <a:xfrm>
            <a:off x="226317" y="4509120"/>
            <a:ext cx="2113435" cy="1656184"/>
            <a:chOff x="226317" y="2636912"/>
            <a:chExt cx="2113435" cy="1656184"/>
          </a:xfrm>
        </p:grpSpPr>
        <p:sp>
          <p:nvSpPr>
            <p:cNvPr id="34" name="33 Rectángulo redondeado"/>
            <p:cNvSpPr/>
            <p:nvPr/>
          </p:nvSpPr>
          <p:spPr>
            <a:xfrm>
              <a:off x="323528" y="2636912"/>
              <a:ext cx="1944216" cy="16561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 name="11 Rectángulo"/>
            <p:cNvSpPr/>
            <p:nvPr/>
          </p:nvSpPr>
          <p:spPr>
            <a:xfrm>
              <a:off x="226317" y="2651428"/>
              <a:ext cx="2113435" cy="1569660"/>
            </a:xfrm>
            <a:prstGeom prst="rect">
              <a:avLst/>
            </a:prstGeom>
          </p:spPr>
          <p:txBody>
            <a:bodyPr wrap="square">
              <a:spAutoFit/>
            </a:bodyPr>
            <a:lstStyle/>
            <a:p>
              <a:pPr lvl="0" algn="ctr"/>
              <a:r>
                <a:rPr lang="es-MX" sz="1200" b="1" dirty="0" smtClean="0">
                  <a:solidFill>
                    <a:schemeClr val="bg1"/>
                  </a:solidFill>
                </a:rPr>
                <a:t>Estimular la producción de energías renovables como eólica, solar, bioenergía, nuclear, geotérmica e hidráulica entre otros, en detrimento del uso de combustibles fósiles</a:t>
              </a:r>
              <a:endParaRPr lang="es-MX" sz="1200" b="1" dirty="0">
                <a:solidFill>
                  <a:schemeClr val="bg1"/>
                </a:solidFill>
              </a:endParaRPr>
            </a:p>
          </p:txBody>
        </p:sp>
      </p:grpSp>
      <p:sp>
        <p:nvSpPr>
          <p:cNvPr id="37" name="36 Rectángulo redondeado"/>
          <p:cNvSpPr/>
          <p:nvPr/>
        </p:nvSpPr>
        <p:spPr>
          <a:xfrm>
            <a:off x="323528" y="2276872"/>
            <a:ext cx="1944216" cy="20162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 name="12 Rectángulo"/>
          <p:cNvSpPr/>
          <p:nvPr/>
        </p:nvSpPr>
        <p:spPr>
          <a:xfrm>
            <a:off x="323528" y="2348880"/>
            <a:ext cx="1944216" cy="1938992"/>
          </a:xfrm>
          <a:prstGeom prst="rect">
            <a:avLst/>
          </a:prstGeom>
        </p:spPr>
        <p:txBody>
          <a:bodyPr wrap="square">
            <a:spAutoFit/>
          </a:bodyPr>
          <a:lstStyle/>
          <a:p>
            <a:pPr lvl="0" algn="ctr"/>
            <a:r>
              <a:rPr lang="es-MX" sz="1200" b="1" dirty="0" smtClean="0">
                <a:solidFill>
                  <a:schemeClr val="bg1"/>
                </a:solidFill>
              </a:rPr>
              <a:t>Propiciar  la eficiencia racional en el uso de la electricidad y combustibles fósiles,  maximizando sus beneficios y preservando</a:t>
            </a:r>
            <a:r>
              <a:rPr lang="es-MX" sz="1200" dirty="0" smtClean="0">
                <a:solidFill>
                  <a:srgbClr val="FF0000"/>
                </a:solidFill>
              </a:rPr>
              <a:t> </a:t>
            </a:r>
            <a:r>
              <a:rPr lang="es-MX" sz="1200" b="1" dirty="0" smtClean="0">
                <a:solidFill>
                  <a:schemeClr val="bg1"/>
                </a:solidFill>
              </a:rPr>
              <a:t>los recursos naturales y protegiendo el medio ambiente.</a:t>
            </a:r>
            <a:endParaRPr lang="es-MX" sz="1200" b="1" dirty="0">
              <a:solidFill>
                <a:schemeClr val="bg1"/>
              </a:solidFill>
            </a:endParaRPr>
          </a:p>
        </p:txBody>
      </p:sp>
      <p:sp>
        <p:nvSpPr>
          <p:cNvPr id="38" name="37 Rectángulo redondeado"/>
          <p:cNvSpPr/>
          <p:nvPr/>
        </p:nvSpPr>
        <p:spPr>
          <a:xfrm>
            <a:off x="2555776" y="2060848"/>
            <a:ext cx="2160240" cy="4392488"/>
          </a:xfrm>
          <a:prstGeom prst="roundRect">
            <a:avLst/>
          </a:prstGeom>
          <a:solidFill>
            <a:srgbClr val="00CC66"/>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42" name="41 Rectángulo redondeado"/>
          <p:cNvSpPr/>
          <p:nvPr/>
        </p:nvSpPr>
        <p:spPr>
          <a:xfrm>
            <a:off x="2627784" y="2348880"/>
            <a:ext cx="2016224" cy="11097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40" name="39 Rectángulo"/>
          <p:cNvSpPr/>
          <p:nvPr/>
        </p:nvSpPr>
        <p:spPr>
          <a:xfrm>
            <a:off x="2555776" y="2420888"/>
            <a:ext cx="2113435" cy="1015663"/>
          </a:xfrm>
          <a:prstGeom prst="rect">
            <a:avLst/>
          </a:prstGeom>
        </p:spPr>
        <p:txBody>
          <a:bodyPr wrap="square">
            <a:spAutoFit/>
          </a:bodyPr>
          <a:lstStyle/>
          <a:p>
            <a:pPr lvl="0" algn="ctr"/>
            <a:r>
              <a:rPr lang="es-MX" sz="1200" b="1" dirty="0" smtClean="0">
                <a:solidFill>
                  <a:schemeClr val="bg1"/>
                </a:solidFill>
              </a:rPr>
              <a:t>Garantizar  el abasto y distribución de los energéticos no renovables y el desarrollo de fuentes alternativas.</a:t>
            </a:r>
            <a:endParaRPr lang="es-MX" sz="1200" b="1" dirty="0">
              <a:solidFill>
                <a:schemeClr val="bg1"/>
              </a:solidFill>
            </a:endParaRPr>
          </a:p>
        </p:txBody>
      </p:sp>
      <p:sp>
        <p:nvSpPr>
          <p:cNvPr id="59" name="58 Rectángulo redondeado"/>
          <p:cNvSpPr/>
          <p:nvPr/>
        </p:nvSpPr>
        <p:spPr>
          <a:xfrm>
            <a:off x="2627784" y="4653136"/>
            <a:ext cx="2016224" cy="15121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41" name="40 Rectángulo"/>
          <p:cNvSpPr/>
          <p:nvPr/>
        </p:nvSpPr>
        <p:spPr>
          <a:xfrm>
            <a:off x="2602581" y="4725144"/>
            <a:ext cx="2113435" cy="1384995"/>
          </a:xfrm>
          <a:prstGeom prst="rect">
            <a:avLst/>
          </a:prstGeom>
        </p:spPr>
        <p:txBody>
          <a:bodyPr wrap="square">
            <a:spAutoFit/>
          </a:bodyPr>
          <a:lstStyle/>
          <a:p>
            <a:pPr lvl="0" algn="ctr"/>
            <a:r>
              <a:rPr lang="es-MX" sz="1200" b="1" dirty="0" smtClean="0">
                <a:solidFill>
                  <a:schemeClr val="bg1"/>
                </a:solidFill>
              </a:rPr>
              <a:t>Incidir en la Gestión y Planeación de la Política Energética Nacional: Plan Nacional Micro Hidroeléctricas, Beneficios Colaterales, etc.</a:t>
            </a:r>
            <a:endParaRPr lang="es-MX" sz="1200" b="1" dirty="0">
              <a:solidFill>
                <a:schemeClr val="bg1"/>
              </a:solidFill>
            </a:endParaRPr>
          </a:p>
        </p:txBody>
      </p:sp>
      <p:sp>
        <p:nvSpPr>
          <p:cNvPr id="60" name="59 Rectángulo redondeado"/>
          <p:cNvSpPr/>
          <p:nvPr/>
        </p:nvSpPr>
        <p:spPr>
          <a:xfrm>
            <a:off x="4860032" y="2060848"/>
            <a:ext cx="2160240" cy="4392488"/>
          </a:xfrm>
          <a:prstGeom prst="roundRect">
            <a:avLst/>
          </a:prstGeom>
          <a:solidFill>
            <a:srgbClr val="00CC66"/>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grpSp>
        <p:nvGrpSpPr>
          <p:cNvPr id="80" name="79 Grupo"/>
          <p:cNvGrpSpPr/>
          <p:nvPr/>
        </p:nvGrpSpPr>
        <p:grpSpPr>
          <a:xfrm>
            <a:off x="2483768" y="3573016"/>
            <a:ext cx="2304256" cy="934363"/>
            <a:chOff x="2483768" y="3499267"/>
            <a:chExt cx="2304256" cy="934363"/>
          </a:xfrm>
        </p:grpSpPr>
        <p:sp>
          <p:nvSpPr>
            <p:cNvPr id="65" name="64 Rectángulo redondeado"/>
            <p:cNvSpPr/>
            <p:nvPr/>
          </p:nvSpPr>
          <p:spPr>
            <a:xfrm>
              <a:off x="2627784" y="3499267"/>
              <a:ext cx="2016224" cy="9343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62" name="61 Rectángulo"/>
            <p:cNvSpPr/>
            <p:nvPr/>
          </p:nvSpPr>
          <p:spPr>
            <a:xfrm>
              <a:off x="2483768" y="3571275"/>
              <a:ext cx="2304256" cy="830997"/>
            </a:xfrm>
            <a:prstGeom prst="rect">
              <a:avLst/>
            </a:prstGeom>
          </p:spPr>
          <p:txBody>
            <a:bodyPr wrap="square">
              <a:spAutoFit/>
            </a:bodyPr>
            <a:lstStyle/>
            <a:p>
              <a:pPr lvl="0" algn="ctr"/>
              <a:r>
                <a:rPr lang="es-MX" sz="1200" b="1" dirty="0" smtClean="0">
                  <a:solidFill>
                    <a:schemeClr val="bg1"/>
                  </a:solidFill>
                </a:rPr>
                <a:t>Aumentar la Inversión Pública y Privada en el Sector (Eléctrico e Hidrocarburos)</a:t>
              </a:r>
              <a:endParaRPr lang="es-MX" sz="1200" b="1" dirty="0">
                <a:solidFill>
                  <a:schemeClr val="bg1"/>
                </a:solidFill>
              </a:endParaRPr>
            </a:p>
          </p:txBody>
        </p:sp>
      </p:grpSp>
      <p:grpSp>
        <p:nvGrpSpPr>
          <p:cNvPr id="82" name="81 Grupo"/>
          <p:cNvGrpSpPr/>
          <p:nvPr/>
        </p:nvGrpSpPr>
        <p:grpSpPr>
          <a:xfrm>
            <a:off x="4788024" y="3933056"/>
            <a:ext cx="2232248" cy="1512168"/>
            <a:chOff x="4788024" y="3356992"/>
            <a:chExt cx="2232248" cy="1512168"/>
          </a:xfrm>
        </p:grpSpPr>
        <p:sp>
          <p:nvSpPr>
            <p:cNvPr id="64" name="63 Rectángulo redondeado"/>
            <p:cNvSpPr/>
            <p:nvPr/>
          </p:nvSpPr>
          <p:spPr>
            <a:xfrm>
              <a:off x="4932040" y="3356992"/>
              <a:ext cx="2016224" cy="15121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63" name="62 Rectángulo"/>
            <p:cNvSpPr/>
            <p:nvPr/>
          </p:nvSpPr>
          <p:spPr>
            <a:xfrm>
              <a:off x="4788024" y="3429000"/>
              <a:ext cx="2232248" cy="1384995"/>
            </a:xfrm>
            <a:prstGeom prst="rect">
              <a:avLst/>
            </a:prstGeom>
          </p:spPr>
          <p:txBody>
            <a:bodyPr wrap="square">
              <a:spAutoFit/>
            </a:bodyPr>
            <a:lstStyle/>
            <a:p>
              <a:pPr lvl="0" algn="ctr"/>
              <a:r>
                <a:rPr lang="es-MX" sz="1200" b="1" dirty="0" smtClean="0">
                  <a:solidFill>
                    <a:schemeClr val="bg1"/>
                  </a:solidFill>
                </a:rPr>
                <a:t>Impulso de Fuentes Alternas de Energía</a:t>
              </a:r>
            </a:p>
            <a:p>
              <a:pPr lvl="0" algn="ctr"/>
              <a:r>
                <a:rPr lang="es-MX" sz="1200" b="1" dirty="0" smtClean="0">
                  <a:solidFill>
                    <a:schemeClr val="bg1"/>
                  </a:solidFill>
                </a:rPr>
                <a:t>(apoyo a la Iniciativa de Reforma del art. 15 de la Ley de Promoción y Desarrollo de los </a:t>
              </a:r>
              <a:r>
                <a:rPr lang="es-MX" sz="1200" b="1" dirty="0" err="1" smtClean="0">
                  <a:solidFill>
                    <a:schemeClr val="bg1"/>
                  </a:solidFill>
                </a:rPr>
                <a:t>Bioenergéticos</a:t>
              </a:r>
              <a:r>
                <a:rPr lang="es-MX" sz="1200" b="1" dirty="0" smtClean="0">
                  <a:solidFill>
                    <a:schemeClr val="bg1"/>
                  </a:solidFill>
                </a:rPr>
                <a:t>)</a:t>
              </a:r>
              <a:endParaRPr lang="es-MX" sz="1200" b="1" dirty="0">
                <a:solidFill>
                  <a:schemeClr val="bg1"/>
                </a:solidFill>
              </a:endParaRPr>
            </a:p>
          </p:txBody>
        </p:sp>
      </p:grpSp>
      <p:sp>
        <p:nvSpPr>
          <p:cNvPr id="74" name="73 Rectángulo redondeado"/>
          <p:cNvSpPr/>
          <p:nvPr/>
        </p:nvSpPr>
        <p:spPr>
          <a:xfrm>
            <a:off x="7236296" y="2996952"/>
            <a:ext cx="158417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75" name="74 Rectángulo redondeado"/>
          <p:cNvSpPr/>
          <p:nvPr/>
        </p:nvSpPr>
        <p:spPr>
          <a:xfrm>
            <a:off x="7236296" y="3789040"/>
            <a:ext cx="1584176"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76" name="75 Rectángulo redondeado"/>
          <p:cNvSpPr/>
          <p:nvPr/>
        </p:nvSpPr>
        <p:spPr>
          <a:xfrm>
            <a:off x="7236296" y="4653136"/>
            <a:ext cx="1584176"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6" name="25 Rectángulo"/>
          <p:cNvSpPr/>
          <p:nvPr/>
        </p:nvSpPr>
        <p:spPr>
          <a:xfrm>
            <a:off x="7164288" y="2348880"/>
            <a:ext cx="1678987" cy="3416320"/>
          </a:xfrm>
          <a:prstGeom prst="rect">
            <a:avLst/>
          </a:prstGeom>
        </p:spPr>
        <p:txBody>
          <a:bodyPr wrap="square">
            <a:spAutoFit/>
          </a:bodyPr>
          <a:lstStyle/>
          <a:p>
            <a:pPr lvl="0" algn="ctr"/>
            <a:r>
              <a:rPr lang="es-MX" sz="1200" b="1" dirty="0" smtClean="0">
                <a:solidFill>
                  <a:schemeClr val="bg1"/>
                </a:solidFill>
              </a:rPr>
              <a:t>Educación Ambiental</a:t>
            </a:r>
          </a:p>
          <a:p>
            <a:pPr lvl="0" algn="ctr"/>
            <a:endParaRPr lang="es-MX" sz="1200" b="1" dirty="0" smtClean="0">
              <a:solidFill>
                <a:schemeClr val="bg1"/>
              </a:solidFill>
            </a:endParaRPr>
          </a:p>
          <a:p>
            <a:pPr lvl="0" algn="ctr"/>
            <a:endParaRPr lang="es-MX" sz="1200" b="1" dirty="0" smtClean="0">
              <a:solidFill>
                <a:schemeClr val="bg1"/>
              </a:solidFill>
            </a:endParaRPr>
          </a:p>
          <a:p>
            <a:pPr lvl="0" algn="ctr"/>
            <a:r>
              <a:rPr lang="es-MX" sz="1200" b="1" dirty="0" smtClean="0">
                <a:solidFill>
                  <a:schemeClr val="bg1"/>
                </a:solidFill>
              </a:rPr>
              <a:t>Cambio </a:t>
            </a:r>
          </a:p>
          <a:p>
            <a:pPr lvl="0" algn="ctr"/>
            <a:r>
              <a:rPr lang="es-MX" sz="1200" b="1" dirty="0" smtClean="0">
                <a:solidFill>
                  <a:schemeClr val="bg1"/>
                </a:solidFill>
              </a:rPr>
              <a:t>Climático</a:t>
            </a:r>
          </a:p>
          <a:p>
            <a:pPr lvl="0" algn="ctr"/>
            <a:endParaRPr lang="es-MX" sz="1200" b="1" dirty="0" smtClean="0">
              <a:solidFill>
                <a:schemeClr val="bg1"/>
              </a:solidFill>
            </a:endParaRPr>
          </a:p>
          <a:p>
            <a:pPr lvl="0" algn="ctr"/>
            <a:endParaRPr lang="es-MX" sz="1200" b="1" dirty="0" smtClean="0">
              <a:solidFill>
                <a:schemeClr val="bg1"/>
              </a:solidFill>
            </a:endParaRPr>
          </a:p>
          <a:p>
            <a:pPr lvl="0" algn="ctr"/>
            <a:r>
              <a:rPr lang="es-MX" sz="1200" b="1" dirty="0" smtClean="0">
                <a:solidFill>
                  <a:schemeClr val="bg1"/>
                </a:solidFill>
              </a:rPr>
              <a:t>Biocombustibles y Desarrollo Tecnológico</a:t>
            </a:r>
          </a:p>
          <a:p>
            <a:pPr lvl="0" algn="ctr"/>
            <a:endParaRPr lang="es-MX" sz="1200" b="1" dirty="0" smtClean="0">
              <a:solidFill>
                <a:schemeClr val="bg1"/>
              </a:solidFill>
            </a:endParaRPr>
          </a:p>
          <a:p>
            <a:pPr lvl="0" algn="ctr"/>
            <a:endParaRPr lang="es-MX" sz="1200" b="1" dirty="0" smtClean="0">
              <a:solidFill>
                <a:schemeClr val="bg1"/>
              </a:solidFill>
            </a:endParaRPr>
          </a:p>
          <a:p>
            <a:pPr lvl="0" algn="ctr"/>
            <a:r>
              <a:rPr lang="es-MX" sz="1200" b="1" dirty="0" smtClean="0">
                <a:solidFill>
                  <a:schemeClr val="bg1"/>
                </a:solidFill>
              </a:rPr>
              <a:t>Energía y Suficiencia Alimentaria</a:t>
            </a:r>
          </a:p>
          <a:p>
            <a:pPr lvl="0" algn="ctr"/>
            <a:endParaRPr lang="es-MX" sz="1200" b="1" dirty="0" smtClean="0">
              <a:solidFill>
                <a:schemeClr val="bg1"/>
              </a:solidFill>
            </a:endParaRPr>
          </a:p>
          <a:p>
            <a:pPr lvl="0" algn="ctr"/>
            <a:endParaRPr lang="es-MX" sz="1200" b="1" dirty="0">
              <a:solidFill>
                <a:schemeClr val="bg1"/>
              </a:solidFill>
            </a:endParaRPr>
          </a:p>
        </p:txBody>
      </p:sp>
      <p:grpSp>
        <p:nvGrpSpPr>
          <p:cNvPr id="83" name="82 Grupo"/>
          <p:cNvGrpSpPr/>
          <p:nvPr/>
        </p:nvGrpSpPr>
        <p:grpSpPr>
          <a:xfrm>
            <a:off x="4906837" y="2492896"/>
            <a:ext cx="2113435" cy="1224136"/>
            <a:chOff x="9540552" y="1532985"/>
            <a:chExt cx="2113435" cy="1224136"/>
          </a:xfrm>
        </p:grpSpPr>
        <p:sp>
          <p:nvSpPr>
            <p:cNvPr id="77" name="76 Rectángulo redondeado"/>
            <p:cNvSpPr/>
            <p:nvPr/>
          </p:nvSpPr>
          <p:spPr>
            <a:xfrm>
              <a:off x="9565755" y="1532985"/>
              <a:ext cx="2016224" cy="122413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61" name="60 Rectángulo"/>
            <p:cNvSpPr/>
            <p:nvPr/>
          </p:nvSpPr>
          <p:spPr>
            <a:xfrm>
              <a:off x="9540552" y="1556792"/>
              <a:ext cx="2113435" cy="1200329"/>
            </a:xfrm>
            <a:prstGeom prst="rect">
              <a:avLst/>
            </a:prstGeom>
          </p:spPr>
          <p:txBody>
            <a:bodyPr wrap="square">
              <a:spAutoFit/>
            </a:bodyPr>
            <a:lstStyle/>
            <a:p>
              <a:pPr lvl="0" algn="ctr"/>
              <a:r>
                <a:rPr lang="es-MX" sz="1200" b="1" dirty="0" smtClean="0">
                  <a:solidFill>
                    <a:schemeClr val="bg1"/>
                  </a:solidFill>
                </a:rPr>
                <a:t>Expansión del Mercado Energético Nacional de acuerdo a la capacidad de  diversificación y crecimiento de cada sector.</a:t>
              </a:r>
              <a:endParaRPr lang="es-MX" sz="1200" b="1" dirty="0">
                <a:solidFill>
                  <a:schemeClr val="bg1"/>
                </a:solidFill>
              </a:endParaRPr>
            </a:p>
          </p:txBody>
        </p:sp>
      </p:grpSp>
      <p:grpSp>
        <p:nvGrpSpPr>
          <p:cNvPr id="81" name="80 Grupo"/>
          <p:cNvGrpSpPr/>
          <p:nvPr/>
        </p:nvGrpSpPr>
        <p:grpSpPr>
          <a:xfrm>
            <a:off x="4906837" y="5589240"/>
            <a:ext cx="2113435" cy="504056"/>
            <a:chOff x="4860032" y="2636912"/>
            <a:chExt cx="2113435" cy="504056"/>
          </a:xfrm>
        </p:grpSpPr>
        <p:sp>
          <p:nvSpPr>
            <p:cNvPr id="57" name="56 Rectángulo redondeado"/>
            <p:cNvSpPr/>
            <p:nvPr/>
          </p:nvSpPr>
          <p:spPr>
            <a:xfrm>
              <a:off x="4957243" y="2636912"/>
              <a:ext cx="1872208"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39" name="38 Rectángulo"/>
            <p:cNvSpPr/>
            <p:nvPr/>
          </p:nvSpPr>
          <p:spPr>
            <a:xfrm>
              <a:off x="4860032" y="2679303"/>
              <a:ext cx="2113435" cy="461665"/>
            </a:xfrm>
            <a:prstGeom prst="rect">
              <a:avLst/>
            </a:prstGeom>
          </p:spPr>
          <p:txBody>
            <a:bodyPr wrap="square">
              <a:spAutoFit/>
            </a:bodyPr>
            <a:lstStyle/>
            <a:p>
              <a:pPr lvl="0" algn="ctr"/>
              <a:r>
                <a:rPr lang="es-MX" sz="1200" b="1" dirty="0" smtClean="0">
                  <a:solidFill>
                    <a:schemeClr val="bg1"/>
                  </a:solidFill>
                </a:rPr>
                <a:t>Financiamiento Excedentes Petroleros</a:t>
              </a:r>
              <a:endParaRPr lang="es-MX" sz="1200" b="1" dirty="0">
                <a:solidFill>
                  <a:schemeClr val="bg1"/>
                </a:solidFill>
              </a:endParaRPr>
            </a:p>
          </p:txBody>
        </p:sp>
      </p:grpSp>
      <p:sp>
        <p:nvSpPr>
          <p:cNvPr id="45" name="44 Rectángulo redondeado"/>
          <p:cNvSpPr/>
          <p:nvPr/>
        </p:nvSpPr>
        <p:spPr>
          <a:xfrm>
            <a:off x="7236296" y="5589240"/>
            <a:ext cx="158417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44" name="43 Rectángulo"/>
          <p:cNvSpPr/>
          <p:nvPr/>
        </p:nvSpPr>
        <p:spPr>
          <a:xfrm>
            <a:off x="6995069" y="5589240"/>
            <a:ext cx="2113435" cy="646331"/>
          </a:xfrm>
          <a:prstGeom prst="rect">
            <a:avLst/>
          </a:prstGeom>
        </p:spPr>
        <p:txBody>
          <a:bodyPr wrap="square">
            <a:spAutoFit/>
          </a:bodyPr>
          <a:lstStyle/>
          <a:p>
            <a:pPr lvl="0" algn="ctr"/>
            <a:r>
              <a:rPr lang="es-MX" sz="1200" b="1" dirty="0" smtClean="0">
                <a:solidFill>
                  <a:schemeClr val="bg1"/>
                </a:solidFill>
              </a:rPr>
              <a:t>Saneamiento y remediación </a:t>
            </a:r>
          </a:p>
          <a:p>
            <a:pPr lvl="0" algn="ctr"/>
            <a:r>
              <a:rPr lang="es-MX" sz="1200" b="1" dirty="0" smtClean="0">
                <a:solidFill>
                  <a:schemeClr val="bg1"/>
                </a:solidFill>
              </a:rPr>
              <a:t>ambiental</a:t>
            </a:r>
            <a:endParaRPr lang="es-MX" sz="12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620688"/>
            <a:ext cx="8686800" cy="1143000"/>
          </a:xfrm>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s-E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AGENDA TEMÁTICA</a:t>
            </a:r>
            <a:br>
              <a:rPr lang="es-E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s-E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73" name="72 Imagen" descr="logo_hoja"/>
          <p:cNvPicPr/>
          <p:nvPr/>
        </p:nvPicPr>
        <p:blipFill>
          <a:blip r:embed="rId2" cstate="print"/>
          <a:srcRect/>
          <a:stretch>
            <a:fillRect/>
          </a:stretch>
        </p:blipFill>
        <p:spPr bwMode="auto">
          <a:xfrm>
            <a:off x="287327" y="71414"/>
            <a:ext cx="2784475" cy="548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4" name="Rectangle 3"/>
          <p:cNvSpPr>
            <a:spLocks noChangeArrowheads="1"/>
          </p:cNvSpPr>
          <p:nvPr/>
        </p:nvSpPr>
        <p:spPr bwMode="auto">
          <a:xfrm>
            <a:off x="5072066" y="142852"/>
            <a:ext cx="4357718" cy="400110"/>
          </a:xfrm>
          <a:prstGeom prst="rect">
            <a:avLst/>
          </a:prstGeom>
          <a:noFill/>
          <a:ln w="9525">
            <a:noFill/>
            <a:miter lim="800000"/>
            <a:headEnd/>
            <a:tailEnd/>
          </a:ln>
          <a:effectLst/>
        </p:spPr>
        <p:txBody>
          <a:bodyPr anchor="ctr">
            <a:spAutoFit/>
          </a:bodyPr>
          <a:lstStyle/>
          <a:p>
            <a:pPr algn="ctr">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SECRETARÍA TÉCNICA</a:t>
            </a:r>
            <a:endParaRPr lang="es-ES" sz="9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a:p>
            <a:pPr algn="ctr" eaLnBrk="0" hangingPunct="0">
              <a:defRPr/>
            </a:pPr>
            <a:r>
              <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mn-cs"/>
              </a:rPr>
              <a:t>DEL C. GOBERNADOR Y ENLACE CON LA CONAGO</a:t>
            </a:r>
            <a:endParaRPr lang="es-E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mn-cs"/>
            </a:endParaRPr>
          </a:p>
        </p:txBody>
      </p:sp>
      <p:cxnSp>
        <p:nvCxnSpPr>
          <p:cNvPr id="75" name="74 Conector recto"/>
          <p:cNvCxnSpPr/>
          <p:nvPr/>
        </p:nvCxnSpPr>
        <p:spPr>
          <a:xfrm>
            <a:off x="0" y="642938"/>
            <a:ext cx="9144000" cy="1587"/>
          </a:xfrm>
          <a:prstGeom prst="line">
            <a:avLst/>
          </a:prstGeom>
        </p:spPr>
        <p:style>
          <a:lnRef idx="1">
            <a:schemeClr val="dk1"/>
          </a:lnRef>
          <a:fillRef idx="0">
            <a:schemeClr val="dk1"/>
          </a:fillRef>
          <a:effectRef idx="0">
            <a:schemeClr val="dk1"/>
          </a:effectRef>
          <a:fontRef idx="minor">
            <a:schemeClr val="tx1"/>
          </a:fontRef>
        </p:style>
      </p:cxnSp>
      <p:grpSp>
        <p:nvGrpSpPr>
          <p:cNvPr id="19482" name="18 Grupo"/>
          <p:cNvGrpSpPr>
            <a:grpSpLocks/>
          </p:cNvGrpSpPr>
          <p:nvPr/>
        </p:nvGrpSpPr>
        <p:grpSpPr bwMode="auto">
          <a:xfrm>
            <a:off x="3286125" y="0"/>
            <a:ext cx="2081213" cy="633413"/>
            <a:chOff x="3286116" y="-24"/>
            <a:chExt cx="2081216" cy="633415"/>
          </a:xfrm>
        </p:grpSpPr>
        <p:pic>
          <p:nvPicPr>
            <p:cNvPr id="19484" name="Picture 2"/>
            <p:cNvPicPr>
              <a:picLocks noChangeAspect="1" noChangeArrowheads="1"/>
            </p:cNvPicPr>
            <p:nvPr/>
          </p:nvPicPr>
          <p:blipFill>
            <a:blip r:embed="rId3" cstate="print"/>
            <a:srcRect/>
            <a:stretch>
              <a:fillRect/>
            </a:stretch>
          </p:blipFill>
          <p:spPr bwMode="auto">
            <a:xfrm>
              <a:off x="3286116" y="-24"/>
              <a:ext cx="511938" cy="633415"/>
            </a:xfrm>
            <a:prstGeom prst="rect">
              <a:avLst/>
            </a:prstGeom>
            <a:noFill/>
            <a:ln w="9525">
              <a:noFill/>
              <a:miter lim="800000"/>
              <a:headEnd/>
              <a:tailEnd/>
            </a:ln>
          </p:spPr>
        </p:pic>
        <p:pic>
          <p:nvPicPr>
            <p:cNvPr id="19485" name="Picture 3"/>
            <p:cNvPicPr>
              <a:picLocks noChangeAspect="1" noChangeArrowheads="1"/>
            </p:cNvPicPr>
            <p:nvPr/>
          </p:nvPicPr>
          <p:blipFill>
            <a:blip r:embed="rId4" cstate="print"/>
            <a:srcRect/>
            <a:stretch>
              <a:fillRect/>
            </a:stretch>
          </p:blipFill>
          <p:spPr bwMode="auto">
            <a:xfrm>
              <a:off x="3786182" y="214290"/>
              <a:ext cx="1581150" cy="314325"/>
            </a:xfrm>
            <a:prstGeom prst="rect">
              <a:avLst/>
            </a:prstGeom>
            <a:noFill/>
            <a:ln w="9525">
              <a:noFill/>
              <a:miter lim="800000"/>
              <a:headEnd/>
              <a:tailEnd/>
            </a:ln>
          </p:spPr>
        </p:pic>
      </p:grpSp>
      <p:sp>
        <p:nvSpPr>
          <p:cNvPr id="10" name="9 CuadroTexto"/>
          <p:cNvSpPr txBox="1"/>
          <p:nvPr/>
        </p:nvSpPr>
        <p:spPr>
          <a:xfrm>
            <a:off x="467544" y="1406381"/>
            <a:ext cx="8136904" cy="4185761"/>
          </a:xfrm>
          <a:prstGeom prst="rect">
            <a:avLst/>
          </a:prstGeom>
          <a:noFill/>
        </p:spPr>
        <p:txBody>
          <a:bodyPr wrap="square" rtlCol="0">
            <a:spAutoFit/>
          </a:bodyPr>
          <a:lstStyle/>
          <a:p>
            <a:pPr marL="228600" indent="-228600">
              <a:buFont typeface="+mj-lt"/>
              <a:buAutoNum type="arabicPeriod"/>
            </a:pPr>
            <a:r>
              <a:rPr lang="es-ES" sz="1400" dirty="0" smtClean="0"/>
              <a:t>Analizar el Sector Energético de México en su más amplia acepción.</a:t>
            </a:r>
          </a:p>
          <a:p>
            <a:pPr marL="228600" indent="-228600">
              <a:buFont typeface="+mj-lt"/>
              <a:buAutoNum type="arabicPeriod"/>
            </a:pPr>
            <a:endParaRPr lang="es-ES" sz="1400" dirty="0" smtClean="0"/>
          </a:p>
          <a:p>
            <a:pPr marL="228600" indent="-228600">
              <a:buFont typeface="+mj-lt"/>
              <a:buAutoNum type="arabicPeriod"/>
            </a:pPr>
            <a:r>
              <a:rPr lang="es-ES" sz="1400" dirty="0" smtClean="0"/>
              <a:t>Analizar las atribuciones, derechos y responsabilidades del Estado Mexicano en torno a todas las fuentes de energía disponibles, vigentes y potenciales; su exploración, investigación, explotación, generación, cogeneración, uso, almacenamiento, venta y distribución. </a:t>
            </a:r>
          </a:p>
          <a:p>
            <a:pPr marL="228600" indent="-228600">
              <a:buFont typeface="+mj-lt"/>
              <a:buAutoNum type="arabicPeriod"/>
            </a:pPr>
            <a:endParaRPr lang="es-ES" sz="1400" dirty="0" smtClean="0"/>
          </a:p>
          <a:p>
            <a:pPr marL="228600" indent="-228600">
              <a:buFont typeface="+mj-lt"/>
              <a:buAutoNum type="arabicPeriod"/>
            </a:pPr>
            <a:r>
              <a:rPr lang="es-ES" sz="1400" dirty="0" smtClean="0"/>
              <a:t>Revisar todo lo relacionado con las actividades de PEMEX y la Comisión Federal de Electricidad, así como de otras paraestatales involucradas en la producción, distribución y administración de recursos energéticos, impulsando la celebración de convenios que permitan la elaboración de un Atlas de Riesgos en las Entidades Federativas que en su territorio alberguen instalaciones industriales.</a:t>
            </a:r>
          </a:p>
          <a:p>
            <a:pPr marL="228600" indent="-228600">
              <a:buFont typeface="+mj-lt"/>
              <a:buAutoNum type="arabicPeriod"/>
            </a:pPr>
            <a:endParaRPr lang="es-ES" sz="1400" dirty="0" smtClean="0">
              <a:solidFill>
                <a:srgbClr val="FF0000"/>
              </a:solidFill>
            </a:endParaRPr>
          </a:p>
          <a:p>
            <a:pPr marL="228600" indent="-228600">
              <a:buFont typeface="+mj-lt"/>
              <a:buAutoNum type="arabicPeriod"/>
            </a:pPr>
            <a:r>
              <a:rPr lang="es-ES" sz="1400" dirty="0" smtClean="0"/>
              <a:t>Impulsar el concurso de los particulares en la cogeneración de energía, en concordancia con las leyes aplicables en la materia y considerando siempre la preservación del entorno natural.</a:t>
            </a:r>
          </a:p>
          <a:p>
            <a:pPr marL="228600" indent="-228600">
              <a:buFont typeface="+mj-lt"/>
              <a:buAutoNum type="arabicPeriod"/>
            </a:pPr>
            <a:endParaRPr lang="es-ES" sz="1400" dirty="0" smtClean="0"/>
          </a:p>
          <a:p>
            <a:pPr marL="228600" indent="-228600">
              <a:buFont typeface="+mj-lt"/>
              <a:buAutoNum type="arabicPeriod"/>
            </a:pPr>
            <a:r>
              <a:rPr lang="es-ES" sz="1400" dirty="0" smtClean="0"/>
              <a:t>Impulsar la representación y participación constante de las entidades federativas en los órganos de gobierno del sector energético paraestatal, formalizando un acercamiento institucional de la Conferencia con PEMEX y la CFE.</a:t>
            </a:r>
          </a:p>
          <a:p>
            <a:pPr marL="228600" indent="-228600">
              <a:buFont typeface="+mj-lt"/>
              <a:buAutoNum type="arabicPeriod"/>
            </a:pPr>
            <a:endParaRPr lang="es-E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94077</TotalTime>
  <Words>1582</Words>
  <Application>Microsoft Office PowerPoint</Application>
  <PresentationFormat>Presentación en pantalla (4:3)</PresentationFormat>
  <Paragraphs>335</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COMISIÓN DE ENERGÍA</vt:lpstr>
      <vt:lpstr>ÍNDICE     </vt:lpstr>
      <vt:lpstr>Diapositiva 3</vt:lpstr>
      <vt:lpstr>OBSERVACIONES DE LAS ENTIDADES FEDERATIVAS     </vt:lpstr>
      <vt:lpstr>OBSERVACIONES DE LAS ENTIDADES FEDERATIVAS     </vt:lpstr>
      <vt:lpstr>OBSERVACIONES DE LAS ENTIDADES FEDERATIVAS     </vt:lpstr>
      <vt:lpstr>OBSERVACIONES DE LAS ENTIDADES FEDERATIVAS     </vt:lpstr>
      <vt:lpstr>EJES</vt:lpstr>
      <vt:lpstr>AGENDA TEMÁTICA </vt:lpstr>
      <vt:lpstr>Diapositiva 10</vt:lpstr>
      <vt:lpstr>Diapositiva 11</vt:lpstr>
      <vt:lpstr>Diapositiva 12</vt:lpstr>
      <vt:lpstr>Diapositiva 13</vt:lpstr>
      <vt:lpstr>Diapositiva 14</vt:lpstr>
      <vt:lpstr>Diapositiva 15</vt:lpstr>
    </vt:vector>
  </TitlesOfParts>
  <Company>Hogar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 DE ORDEN EXTERNO</dc:title>
  <dc:creator>USUARIO</dc:creator>
  <cp:lastModifiedBy>Admin</cp:lastModifiedBy>
  <cp:revision>702</cp:revision>
  <dcterms:created xsi:type="dcterms:W3CDTF">2011-01-06T12:32:54Z</dcterms:created>
  <dcterms:modified xsi:type="dcterms:W3CDTF">2011-05-21T02:59:12Z</dcterms:modified>
</cp:coreProperties>
</file>